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4" r:id="rId6"/>
  </p:sldMasterIdLst>
  <p:notesMasterIdLst>
    <p:notesMasterId r:id="rId25"/>
  </p:notesMasterIdLst>
  <p:sldIdLst>
    <p:sldId id="256" r:id="rId7"/>
    <p:sldId id="257" r:id="rId8"/>
    <p:sldId id="11769" r:id="rId9"/>
    <p:sldId id="11673" r:id="rId10"/>
    <p:sldId id="11740" r:id="rId11"/>
    <p:sldId id="11741" r:id="rId12"/>
    <p:sldId id="259" r:id="rId13"/>
    <p:sldId id="11771" r:id="rId14"/>
    <p:sldId id="11547" r:id="rId15"/>
    <p:sldId id="288" r:id="rId16"/>
    <p:sldId id="11761" r:id="rId17"/>
    <p:sldId id="11765" r:id="rId18"/>
    <p:sldId id="11759" r:id="rId19"/>
    <p:sldId id="11764" r:id="rId20"/>
    <p:sldId id="11760" r:id="rId21"/>
    <p:sldId id="11768" r:id="rId22"/>
    <p:sldId id="11767" r:id="rId23"/>
    <p:sldId id="11772" r:id="rId24"/>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autoAdjust="0"/>
  </p:normalViewPr>
  <p:slideViewPr>
    <p:cSldViewPr snapToGrid="0">
      <p:cViewPr varScale="1">
        <p:scale>
          <a:sx n="111" d="100"/>
          <a:sy n="111" d="100"/>
        </p:scale>
        <p:origin x="594" y="11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2681E8-C570-4E07-A41D-A5E8DCFEE105}" type="datetimeFigureOut">
              <a:rPr lang="sv-SE" smtClean="0"/>
              <a:t>2024-12-16</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C776E0-D3D3-4501-B7FD-C5F67B69EC39}" type="slidenum">
              <a:rPr lang="sv-SE" smtClean="0"/>
              <a:t>‹#›</a:t>
            </a:fld>
            <a:endParaRPr lang="sv-SE"/>
          </a:p>
        </p:txBody>
      </p:sp>
    </p:spTree>
    <p:extLst>
      <p:ext uri="{BB962C8B-B14F-4D97-AF65-F5344CB8AC3E}">
        <p14:creationId xmlns:p14="http://schemas.microsoft.com/office/powerpoint/2010/main" val="561610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kunskapsstyrningvard.se/kunskapsstyrningvard/kunskapsstod/publiceradekunskapsstod/aldreshalsa/vardforlopppalliativvard.64368.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49C776E0-D3D3-4501-B7FD-C5F67B69EC39}" type="slidenum">
              <a:rPr lang="sv-SE" smtClean="0"/>
              <a:t>2</a:t>
            </a:fld>
            <a:endParaRPr lang="sv-SE"/>
          </a:p>
        </p:txBody>
      </p:sp>
    </p:spTree>
    <p:extLst>
      <p:ext uri="{BB962C8B-B14F-4D97-AF65-F5344CB8AC3E}">
        <p14:creationId xmlns:p14="http://schemas.microsoft.com/office/powerpoint/2010/main" val="494005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Livets resa igenom… börjar med att vi lever livet, men av en slump upptäcks något och vi får en diagnos. Som i vissa fall övergår till </a:t>
            </a:r>
            <a:r>
              <a:rPr kumimoji="0" lang="sv-SE" sz="1200" b="0" i="0" u="none" strike="noStrike" kern="1200" cap="none" spc="0" normalizeH="0" baseline="0" noProof="0">
                <a:ln>
                  <a:noFill/>
                </a:ln>
                <a:solidFill>
                  <a:prstClr val="black"/>
                </a:solidFill>
                <a:effectLst/>
                <a:uLnTx/>
                <a:uFillTx/>
                <a:latin typeface="Arial"/>
                <a:ea typeface="Times New Roman" panose="02020603050405020304" pitchFamily="18" charset="0"/>
                <a:cs typeface="Times New Roman"/>
              </a:rPr>
              <a:t>progressiv, obotlig sjukdom eller skada. Då kommer vi som läkare, vårdgivare till vägskäl… vad händer nu… första samtalet om allvarlig sjukdom… i bästa fall har man samtalen tidigt… men en livscykel på ett förlopp är inte fasta etiketter utan rör sig i en färgskala, vårdkedjan tar inte slut med att patienten dör… (därav orange del med efterlevandesamtal)</a:t>
            </a:r>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1D358-32CA-4F30-AFA3-C8876591168C}"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95455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err="1">
                <a:ea typeface="Calibri"/>
                <a:cs typeface="Calibri"/>
              </a:rPr>
              <a:t>Från</a:t>
            </a:r>
            <a:r>
              <a:rPr lang="en-US">
                <a:ea typeface="Calibri"/>
                <a:cs typeface="Calibri"/>
              </a:rPr>
              <a:t> </a:t>
            </a:r>
            <a:r>
              <a:rPr lang="en-US" err="1">
                <a:ea typeface="Calibri"/>
                <a:cs typeface="Calibri"/>
              </a:rPr>
              <a:t>arbetet</a:t>
            </a:r>
            <a:r>
              <a:rPr lang="en-US">
                <a:ea typeface="Calibri"/>
                <a:cs typeface="Calibri"/>
              </a:rPr>
              <a:t> med </a:t>
            </a:r>
            <a:r>
              <a:rPr lang="en-US" err="1">
                <a:ea typeface="Calibri"/>
                <a:cs typeface="Calibri"/>
              </a:rPr>
              <a:t>att</a:t>
            </a:r>
            <a:r>
              <a:rPr lang="en-US">
                <a:ea typeface="Calibri"/>
                <a:cs typeface="Calibri"/>
              </a:rPr>
              <a:t> ta </a:t>
            </a:r>
            <a:r>
              <a:rPr lang="en-US" err="1">
                <a:ea typeface="Calibri"/>
                <a:cs typeface="Calibri"/>
              </a:rPr>
              <a:t>fram</a:t>
            </a:r>
            <a:r>
              <a:rPr lang="en-US">
                <a:ea typeface="Calibri"/>
                <a:cs typeface="Calibri"/>
              </a:rPr>
              <a:t> </a:t>
            </a:r>
            <a:r>
              <a:rPr lang="en-US" err="1">
                <a:ea typeface="Calibri"/>
                <a:cs typeface="Calibri"/>
              </a:rPr>
              <a:t>ett</a:t>
            </a:r>
            <a:r>
              <a:rPr lang="en-US">
                <a:ea typeface="Calibri"/>
                <a:cs typeface="Calibri"/>
              </a:rPr>
              <a:t> </a:t>
            </a:r>
            <a:r>
              <a:rPr lang="en-US" err="1">
                <a:ea typeface="Calibri"/>
                <a:cs typeface="Calibri"/>
              </a:rPr>
              <a:t>personcentrerat</a:t>
            </a:r>
            <a:r>
              <a:rPr lang="en-US">
                <a:ea typeface="Calibri"/>
                <a:cs typeface="Calibri"/>
              </a:rPr>
              <a:t> och </a:t>
            </a:r>
            <a:r>
              <a:rPr lang="en-US" err="1">
                <a:ea typeface="Calibri"/>
                <a:cs typeface="Calibri"/>
              </a:rPr>
              <a:t>sammanhållet</a:t>
            </a:r>
            <a:r>
              <a:rPr lang="en-US">
                <a:ea typeface="Calibri"/>
                <a:cs typeface="Calibri"/>
              </a:rPr>
              <a:t> </a:t>
            </a:r>
            <a:r>
              <a:rPr lang="en-US" err="1">
                <a:ea typeface="Calibri"/>
                <a:cs typeface="Calibri"/>
              </a:rPr>
              <a:t>vårdförlopp</a:t>
            </a:r>
            <a:r>
              <a:rPr lang="en-US">
                <a:ea typeface="Calibri"/>
                <a:cs typeface="Calibri"/>
              </a:rPr>
              <a:t> </a:t>
            </a:r>
            <a:r>
              <a:rPr lang="en-US" err="1">
                <a:ea typeface="Calibri"/>
                <a:cs typeface="Calibri"/>
              </a:rPr>
              <a:t>palliativ</a:t>
            </a:r>
            <a:r>
              <a:rPr lang="en-US">
                <a:ea typeface="Calibri"/>
                <a:cs typeface="Calibri"/>
              </a:rPr>
              <a:t> </a:t>
            </a:r>
            <a:r>
              <a:rPr lang="en-US" err="1">
                <a:ea typeface="Calibri"/>
                <a:cs typeface="Calibri"/>
              </a:rPr>
              <a:t>vård</a:t>
            </a:r>
            <a:r>
              <a:rPr lang="en-US">
                <a:ea typeface="Calibri"/>
                <a:cs typeface="Calibri"/>
              </a:rPr>
              <a:t>. Vad </a:t>
            </a:r>
            <a:r>
              <a:rPr lang="en-US" err="1">
                <a:ea typeface="Calibri"/>
                <a:cs typeface="Calibri"/>
              </a:rPr>
              <a:t>kom</a:t>
            </a:r>
            <a:r>
              <a:rPr lang="en-US">
                <a:ea typeface="Calibri"/>
                <a:cs typeface="Calibri"/>
              </a:rPr>
              <a:t> man </a:t>
            </a:r>
            <a:r>
              <a:rPr lang="en-US" err="1">
                <a:ea typeface="Calibri"/>
                <a:cs typeface="Calibri"/>
              </a:rPr>
              <a:t>fram</a:t>
            </a:r>
            <a:r>
              <a:rPr lang="en-US">
                <a:ea typeface="Calibri"/>
                <a:cs typeface="Calibri"/>
              </a:rPr>
              <a:t> till I </a:t>
            </a:r>
            <a:r>
              <a:rPr lang="en-US" err="1">
                <a:ea typeface="Calibri"/>
                <a:cs typeface="Calibri"/>
              </a:rPr>
              <a:t>samband</a:t>
            </a:r>
            <a:r>
              <a:rPr lang="en-US">
                <a:ea typeface="Calibri"/>
                <a:cs typeface="Calibri"/>
              </a:rPr>
              <a:t> med </a:t>
            </a:r>
            <a:r>
              <a:rPr lang="en-US" err="1">
                <a:ea typeface="Calibri"/>
                <a:cs typeface="Calibri"/>
              </a:rPr>
              <a:t>att</a:t>
            </a:r>
            <a:r>
              <a:rPr lang="en-US">
                <a:ea typeface="Calibri"/>
                <a:cs typeface="Calibri"/>
              </a:rPr>
              <a:t> </a:t>
            </a:r>
            <a:r>
              <a:rPr lang="en-US" err="1">
                <a:ea typeface="Calibri"/>
                <a:cs typeface="Calibri"/>
              </a:rPr>
              <a:t>personcentrerat</a:t>
            </a:r>
            <a:r>
              <a:rPr lang="en-US">
                <a:ea typeface="Calibri"/>
                <a:cs typeface="Calibri"/>
              </a:rPr>
              <a:t> och </a:t>
            </a:r>
            <a:r>
              <a:rPr lang="en-US" err="1">
                <a:ea typeface="Calibri"/>
                <a:cs typeface="Calibri"/>
              </a:rPr>
              <a:t>sammanhållet</a:t>
            </a:r>
            <a:r>
              <a:rPr lang="en-US">
                <a:ea typeface="Calibri"/>
                <a:cs typeface="Calibri"/>
              </a:rPr>
              <a:t> </a:t>
            </a:r>
            <a:r>
              <a:rPr lang="en-US" err="1">
                <a:ea typeface="Calibri"/>
                <a:cs typeface="Calibri"/>
              </a:rPr>
              <a:t>vårdförlopp</a:t>
            </a:r>
            <a:r>
              <a:rPr lang="en-US">
                <a:ea typeface="Calibri"/>
                <a:cs typeface="Calibri"/>
              </a:rPr>
              <a:t> </a:t>
            </a:r>
            <a:r>
              <a:rPr lang="en-US" err="1">
                <a:ea typeface="Calibri"/>
                <a:cs typeface="Calibri"/>
              </a:rPr>
              <a:t>tagits</a:t>
            </a:r>
            <a:r>
              <a:rPr lang="en-US">
                <a:ea typeface="Calibri"/>
                <a:cs typeface="Calibri"/>
              </a:rPr>
              <a:t> </a:t>
            </a:r>
            <a:r>
              <a:rPr lang="en-US" err="1">
                <a:ea typeface="Calibri"/>
                <a:cs typeface="Calibri"/>
              </a:rPr>
              <a:t>fram</a:t>
            </a:r>
            <a:r>
              <a:rPr lang="en-US">
                <a:ea typeface="Calibri"/>
                <a:cs typeface="Calibri"/>
              </a:rPr>
              <a:t>…</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1C3AB-5663-4B14-80F3-E9630C7A8BD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5567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kern="0">
                <a:solidFill>
                  <a:srgbClr val="212121"/>
                </a:solidFill>
                <a:latin typeface="Times New Roman"/>
                <a:ea typeface="Times New Roman" panose="02020603050405020304" pitchFamily="18" charset="0"/>
                <a:cs typeface="Times New Roman"/>
              </a:rPr>
              <a:t>Samtal</a:t>
            </a:r>
            <a:r>
              <a:rPr lang="sv-SE" sz="1800" kern="0">
                <a:solidFill>
                  <a:srgbClr val="212121"/>
                </a:solidFill>
                <a:effectLst/>
                <a:latin typeface="Times New Roman"/>
                <a:ea typeface="Times New Roman" panose="02020603050405020304" pitchFamily="18" charset="0"/>
                <a:cs typeface="Times New Roman"/>
              </a:rPr>
              <a:t> vid allvarlig sjukdom har introducerats i Sverige via </a:t>
            </a:r>
            <a:r>
              <a:rPr lang="sv-SE" sz="1800" kern="0">
                <a:solidFill>
                  <a:srgbClr val="005092"/>
                </a:solidFill>
                <a:effectLst/>
                <a:latin typeface="Times New Roman"/>
                <a:ea typeface="Times New Roman" panose="02020603050405020304" pitchFamily="18" charset="0"/>
                <a:cs typeface="Times New Roman"/>
                <a:hlinkClick r:id="rId3"/>
              </a:rPr>
              <a:t>Personcentrerat sammanhållet vårdförloppet palliativ vård</a:t>
            </a:r>
            <a:r>
              <a:rPr lang="sv-SE" sz="1800" kern="0">
                <a:solidFill>
                  <a:srgbClr val="212121"/>
                </a:solidFill>
                <a:effectLst/>
                <a:latin typeface="Times New Roman"/>
                <a:ea typeface="Times New Roman" panose="02020603050405020304" pitchFamily="18" charset="0"/>
                <a:cs typeface="Times New Roman"/>
              </a:rPr>
              <a:t> som fastställdes i juni 2022.</a:t>
            </a:r>
          </a:p>
          <a:p>
            <a:r>
              <a:rPr lang="sv-SE" sz="1800" kern="0">
                <a:solidFill>
                  <a:srgbClr val="212121"/>
                </a:solidFill>
                <a:effectLst/>
                <a:latin typeface="Times New Roman" panose="02020603050405020304" pitchFamily="18" charset="0"/>
                <a:ea typeface="Times New Roman" panose="02020603050405020304" pitchFamily="18" charset="0"/>
              </a:rPr>
              <a:t>Lyfts i Nationella vårdprogrammet i palliativ vård </a:t>
            </a:r>
          </a:p>
          <a:p>
            <a:r>
              <a:rPr lang="sv-SE"/>
              <a:t>Handlingsplan palliativ vård 2024-2026 införa vårdförlopp på Akademiska sjukhuset</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C776E0-D3D3-4501-B7FD-C5F67B69EC39}"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37204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normAutofit/>
          </a:bodyPr>
          <a:lstStyle>
            <a:lvl1pPr algn="ctr">
              <a:defRPr sz="3200" b="1">
                <a:latin typeface="Arial" panose="020B0604020202020204" pitchFamily="34" charset="0"/>
                <a:cs typeface="Arial" panose="020B0604020202020204" pitchFamily="34" charset="0"/>
              </a:defRPr>
            </a:lvl1pPr>
          </a:lstStyle>
          <a:p>
            <a:r>
              <a:rPr lang="sv-SE"/>
              <a:t>Klicka här för att ändra mall för rubrikformat</a:t>
            </a:r>
            <a:endParaRPr lang="sv-SE" dirty="0"/>
          </a:p>
        </p:txBody>
      </p:sp>
      <p:sp>
        <p:nvSpPr>
          <p:cNvPr id="3" name="Underrubrik 2"/>
          <p:cNvSpPr>
            <a:spLocks noGrp="1"/>
          </p:cNvSpPr>
          <p:nvPr>
            <p:ph type="subTitle" idx="1"/>
          </p:nvPr>
        </p:nvSpPr>
        <p:spPr>
          <a:xfrm>
            <a:off x="1524000" y="3602038"/>
            <a:ext cx="9144000" cy="1655762"/>
          </a:xfrm>
        </p:spPr>
        <p:txBody>
          <a:bodyPr>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4" name="Platshållare för datum 3"/>
          <p:cNvSpPr>
            <a:spLocks noGrp="1"/>
          </p:cNvSpPr>
          <p:nvPr>
            <p:ph type="dt" sz="half" idx="10"/>
          </p:nvPr>
        </p:nvSpPr>
        <p:spPr/>
        <p:txBody>
          <a:bodyPr/>
          <a:lstStyle/>
          <a:p>
            <a:fld id="{9170F396-F8E4-4A4D-88B0-596158435797}" type="datetimeFigureOut">
              <a:rPr lang="sv-SE" smtClean="0"/>
              <a:t>2024-12-16</a:t>
            </a:fld>
            <a:endParaRPr lang="sv-SE"/>
          </a:p>
        </p:txBody>
      </p:sp>
      <p:sp>
        <p:nvSpPr>
          <p:cNvPr id="5" name="Platshållare för sidfot 4"/>
          <p:cNvSpPr>
            <a:spLocks noGrp="1"/>
          </p:cNvSpPr>
          <p:nvPr>
            <p:ph type="ftr" sz="quarter" idx="11"/>
          </p:nvPr>
        </p:nvSpPr>
        <p:spPr/>
        <p:txBody>
          <a:bodyPr/>
          <a:lstStyle/>
          <a:p>
            <a:endParaRPr lang="sv-SE"/>
          </a:p>
        </p:txBody>
      </p:sp>
      <p:pic>
        <p:nvPicPr>
          <p:cNvPr id="8" name="Picture 11" descr="OH_AKA"/>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6672" y="424392"/>
            <a:ext cx="1465262"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objekt 6"/>
          <p:cNvPicPr>
            <a:picLocks noChangeAspect="1"/>
          </p:cNvPicPr>
          <p:nvPr userDrawn="1"/>
        </p:nvPicPr>
        <p:blipFill>
          <a:blip r:embed="rId3"/>
          <a:stretch>
            <a:fillRect/>
          </a:stretch>
        </p:blipFill>
        <p:spPr>
          <a:xfrm>
            <a:off x="10548687" y="6403769"/>
            <a:ext cx="1170000" cy="78750"/>
          </a:xfrm>
          <a:prstGeom prst="rect">
            <a:avLst/>
          </a:prstGeom>
        </p:spPr>
      </p:pic>
    </p:spTree>
    <p:extLst>
      <p:ext uri="{BB962C8B-B14F-4D97-AF65-F5344CB8AC3E}">
        <p14:creationId xmlns:p14="http://schemas.microsoft.com/office/powerpoint/2010/main" val="3299511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sv-SE"/>
              <a:t>Klicka här för att ändra mall för rubrikformat</a:t>
            </a:r>
          </a:p>
        </p:txBody>
      </p:sp>
      <p:sp>
        <p:nvSpPr>
          <p:cNvPr id="3" name="Platshållare för lodrät text 2"/>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9170F396-F8E4-4A4D-88B0-596158435797}" type="datetimeFigureOut">
              <a:rPr lang="sv-SE" smtClean="0"/>
              <a:pPr/>
              <a:t>2024-12-16</a:t>
            </a:fld>
            <a:endParaRPr lang="sv-SE"/>
          </a:p>
        </p:txBody>
      </p:sp>
      <p:sp>
        <p:nvSpPr>
          <p:cNvPr id="5" name="Platshållare för sidfo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sv-SE"/>
          </a:p>
        </p:txBody>
      </p:sp>
      <p:sp>
        <p:nvSpPr>
          <p:cNvPr id="6" name="Platshållare för bild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E4D4F308-7D24-41C3-8963-CBACF05A0383}" type="slidenum">
              <a:rPr lang="sv-SE" smtClean="0"/>
              <a:pPr/>
              <a:t>‹#›</a:t>
            </a:fld>
            <a:endParaRPr lang="sv-SE"/>
          </a:p>
        </p:txBody>
      </p:sp>
      <p:pic>
        <p:nvPicPr>
          <p:cNvPr id="7" name="Picture 11" descr="OH_AKA"/>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72661" y="5833532"/>
            <a:ext cx="1080671" cy="688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3242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sv-SE"/>
              <a:t>Klicka här för att ändra mall för rubrikformat</a:t>
            </a:r>
          </a:p>
        </p:txBody>
      </p:sp>
      <p:sp>
        <p:nvSpPr>
          <p:cNvPr id="3" name="Platshållare för lodrät text 2"/>
          <p:cNvSpPr>
            <a:spLocks noGrp="1"/>
          </p:cNvSpPr>
          <p:nvPr>
            <p:ph type="body" orient="vert" idx="1"/>
          </p:nvPr>
        </p:nvSpPr>
        <p:spPr>
          <a:xfrm>
            <a:off x="838200" y="365125"/>
            <a:ext cx="7734300" cy="5811838"/>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9170F396-F8E4-4A4D-88B0-596158435797}" type="datetimeFigureOut">
              <a:rPr lang="sv-SE" smtClean="0"/>
              <a:pPr/>
              <a:t>2024-12-16</a:t>
            </a:fld>
            <a:endParaRPr lang="sv-SE"/>
          </a:p>
        </p:txBody>
      </p:sp>
      <p:sp>
        <p:nvSpPr>
          <p:cNvPr id="5" name="Platshållare för sidfo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sv-SE"/>
          </a:p>
        </p:txBody>
      </p:sp>
      <p:sp>
        <p:nvSpPr>
          <p:cNvPr id="6" name="Platshållare för bild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E4D4F308-7D24-41C3-8963-CBACF05A0383}" type="slidenum">
              <a:rPr lang="sv-SE" smtClean="0"/>
              <a:pPr/>
              <a:t>‹#›</a:t>
            </a:fld>
            <a:endParaRPr lang="sv-SE"/>
          </a:p>
        </p:txBody>
      </p:sp>
      <p:pic>
        <p:nvPicPr>
          <p:cNvPr id="7" name="Picture 11" descr="OH_AKA"/>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72661" y="5833532"/>
            <a:ext cx="1080671" cy="688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86516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noAutofit/>
          </a:bodyPr>
          <a:lstStyle>
            <a:lvl1pPr algn="ctr">
              <a:defRPr sz="4000" b="1">
                <a:latin typeface="Arial" panose="020B0604020202020204" pitchFamily="34" charset="0"/>
                <a:cs typeface="Arial" panose="020B0604020202020204" pitchFamily="34" charset="0"/>
              </a:defRPr>
            </a:lvl1pPr>
          </a:lstStyle>
          <a:p>
            <a:r>
              <a:rPr lang="sv-SE"/>
              <a:t>Klicka här för att ändra mall för rubrikformat</a:t>
            </a:r>
          </a:p>
        </p:txBody>
      </p:sp>
      <p:sp>
        <p:nvSpPr>
          <p:cNvPr id="3" name="Underrubrik 2"/>
          <p:cNvSpPr>
            <a:spLocks noGrp="1"/>
          </p:cNvSpPr>
          <p:nvPr>
            <p:ph type="subTitle" idx="1"/>
          </p:nvPr>
        </p:nvSpPr>
        <p:spPr>
          <a:xfrm>
            <a:off x="1524000" y="3602038"/>
            <a:ext cx="9144000" cy="1655762"/>
          </a:xfrm>
        </p:spPr>
        <p:txBody>
          <a:bodyPr>
            <a:no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p:cNvSpPr>
            <a:spLocks noGrp="1"/>
          </p:cNvSpPr>
          <p:nvPr>
            <p:ph type="dt" sz="half" idx="10"/>
          </p:nvPr>
        </p:nvSpPr>
        <p:spPr/>
        <p:txBody>
          <a:bodyPr/>
          <a:lstStyle/>
          <a:p>
            <a:fld id="{9170F396-F8E4-4A4D-88B0-596158435797}" type="datetimeFigureOut">
              <a:rPr lang="sv-SE" smtClean="0"/>
              <a:t>2024-12-16</a:t>
            </a:fld>
            <a:endParaRPr lang="sv-SE"/>
          </a:p>
        </p:txBody>
      </p:sp>
      <p:sp>
        <p:nvSpPr>
          <p:cNvPr id="5" name="Platshållare för sidfot 4"/>
          <p:cNvSpPr>
            <a:spLocks noGrp="1"/>
          </p:cNvSpPr>
          <p:nvPr>
            <p:ph type="ftr" sz="quarter" idx="11"/>
          </p:nvPr>
        </p:nvSpPr>
        <p:spPr/>
        <p:txBody>
          <a:bodyPr/>
          <a:lstStyle/>
          <a:p>
            <a:endParaRPr lang="sv-SE"/>
          </a:p>
        </p:txBody>
      </p:sp>
      <p:pic>
        <p:nvPicPr>
          <p:cNvPr id="7" name="Bildobjekt 6"/>
          <p:cNvPicPr>
            <a:picLocks noChangeAspect="1"/>
          </p:cNvPicPr>
          <p:nvPr userDrawn="1"/>
        </p:nvPicPr>
        <p:blipFill>
          <a:blip r:embed="rId2"/>
          <a:stretch>
            <a:fillRect/>
          </a:stretch>
        </p:blipFill>
        <p:spPr>
          <a:xfrm>
            <a:off x="10548687" y="6403769"/>
            <a:ext cx="1170000" cy="78750"/>
          </a:xfrm>
          <a:prstGeom prst="rect">
            <a:avLst/>
          </a:prstGeom>
        </p:spPr>
      </p:pic>
      <p:pic>
        <p:nvPicPr>
          <p:cNvPr id="9" name="Bildobjekt 8">
            <a:extLst>
              <a:ext uri="{FF2B5EF4-FFF2-40B4-BE49-F238E27FC236}">
                <a16:creationId xmlns:a16="http://schemas.microsoft.com/office/drawing/2014/main" id="{FB84CCBC-D7BB-4787-A653-254BBBF65AC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2956" y="503647"/>
            <a:ext cx="1667005" cy="1053282"/>
          </a:xfrm>
          <a:prstGeom prst="rect">
            <a:avLst/>
          </a:prstGeom>
        </p:spPr>
      </p:pic>
    </p:spTree>
    <p:extLst>
      <p:ext uri="{BB962C8B-B14F-4D97-AF65-F5344CB8AC3E}">
        <p14:creationId xmlns:p14="http://schemas.microsoft.com/office/powerpoint/2010/main" val="1065154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ubrikbild prickig bakgrund">
    <p:spTree>
      <p:nvGrpSpPr>
        <p:cNvPr id="1" name=""/>
        <p:cNvGrpSpPr/>
        <p:nvPr/>
      </p:nvGrpSpPr>
      <p:grpSpPr>
        <a:xfrm>
          <a:off x="0" y="0"/>
          <a:ext cx="0" cy="0"/>
          <a:chOff x="0" y="0"/>
          <a:chExt cx="0" cy="0"/>
        </a:xfrm>
      </p:grpSpPr>
      <p:pic>
        <p:nvPicPr>
          <p:cNvPr id="40" name="Bildobjekt 39" descr="En bild som visar gata, sida, stor, vit&#10;&#10;Automatiskt genererad beskrivning">
            <a:extLst>
              <a:ext uri="{FF2B5EF4-FFF2-40B4-BE49-F238E27FC236}">
                <a16:creationId xmlns:a16="http://schemas.microsoft.com/office/drawing/2014/main" id="{F23AC248-5628-46B7-9EB0-FDF9F405B8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821"/>
            <a:ext cx="12268036" cy="6900770"/>
          </a:xfrm>
          <a:prstGeom prst="rect">
            <a:avLst/>
          </a:prstGeom>
        </p:spPr>
      </p:pic>
      <p:sp>
        <p:nvSpPr>
          <p:cNvPr id="4" name="Platshållare för datum 3"/>
          <p:cNvSpPr>
            <a:spLocks noGrp="1"/>
          </p:cNvSpPr>
          <p:nvPr>
            <p:ph type="dt" sz="half" idx="10"/>
          </p:nvPr>
        </p:nvSpPr>
        <p:spPr/>
        <p:txBody>
          <a:bodyPr/>
          <a:lstStyle/>
          <a:p>
            <a:fld id="{9170F396-F8E4-4A4D-88B0-596158435797}" type="datetimeFigureOut">
              <a:rPr lang="sv-SE" smtClean="0"/>
              <a:t>2024-12-16</a:t>
            </a:fld>
            <a:endParaRPr lang="sv-SE"/>
          </a:p>
        </p:txBody>
      </p:sp>
      <p:sp>
        <p:nvSpPr>
          <p:cNvPr id="5" name="Platshållare för sidfot 4"/>
          <p:cNvSpPr>
            <a:spLocks noGrp="1"/>
          </p:cNvSpPr>
          <p:nvPr>
            <p:ph type="ftr" sz="quarter" idx="11"/>
          </p:nvPr>
        </p:nvSpPr>
        <p:spPr/>
        <p:txBody>
          <a:bodyPr/>
          <a:lstStyle/>
          <a:p>
            <a:endParaRPr lang="sv-SE"/>
          </a:p>
        </p:txBody>
      </p:sp>
      <p:pic>
        <p:nvPicPr>
          <p:cNvPr id="7" name="Bildobjekt 6"/>
          <p:cNvPicPr>
            <a:picLocks noChangeAspect="1"/>
          </p:cNvPicPr>
          <p:nvPr userDrawn="1"/>
        </p:nvPicPr>
        <p:blipFill>
          <a:blip r:embed="rId3"/>
          <a:stretch>
            <a:fillRect/>
          </a:stretch>
        </p:blipFill>
        <p:spPr>
          <a:xfrm>
            <a:off x="10548687" y="6403769"/>
            <a:ext cx="1170000" cy="78750"/>
          </a:xfrm>
          <a:prstGeom prst="rect">
            <a:avLst/>
          </a:prstGeom>
        </p:spPr>
      </p:pic>
      <p:sp>
        <p:nvSpPr>
          <p:cNvPr id="2" name="Rubrik 1"/>
          <p:cNvSpPr>
            <a:spLocks noGrp="1"/>
          </p:cNvSpPr>
          <p:nvPr>
            <p:ph type="ctrTitle"/>
          </p:nvPr>
        </p:nvSpPr>
        <p:spPr>
          <a:xfrm>
            <a:off x="1524000" y="1122363"/>
            <a:ext cx="9144000" cy="2387600"/>
          </a:xfrm>
        </p:spPr>
        <p:txBody>
          <a:bodyPr anchor="b">
            <a:noAutofit/>
          </a:bodyPr>
          <a:lstStyle>
            <a:lvl1pPr algn="ctr">
              <a:defRPr sz="4000" b="1">
                <a:solidFill>
                  <a:srgbClr val="005FAB"/>
                </a:solidFill>
                <a:latin typeface="Arial" panose="020B0604020202020204" pitchFamily="34" charset="0"/>
                <a:cs typeface="Arial" panose="020B0604020202020204" pitchFamily="34" charset="0"/>
              </a:defRPr>
            </a:lvl1pPr>
          </a:lstStyle>
          <a:p>
            <a:r>
              <a:rPr lang="sv-SE"/>
              <a:t>Klicka här för att ändra mall för rubrikformat</a:t>
            </a:r>
          </a:p>
        </p:txBody>
      </p:sp>
      <p:sp>
        <p:nvSpPr>
          <p:cNvPr id="3" name="Underrubrik 2"/>
          <p:cNvSpPr>
            <a:spLocks noGrp="1"/>
          </p:cNvSpPr>
          <p:nvPr>
            <p:ph type="subTitle" idx="1"/>
          </p:nvPr>
        </p:nvSpPr>
        <p:spPr>
          <a:xfrm>
            <a:off x="1524000" y="3602038"/>
            <a:ext cx="9144000" cy="1655762"/>
          </a:xfrm>
        </p:spPr>
        <p:txBody>
          <a:bodyPr>
            <a:noAutofit/>
          </a:bodyPr>
          <a:lstStyle>
            <a:lvl1pPr marL="0" indent="0" algn="ctr">
              <a:buNone/>
              <a:defRPr sz="24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9" name="Bildobjekt 8">
            <a:extLst>
              <a:ext uri="{FF2B5EF4-FFF2-40B4-BE49-F238E27FC236}">
                <a16:creationId xmlns:a16="http://schemas.microsoft.com/office/drawing/2014/main" id="{FB84CCBC-D7BB-4787-A653-254BBBF65AC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2956" y="503647"/>
            <a:ext cx="1667005" cy="1053282"/>
          </a:xfrm>
          <a:prstGeom prst="rect">
            <a:avLst/>
          </a:prstGeom>
        </p:spPr>
      </p:pic>
    </p:spTree>
    <p:extLst>
      <p:ext uri="{BB962C8B-B14F-4D97-AF65-F5344CB8AC3E}">
        <p14:creationId xmlns:p14="http://schemas.microsoft.com/office/powerpoint/2010/main" val="28496668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ext">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lvl1pPr>
              <a:defRPr sz="4000" b="1">
                <a:solidFill>
                  <a:srgbClr val="005FAB"/>
                </a:solidFill>
                <a:latin typeface="Arial" panose="020B0604020202020204" pitchFamily="34" charset="0"/>
                <a:cs typeface="Arial" panose="020B0604020202020204" pitchFamily="34" charset="0"/>
              </a:defRPr>
            </a:lvl1pPr>
          </a:lstStyle>
          <a:p>
            <a:r>
              <a:rPr lang="sv-SE"/>
              <a:t>Klicka här för att ändra mall för rubrikformat</a:t>
            </a:r>
          </a:p>
        </p:txBody>
      </p:sp>
      <p:sp>
        <p:nvSpPr>
          <p:cNvPr id="3" name="Platshållare för innehåll 2"/>
          <p:cNvSpPr>
            <a:spLocks noGrp="1"/>
          </p:cNvSpPr>
          <p:nvPr>
            <p:ph idx="1"/>
          </p:nvPr>
        </p:nvSpPr>
        <p:spPr/>
        <p:txBody>
          <a:bodyPr>
            <a:noAutofit/>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9170F396-F8E4-4A4D-88B0-596158435797}" type="datetimeFigureOut">
              <a:rPr lang="sv-SE" smtClean="0"/>
              <a:pPr/>
              <a:t>2024-12-16</a:t>
            </a:fld>
            <a:endParaRPr lang="sv-SE"/>
          </a:p>
        </p:txBody>
      </p:sp>
      <p:sp>
        <p:nvSpPr>
          <p:cNvPr id="5" name="Platshållare för sidfo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sv-SE"/>
          </a:p>
        </p:txBody>
      </p:sp>
      <p:pic>
        <p:nvPicPr>
          <p:cNvPr id="7" name="Bildobjekt 6">
            <a:extLst>
              <a:ext uri="{FF2B5EF4-FFF2-40B4-BE49-F238E27FC236}">
                <a16:creationId xmlns:a16="http://schemas.microsoft.com/office/drawing/2014/main" id="{1D5E7CD4-9E61-421C-B77C-C013AF1561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07442" y="5833532"/>
            <a:ext cx="1116389" cy="705380"/>
          </a:xfrm>
          <a:prstGeom prst="rect">
            <a:avLst/>
          </a:prstGeom>
        </p:spPr>
      </p:pic>
    </p:spTree>
    <p:extLst>
      <p:ext uri="{BB962C8B-B14F-4D97-AF65-F5344CB8AC3E}">
        <p14:creationId xmlns:p14="http://schemas.microsoft.com/office/powerpoint/2010/main" val="2965835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ext med prickig bakgrund">
    <p:spTree>
      <p:nvGrpSpPr>
        <p:cNvPr id="1" name=""/>
        <p:cNvGrpSpPr/>
        <p:nvPr/>
      </p:nvGrpSpPr>
      <p:grpSpPr>
        <a:xfrm>
          <a:off x="0" y="0"/>
          <a:ext cx="0" cy="0"/>
          <a:chOff x="0" y="0"/>
          <a:chExt cx="0" cy="0"/>
        </a:xfrm>
      </p:grpSpPr>
      <p:pic>
        <p:nvPicPr>
          <p:cNvPr id="8" name="Bildobjekt 7" descr="En bild som visar gata, sida, stor, vit&#10;&#10;Automatiskt genererad beskrivning">
            <a:extLst>
              <a:ext uri="{FF2B5EF4-FFF2-40B4-BE49-F238E27FC236}">
                <a16:creationId xmlns:a16="http://schemas.microsoft.com/office/drawing/2014/main" id="{C3FC9981-FE28-41D5-BD0A-D4302CA19DB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20" b="-624"/>
          <a:stretch/>
        </p:blipFill>
        <p:spPr>
          <a:xfrm>
            <a:off x="0" y="-2821"/>
            <a:ext cx="12192000" cy="6900770"/>
          </a:xfrm>
          <a:prstGeom prst="rect">
            <a:avLst/>
          </a:prstGeom>
        </p:spPr>
      </p:pic>
      <p:sp>
        <p:nvSpPr>
          <p:cNvPr id="2" name="Rubrik 1"/>
          <p:cNvSpPr>
            <a:spLocks noGrp="1"/>
          </p:cNvSpPr>
          <p:nvPr>
            <p:ph type="title"/>
          </p:nvPr>
        </p:nvSpPr>
        <p:spPr/>
        <p:txBody>
          <a:bodyPr>
            <a:normAutofit/>
          </a:bodyPr>
          <a:lstStyle>
            <a:lvl1pPr>
              <a:defRPr sz="4000" b="1">
                <a:solidFill>
                  <a:srgbClr val="005FAB"/>
                </a:solidFill>
                <a:latin typeface="Arial" panose="020B0604020202020204" pitchFamily="34" charset="0"/>
                <a:cs typeface="Arial" panose="020B0604020202020204" pitchFamily="34" charset="0"/>
              </a:defRPr>
            </a:lvl1pPr>
          </a:lstStyle>
          <a:p>
            <a:r>
              <a:rPr lang="sv-SE"/>
              <a:t>Klicka här för att ändra mall för rubrikformat</a:t>
            </a:r>
          </a:p>
        </p:txBody>
      </p:sp>
      <p:sp>
        <p:nvSpPr>
          <p:cNvPr id="3" name="Platshållare för innehåll 2"/>
          <p:cNvSpPr>
            <a:spLocks noGrp="1"/>
          </p:cNvSpPr>
          <p:nvPr>
            <p:ph idx="1"/>
          </p:nvPr>
        </p:nvSpPr>
        <p:spPr/>
        <p:txBody>
          <a:bodyPr>
            <a:noAutofit/>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9170F396-F8E4-4A4D-88B0-596158435797}" type="datetimeFigureOut">
              <a:rPr lang="sv-SE" smtClean="0"/>
              <a:pPr/>
              <a:t>2024-12-16</a:t>
            </a:fld>
            <a:endParaRPr lang="sv-SE"/>
          </a:p>
        </p:txBody>
      </p:sp>
      <p:sp>
        <p:nvSpPr>
          <p:cNvPr id="5" name="Platshållare för sidfo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sv-SE"/>
          </a:p>
        </p:txBody>
      </p:sp>
      <p:pic>
        <p:nvPicPr>
          <p:cNvPr id="7" name="Bildobjekt 6">
            <a:extLst>
              <a:ext uri="{FF2B5EF4-FFF2-40B4-BE49-F238E27FC236}">
                <a16:creationId xmlns:a16="http://schemas.microsoft.com/office/drawing/2014/main" id="{1D5E7CD4-9E61-421C-B77C-C013AF15617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07442" y="5833532"/>
            <a:ext cx="1116389" cy="705380"/>
          </a:xfrm>
          <a:prstGeom prst="rect">
            <a:avLst/>
          </a:prstGeom>
        </p:spPr>
      </p:pic>
    </p:spTree>
    <p:extLst>
      <p:ext uri="{BB962C8B-B14F-4D97-AF65-F5344CB8AC3E}">
        <p14:creationId xmlns:p14="http://schemas.microsoft.com/office/powerpoint/2010/main" val="3969254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ch bild">
    <p:spTree>
      <p:nvGrpSpPr>
        <p:cNvPr id="1" name=""/>
        <p:cNvGrpSpPr/>
        <p:nvPr/>
      </p:nvGrpSpPr>
      <p:grpSpPr>
        <a:xfrm>
          <a:off x="0" y="0"/>
          <a:ext cx="0" cy="0"/>
          <a:chOff x="0" y="0"/>
          <a:chExt cx="0" cy="0"/>
        </a:xfrm>
      </p:grpSpPr>
      <p:sp>
        <p:nvSpPr>
          <p:cNvPr id="2" name="Rubrik 1"/>
          <p:cNvSpPr>
            <a:spLocks noGrp="1"/>
          </p:cNvSpPr>
          <p:nvPr>
            <p:ph type="title"/>
          </p:nvPr>
        </p:nvSpPr>
        <p:spPr>
          <a:xfrm>
            <a:off x="838200" y="365125"/>
            <a:ext cx="6876495" cy="1325563"/>
          </a:xfrm>
        </p:spPr>
        <p:txBody>
          <a:bodyPr>
            <a:normAutofit/>
          </a:bodyPr>
          <a:lstStyle>
            <a:lvl1pPr>
              <a:defRPr sz="4000" b="1">
                <a:solidFill>
                  <a:srgbClr val="005FAB"/>
                </a:solidFill>
                <a:latin typeface="Arial" panose="020B0604020202020204" pitchFamily="34" charset="0"/>
                <a:cs typeface="Arial" panose="020B0604020202020204" pitchFamily="34" charset="0"/>
              </a:defRPr>
            </a:lvl1pPr>
          </a:lstStyle>
          <a:p>
            <a:r>
              <a:rPr lang="sv-SE"/>
              <a:t>Klicka här för att ändra mall för rubrikformat</a:t>
            </a:r>
          </a:p>
        </p:txBody>
      </p:sp>
      <p:sp>
        <p:nvSpPr>
          <p:cNvPr id="3" name="Platshållare för innehåll 2"/>
          <p:cNvSpPr>
            <a:spLocks noGrp="1"/>
          </p:cNvSpPr>
          <p:nvPr>
            <p:ph idx="1"/>
          </p:nvPr>
        </p:nvSpPr>
        <p:spPr>
          <a:xfrm>
            <a:off x="838200" y="1825625"/>
            <a:ext cx="6876495" cy="4351338"/>
          </a:xfrm>
        </p:spPr>
        <p:txBody>
          <a:bodyPr>
            <a:noAutofit/>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9170F396-F8E4-4A4D-88B0-596158435797}" type="datetimeFigureOut">
              <a:rPr lang="sv-SE" smtClean="0"/>
              <a:pPr/>
              <a:t>2024-12-16</a:t>
            </a:fld>
            <a:endParaRPr lang="sv-SE"/>
          </a:p>
        </p:txBody>
      </p:sp>
      <p:sp>
        <p:nvSpPr>
          <p:cNvPr id="5" name="Platshållare för sidfo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sv-SE"/>
          </a:p>
        </p:txBody>
      </p:sp>
      <p:pic>
        <p:nvPicPr>
          <p:cNvPr id="7" name="Bildobjekt 6">
            <a:extLst>
              <a:ext uri="{FF2B5EF4-FFF2-40B4-BE49-F238E27FC236}">
                <a16:creationId xmlns:a16="http://schemas.microsoft.com/office/drawing/2014/main" id="{1D5E7CD4-9E61-421C-B77C-C013AF1561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07442" y="5833532"/>
            <a:ext cx="1116389" cy="705380"/>
          </a:xfrm>
          <a:prstGeom prst="rect">
            <a:avLst/>
          </a:prstGeom>
        </p:spPr>
      </p:pic>
      <p:sp>
        <p:nvSpPr>
          <p:cNvPr id="8" name="Platshållare för bild 7">
            <a:extLst>
              <a:ext uri="{FF2B5EF4-FFF2-40B4-BE49-F238E27FC236}">
                <a16:creationId xmlns:a16="http://schemas.microsoft.com/office/drawing/2014/main" id="{1B0C348E-8177-49B3-A568-F98AC9279A8A}"/>
              </a:ext>
            </a:extLst>
          </p:cNvPr>
          <p:cNvSpPr>
            <a:spLocks noGrp="1"/>
          </p:cNvSpPr>
          <p:nvPr>
            <p:ph type="pic" sz="quarter" idx="12" hasCustomPrompt="1"/>
          </p:nvPr>
        </p:nvSpPr>
        <p:spPr>
          <a:xfrm>
            <a:off x="7865616" y="0"/>
            <a:ext cx="4326384" cy="6858000"/>
          </a:xfrm>
        </p:spPr>
        <p:txBody>
          <a:bodyPr/>
          <a:lstStyle>
            <a:lvl1pPr>
              <a:defRPr/>
            </a:lvl1pPr>
          </a:lstStyle>
          <a:p>
            <a:r>
              <a:rPr lang="sv-SE"/>
              <a:t>Klicka här för att lägga till bild</a:t>
            </a:r>
          </a:p>
        </p:txBody>
      </p:sp>
    </p:spTree>
    <p:extLst>
      <p:ext uri="{BB962C8B-B14F-4D97-AF65-F5344CB8AC3E}">
        <p14:creationId xmlns:p14="http://schemas.microsoft.com/office/powerpoint/2010/main" val="1824567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och bild, prickig bakgrund">
    <p:spTree>
      <p:nvGrpSpPr>
        <p:cNvPr id="1" name=""/>
        <p:cNvGrpSpPr/>
        <p:nvPr/>
      </p:nvGrpSpPr>
      <p:grpSpPr>
        <a:xfrm>
          <a:off x="0" y="0"/>
          <a:ext cx="0" cy="0"/>
          <a:chOff x="0" y="0"/>
          <a:chExt cx="0" cy="0"/>
        </a:xfrm>
      </p:grpSpPr>
      <p:pic>
        <p:nvPicPr>
          <p:cNvPr id="9" name="Bildobjekt 8" descr="En bild som visar gata, sida, stor, vit&#10;&#10;Automatiskt genererad beskrivning">
            <a:extLst>
              <a:ext uri="{FF2B5EF4-FFF2-40B4-BE49-F238E27FC236}">
                <a16:creationId xmlns:a16="http://schemas.microsoft.com/office/drawing/2014/main" id="{CB507BD6-CAE9-4EE1-ABBD-3833D1785B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20" b="-624"/>
          <a:stretch/>
        </p:blipFill>
        <p:spPr>
          <a:xfrm>
            <a:off x="0" y="-2821"/>
            <a:ext cx="12192000" cy="6900770"/>
          </a:xfrm>
          <a:prstGeom prst="rect">
            <a:avLst/>
          </a:prstGeom>
        </p:spPr>
      </p:pic>
      <p:sp>
        <p:nvSpPr>
          <p:cNvPr id="2" name="Rubrik 1"/>
          <p:cNvSpPr>
            <a:spLocks noGrp="1"/>
          </p:cNvSpPr>
          <p:nvPr>
            <p:ph type="title"/>
          </p:nvPr>
        </p:nvSpPr>
        <p:spPr>
          <a:xfrm>
            <a:off x="838200" y="365125"/>
            <a:ext cx="6876495" cy="1325563"/>
          </a:xfrm>
        </p:spPr>
        <p:txBody>
          <a:bodyPr>
            <a:normAutofit/>
          </a:bodyPr>
          <a:lstStyle>
            <a:lvl1pPr>
              <a:defRPr sz="4000" b="1">
                <a:solidFill>
                  <a:srgbClr val="005FAB"/>
                </a:solidFill>
                <a:latin typeface="Arial" panose="020B0604020202020204" pitchFamily="34" charset="0"/>
                <a:cs typeface="Arial" panose="020B0604020202020204" pitchFamily="34" charset="0"/>
              </a:defRPr>
            </a:lvl1pPr>
          </a:lstStyle>
          <a:p>
            <a:r>
              <a:rPr lang="sv-SE"/>
              <a:t>Klicka här för att ändra mall för rubrikformat</a:t>
            </a:r>
          </a:p>
        </p:txBody>
      </p:sp>
      <p:sp>
        <p:nvSpPr>
          <p:cNvPr id="3" name="Platshållare för innehåll 2"/>
          <p:cNvSpPr>
            <a:spLocks noGrp="1"/>
          </p:cNvSpPr>
          <p:nvPr>
            <p:ph idx="1"/>
          </p:nvPr>
        </p:nvSpPr>
        <p:spPr>
          <a:xfrm>
            <a:off x="838200" y="1825625"/>
            <a:ext cx="6876495" cy="4351338"/>
          </a:xfrm>
        </p:spPr>
        <p:txBody>
          <a:bodyPr>
            <a:noAutofit/>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9170F396-F8E4-4A4D-88B0-596158435797}" type="datetimeFigureOut">
              <a:rPr lang="sv-SE" smtClean="0"/>
              <a:pPr/>
              <a:t>2024-12-16</a:t>
            </a:fld>
            <a:endParaRPr lang="sv-SE"/>
          </a:p>
        </p:txBody>
      </p:sp>
      <p:sp>
        <p:nvSpPr>
          <p:cNvPr id="5" name="Platshållare för sidfo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sv-SE"/>
          </a:p>
        </p:txBody>
      </p:sp>
      <p:sp>
        <p:nvSpPr>
          <p:cNvPr id="8" name="Platshållare för bild 7">
            <a:extLst>
              <a:ext uri="{FF2B5EF4-FFF2-40B4-BE49-F238E27FC236}">
                <a16:creationId xmlns:a16="http://schemas.microsoft.com/office/drawing/2014/main" id="{1B0C348E-8177-49B3-A568-F98AC9279A8A}"/>
              </a:ext>
            </a:extLst>
          </p:cNvPr>
          <p:cNvSpPr>
            <a:spLocks noGrp="1"/>
          </p:cNvSpPr>
          <p:nvPr>
            <p:ph type="pic" sz="quarter" idx="12" hasCustomPrompt="1"/>
          </p:nvPr>
        </p:nvSpPr>
        <p:spPr>
          <a:xfrm>
            <a:off x="7865616" y="1"/>
            <a:ext cx="4326384" cy="6858000"/>
          </a:xfrm>
        </p:spPr>
        <p:txBody>
          <a:bodyPr/>
          <a:lstStyle>
            <a:lvl1pPr>
              <a:defRPr/>
            </a:lvl1pPr>
          </a:lstStyle>
          <a:p>
            <a:r>
              <a:rPr lang="sv-SE"/>
              <a:t>Klicka här för att lägga till bild</a:t>
            </a:r>
          </a:p>
        </p:txBody>
      </p:sp>
      <p:pic>
        <p:nvPicPr>
          <p:cNvPr id="7" name="Bildobjekt 6">
            <a:extLst>
              <a:ext uri="{FF2B5EF4-FFF2-40B4-BE49-F238E27FC236}">
                <a16:creationId xmlns:a16="http://schemas.microsoft.com/office/drawing/2014/main" id="{1D5E7CD4-9E61-421C-B77C-C013AF15617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07442" y="5833532"/>
            <a:ext cx="1116389" cy="705380"/>
          </a:xfrm>
          <a:prstGeom prst="rect">
            <a:avLst/>
          </a:prstGeom>
        </p:spPr>
      </p:pic>
    </p:spTree>
    <p:extLst>
      <p:ext uri="{BB962C8B-B14F-4D97-AF65-F5344CB8AC3E}">
        <p14:creationId xmlns:p14="http://schemas.microsoft.com/office/powerpoint/2010/main" val="13528437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och illustration">
    <p:spTree>
      <p:nvGrpSpPr>
        <p:cNvPr id="1" name=""/>
        <p:cNvGrpSpPr/>
        <p:nvPr/>
      </p:nvGrpSpPr>
      <p:grpSpPr>
        <a:xfrm>
          <a:off x="0" y="0"/>
          <a:ext cx="0" cy="0"/>
          <a:chOff x="0" y="0"/>
          <a:chExt cx="0" cy="0"/>
        </a:xfrm>
      </p:grpSpPr>
      <p:sp>
        <p:nvSpPr>
          <p:cNvPr id="2" name="Rubrik 1"/>
          <p:cNvSpPr>
            <a:spLocks noGrp="1"/>
          </p:cNvSpPr>
          <p:nvPr>
            <p:ph type="title"/>
          </p:nvPr>
        </p:nvSpPr>
        <p:spPr>
          <a:xfrm>
            <a:off x="838200" y="365125"/>
            <a:ext cx="10515600" cy="1325563"/>
          </a:xfrm>
        </p:spPr>
        <p:txBody>
          <a:bodyPr>
            <a:normAutofit/>
          </a:bodyPr>
          <a:lstStyle>
            <a:lvl1pPr>
              <a:defRPr sz="4000" b="1">
                <a:solidFill>
                  <a:srgbClr val="005FAB"/>
                </a:solidFill>
                <a:latin typeface="Arial" panose="020B0604020202020204" pitchFamily="34" charset="0"/>
                <a:cs typeface="Arial" panose="020B0604020202020204" pitchFamily="34" charset="0"/>
              </a:defRPr>
            </a:lvl1pPr>
          </a:lstStyle>
          <a:p>
            <a:r>
              <a:rPr lang="sv-SE"/>
              <a:t>Klicka här för att ändra mall för rubrikformat</a:t>
            </a:r>
          </a:p>
        </p:txBody>
      </p:sp>
      <p:sp>
        <p:nvSpPr>
          <p:cNvPr id="3" name="Platshållare för innehåll 2"/>
          <p:cNvSpPr>
            <a:spLocks noGrp="1"/>
          </p:cNvSpPr>
          <p:nvPr>
            <p:ph idx="1"/>
          </p:nvPr>
        </p:nvSpPr>
        <p:spPr>
          <a:xfrm>
            <a:off x="838200" y="1825625"/>
            <a:ext cx="10515600" cy="2781886"/>
          </a:xfrm>
        </p:spPr>
        <p:txBody>
          <a:bodyPr>
            <a:noAutofit/>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9170F396-F8E4-4A4D-88B0-596158435797}" type="datetimeFigureOut">
              <a:rPr lang="sv-SE" smtClean="0"/>
              <a:pPr/>
              <a:t>2024-12-16</a:t>
            </a:fld>
            <a:endParaRPr lang="sv-SE"/>
          </a:p>
        </p:txBody>
      </p:sp>
      <p:sp>
        <p:nvSpPr>
          <p:cNvPr id="5" name="Platshållare för sidfo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sv-SE"/>
          </a:p>
        </p:txBody>
      </p:sp>
      <p:pic>
        <p:nvPicPr>
          <p:cNvPr id="7" name="Bildobjekt 6">
            <a:extLst>
              <a:ext uri="{FF2B5EF4-FFF2-40B4-BE49-F238E27FC236}">
                <a16:creationId xmlns:a16="http://schemas.microsoft.com/office/drawing/2014/main" id="{1D5E7CD4-9E61-421C-B77C-C013AF1561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07442" y="5833532"/>
            <a:ext cx="1116389" cy="705380"/>
          </a:xfrm>
          <a:prstGeom prst="rect">
            <a:avLst/>
          </a:prstGeom>
        </p:spPr>
      </p:pic>
      <p:sp>
        <p:nvSpPr>
          <p:cNvPr id="9" name="Platshållare för innehåll 8">
            <a:extLst>
              <a:ext uri="{FF2B5EF4-FFF2-40B4-BE49-F238E27FC236}">
                <a16:creationId xmlns:a16="http://schemas.microsoft.com/office/drawing/2014/main" id="{28B9AE27-E0F1-44F4-8E99-713BF1F132EC}"/>
              </a:ext>
            </a:extLst>
          </p:cNvPr>
          <p:cNvSpPr>
            <a:spLocks noGrp="1"/>
          </p:cNvSpPr>
          <p:nvPr>
            <p:ph sz="quarter" idx="13" hasCustomPrompt="1"/>
          </p:nvPr>
        </p:nvSpPr>
        <p:spPr>
          <a:xfrm>
            <a:off x="5145508" y="4742448"/>
            <a:ext cx="1900984" cy="1660740"/>
          </a:xfrm>
        </p:spPr>
        <p:txBody>
          <a:bodyPr/>
          <a:lstStyle>
            <a:lvl1pPr>
              <a:defRPr/>
            </a:lvl1pPr>
          </a:lstStyle>
          <a:p>
            <a:pPr lvl="0"/>
            <a:r>
              <a:rPr lang="sv-SE"/>
              <a:t>Klicka här för att infoga en ikon</a:t>
            </a:r>
          </a:p>
        </p:txBody>
      </p:sp>
    </p:spTree>
    <p:extLst>
      <p:ext uri="{BB962C8B-B14F-4D97-AF65-F5344CB8AC3E}">
        <p14:creationId xmlns:p14="http://schemas.microsoft.com/office/powerpoint/2010/main" val="25234376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och illustration, prickig bakgrund">
    <p:spTree>
      <p:nvGrpSpPr>
        <p:cNvPr id="1" name=""/>
        <p:cNvGrpSpPr/>
        <p:nvPr/>
      </p:nvGrpSpPr>
      <p:grpSpPr>
        <a:xfrm>
          <a:off x="0" y="0"/>
          <a:ext cx="0" cy="0"/>
          <a:chOff x="0" y="0"/>
          <a:chExt cx="0" cy="0"/>
        </a:xfrm>
      </p:grpSpPr>
      <p:pic>
        <p:nvPicPr>
          <p:cNvPr id="9" name="Bildobjekt 8" descr="En bild som visar gata, sida, stor, vit&#10;&#10;Automatiskt genererad beskrivning">
            <a:extLst>
              <a:ext uri="{FF2B5EF4-FFF2-40B4-BE49-F238E27FC236}">
                <a16:creationId xmlns:a16="http://schemas.microsoft.com/office/drawing/2014/main" id="{0D855C3B-9E03-4EF2-A0AC-74575DA413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20" b="-624"/>
          <a:stretch/>
        </p:blipFill>
        <p:spPr>
          <a:xfrm>
            <a:off x="0" y="-2821"/>
            <a:ext cx="12192000" cy="6900770"/>
          </a:xfrm>
          <a:prstGeom prst="rect">
            <a:avLst/>
          </a:prstGeom>
        </p:spPr>
      </p:pic>
      <p:sp>
        <p:nvSpPr>
          <p:cNvPr id="2" name="Rubrik 1"/>
          <p:cNvSpPr>
            <a:spLocks noGrp="1"/>
          </p:cNvSpPr>
          <p:nvPr>
            <p:ph type="title"/>
          </p:nvPr>
        </p:nvSpPr>
        <p:spPr>
          <a:xfrm>
            <a:off x="838200" y="365125"/>
            <a:ext cx="10515600" cy="1325563"/>
          </a:xfrm>
        </p:spPr>
        <p:txBody>
          <a:bodyPr>
            <a:normAutofit/>
          </a:bodyPr>
          <a:lstStyle>
            <a:lvl1pPr>
              <a:defRPr sz="4000" b="1">
                <a:solidFill>
                  <a:srgbClr val="005FAB"/>
                </a:solidFill>
                <a:latin typeface="Arial" panose="020B0604020202020204" pitchFamily="34" charset="0"/>
                <a:cs typeface="Arial" panose="020B0604020202020204" pitchFamily="34" charset="0"/>
              </a:defRPr>
            </a:lvl1pPr>
          </a:lstStyle>
          <a:p>
            <a:r>
              <a:rPr lang="sv-SE"/>
              <a:t>Klicka här för att ändra mall för rubrikformat</a:t>
            </a:r>
          </a:p>
        </p:txBody>
      </p:sp>
      <p:sp>
        <p:nvSpPr>
          <p:cNvPr id="3" name="Platshållare för innehåll 2"/>
          <p:cNvSpPr>
            <a:spLocks noGrp="1"/>
          </p:cNvSpPr>
          <p:nvPr>
            <p:ph idx="1"/>
          </p:nvPr>
        </p:nvSpPr>
        <p:spPr>
          <a:xfrm>
            <a:off x="838200" y="1825625"/>
            <a:ext cx="10515600" cy="2781886"/>
          </a:xfrm>
        </p:spPr>
        <p:txBody>
          <a:bodyPr>
            <a:noAutofit/>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9170F396-F8E4-4A4D-88B0-596158435797}" type="datetimeFigureOut">
              <a:rPr lang="sv-SE" smtClean="0"/>
              <a:pPr/>
              <a:t>2024-12-16</a:t>
            </a:fld>
            <a:endParaRPr lang="sv-SE"/>
          </a:p>
        </p:txBody>
      </p:sp>
      <p:sp>
        <p:nvSpPr>
          <p:cNvPr id="5" name="Platshållare för sidfo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sv-SE"/>
          </a:p>
        </p:txBody>
      </p:sp>
      <p:pic>
        <p:nvPicPr>
          <p:cNvPr id="7" name="Bildobjekt 6">
            <a:extLst>
              <a:ext uri="{FF2B5EF4-FFF2-40B4-BE49-F238E27FC236}">
                <a16:creationId xmlns:a16="http://schemas.microsoft.com/office/drawing/2014/main" id="{1D5E7CD4-9E61-421C-B77C-C013AF15617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07442" y="5833532"/>
            <a:ext cx="1116389" cy="705380"/>
          </a:xfrm>
          <a:prstGeom prst="rect">
            <a:avLst/>
          </a:prstGeom>
        </p:spPr>
      </p:pic>
      <p:sp>
        <p:nvSpPr>
          <p:cNvPr id="11" name="Platshållare för innehåll 8">
            <a:extLst>
              <a:ext uri="{FF2B5EF4-FFF2-40B4-BE49-F238E27FC236}">
                <a16:creationId xmlns:a16="http://schemas.microsoft.com/office/drawing/2014/main" id="{59B7AA53-7F3F-4204-9B88-2F19835BC211}"/>
              </a:ext>
            </a:extLst>
          </p:cNvPr>
          <p:cNvSpPr>
            <a:spLocks noGrp="1"/>
          </p:cNvSpPr>
          <p:nvPr>
            <p:ph sz="quarter" idx="13" hasCustomPrompt="1"/>
          </p:nvPr>
        </p:nvSpPr>
        <p:spPr>
          <a:xfrm>
            <a:off x="5145508" y="4742448"/>
            <a:ext cx="1900984" cy="1660740"/>
          </a:xfrm>
        </p:spPr>
        <p:txBody>
          <a:bodyPr/>
          <a:lstStyle>
            <a:lvl1pPr>
              <a:defRPr/>
            </a:lvl1pPr>
          </a:lstStyle>
          <a:p>
            <a:pPr lvl="0"/>
            <a:r>
              <a:rPr lang="sv-SE"/>
              <a:t>Klicka här för att infoga en ikon</a:t>
            </a:r>
          </a:p>
        </p:txBody>
      </p:sp>
    </p:spTree>
    <p:extLst>
      <p:ext uri="{BB962C8B-B14F-4D97-AF65-F5344CB8AC3E}">
        <p14:creationId xmlns:p14="http://schemas.microsoft.com/office/powerpoint/2010/main" val="3574963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lvl1pPr>
              <a:defRPr sz="3200" b="1">
                <a:solidFill>
                  <a:schemeClr val="tx1"/>
                </a:solidFill>
                <a:latin typeface="Arial" panose="020B0604020202020204" pitchFamily="34" charset="0"/>
                <a:cs typeface="Arial" panose="020B0604020202020204" pitchFamily="34" charset="0"/>
              </a:defRPr>
            </a:lvl1pPr>
          </a:lstStyle>
          <a:p>
            <a:r>
              <a:rPr lang="sv-SE"/>
              <a:t>Klicka här för att ändra mall för rubrikformat</a:t>
            </a:r>
            <a:endParaRPr lang="sv-SE" dirty="0"/>
          </a:p>
        </p:txBody>
      </p:sp>
      <p:sp>
        <p:nvSpPr>
          <p:cNvPr id="3" name="Platshållare för innehåll 2"/>
          <p:cNvSpPr>
            <a:spLocks noGrp="1"/>
          </p:cNvSpPr>
          <p:nvPr>
            <p:ph idx="1"/>
          </p:nvPr>
        </p:nvSpPr>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9170F396-F8E4-4A4D-88B0-596158435797}" type="datetimeFigureOut">
              <a:rPr lang="sv-SE" smtClean="0"/>
              <a:pPr/>
              <a:t>2024-12-16</a:t>
            </a:fld>
            <a:endParaRPr lang="sv-SE"/>
          </a:p>
        </p:txBody>
      </p:sp>
      <p:sp>
        <p:nvSpPr>
          <p:cNvPr id="5" name="Platshållare för sidfo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sv-SE"/>
          </a:p>
        </p:txBody>
      </p:sp>
      <p:pic>
        <p:nvPicPr>
          <p:cNvPr id="8" name="Picture 11" descr="OH_AKA"/>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72661" y="5833532"/>
            <a:ext cx="1080671" cy="688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2012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normAutofit/>
          </a:bodyPr>
          <a:lstStyle>
            <a:lvl1pPr algn="ctr">
              <a:defRPr sz="4000" b="1">
                <a:latin typeface="Arial" panose="020B0604020202020204" pitchFamily="34" charset="0"/>
                <a:cs typeface="Arial" panose="020B0604020202020204" pitchFamily="34" charset="0"/>
              </a:defRPr>
            </a:lvl1pPr>
          </a:lstStyle>
          <a:p>
            <a:r>
              <a:rPr lang="sv-SE"/>
              <a:t>Klicka här för att ändra mall för rubrikformat</a:t>
            </a:r>
          </a:p>
        </p:txBody>
      </p:sp>
      <p:sp>
        <p:nvSpPr>
          <p:cNvPr id="3" name="Platshållare för text 2"/>
          <p:cNvSpPr>
            <a:spLocks noGrp="1"/>
          </p:cNvSpPr>
          <p:nvPr>
            <p:ph type="body" idx="1"/>
          </p:nvPr>
        </p:nvSpPr>
        <p:spPr>
          <a:xfrm>
            <a:off x="831850" y="4589463"/>
            <a:ext cx="10515600" cy="1500187"/>
          </a:xfrm>
        </p:spPr>
        <p:txBody>
          <a:bodyPr/>
          <a:lstStyle>
            <a:lvl1pPr marL="0" indent="0" algn="ctr">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9170F396-F8E4-4A4D-88B0-596158435797}" type="datetimeFigureOut">
              <a:rPr lang="sv-SE" smtClean="0"/>
              <a:pPr/>
              <a:t>2024-12-16</a:t>
            </a:fld>
            <a:endParaRPr lang="sv-SE"/>
          </a:p>
        </p:txBody>
      </p:sp>
      <p:sp>
        <p:nvSpPr>
          <p:cNvPr id="5" name="Platshållare för sidfo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sv-SE"/>
          </a:p>
        </p:txBody>
      </p:sp>
      <p:sp>
        <p:nvSpPr>
          <p:cNvPr id="6" name="Platshållare för bild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E4D4F308-7D24-41C3-8963-CBACF05A0383}" type="slidenum">
              <a:rPr lang="sv-SE" smtClean="0"/>
              <a:pPr/>
              <a:t>‹#›</a:t>
            </a:fld>
            <a:endParaRPr lang="sv-SE"/>
          </a:p>
        </p:txBody>
      </p:sp>
      <p:pic>
        <p:nvPicPr>
          <p:cNvPr id="8" name="Bildobjekt 7">
            <a:extLst>
              <a:ext uri="{FF2B5EF4-FFF2-40B4-BE49-F238E27FC236}">
                <a16:creationId xmlns:a16="http://schemas.microsoft.com/office/drawing/2014/main" id="{AFB0DEA4-20F4-4C76-97EF-BF2EA5AAE0C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07442" y="5833532"/>
            <a:ext cx="1116389" cy="705380"/>
          </a:xfrm>
          <a:prstGeom prst="rect">
            <a:avLst/>
          </a:prstGeom>
        </p:spPr>
      </p:pic>
    </p:spTree>
    <p:extLst>
      <p:ext uri="{BB962C8B-B14F-4D97-AF65-F5344CB8AC3E}">
        <p14:creationId xmlns:p14="http://schemas.microsoft.com/office/powerpoint/2010/main" val="16835715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Avsnittsrubrik, prickig bakgrund">
    <p:spTree>
      <p:nvGrpSpPr>
        <p:cNvPr id="1" name=""/>
        <p:cNvGrpSpPr/>
        <p:nvPr/>
      </p:nvGrpSpPr>
      <p:grpSpPr>
        <a:xfrm>
          <a:off x="0" y="0"/>
          <a:ext cx="0" cy="0"/>
          <a:chOff x="0" y="0"/>
          <a:chExt cx="0" cy="0"/>
        </a:xfrm>
      </p:grpSpPr>
      <p:pic>
        <p:nvPicPr>
          <p:cNvPr id="9" name="Bildobjekt 8" descr="En bild som visar gata, sida, stor, vit&#10;&#10;Automatiskt genererad beskrivning">
            <a:extLst>
              <a:ext uri="{FF2B5EF4-FFF2-40B4-BE49-F238E27FC236}">
                <a16:creationId xmlns:a16="http://schemas.microsoft.com/office/drawing/2014/main" id="{9B2FDD5F-C926-4B88-8402-334532FF17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20" b="-624"/>
          <a:stretch/>
        </p:blipFill>
        <p:spPr>
          <a:xfrm>
            <a:off x="0" y="-2821"/>
            <a:ext cx="12192000" cy="6900770"/>
          </a:xfrm>
          <a:prstGeom prst="rect">
            <a:avLst/>
          </a:prstGeom>
        </p:spPr>
      </p:pic>
      <p:sp>
        <p:nvSpPr>
          <p:cNvPr id="2" name="Rubrik 1"/>
          <p:cNvSpPr>
            <a:spLocks noGrp="1"/>
          </p:cNvSpPr>
          <p:nvPr>
            <p:ph type="title"/>
          </p:nvPr>
        </p:nvSpPr>
        <p:spPr>
          <a:xfrm>
            <a:off x="831850" y="1709738"/>
            <a:ext cx="10515600" cy="2852737"/>
          </a:xfrm>
        </p:spPr>
        <p:txBody>
          <a:bodyPr anchor="b">
            <a:normAutofit/>
          </a:bodyPr>
          <a:lstStyle>
            <a:lvl1pPr algn="ctr">
              <a:defRPr sz="4000" b="1">
                <a:latin typeface="Arial" panose="020B0604020202020204" pitchFamily="34" charset="0"/>
                <a:cs typeface="Arial" panose="020B0604020202020204" pitchFamily="34" charset="0"/>
              </a:defRPr>
            </a:lvl1pPr>
          </a:lstStyle>
          <a:p>
            <a:r>
              <a:rPr lang="sv-SE"/>
              <a:t>Klicka här för att ändra mall för rubrikformat</a:t>
            </a:r>
          </a:p>
        </p:txBody>
      </p:sp>
      <p:sp>
        <p:nvSpPr>
          <p:cNvPr id="3" name="Platshållare för text 2"/>
          <p:cNvSpPr>
            <a:spLocks noGrp="1"/>
          </p:cNvSpPr>
          <p:nvPr>
            <p:ph type="body" idx="1"/>
          </p:nvPr>
        </p:nvSpPr>
        <p:spPr>
          <a:xfrm>
            <a:off x="831850" y="4589463"/>
            <a:ext cx="10515600" cy="1500187"/>
          </a:xfrm>
        </p:spPr>
        <p:txBody>
          <a:bodyPr/>
          <a:lstStyle>
            <a:lvl1pPr marL="0" indent="0" algn="ctr">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9170F396-F8E4-4A4D-88B0-596158435797}" type="datetimeFigureOut">
              <a:rPr lang="sv-SE" smtClean="0"/>
              <a:pPr/>
              <a:t>2024-12-16</a:t>
            </a:fld>
            <a:endParaRPr lang="sv-SE"/>
          </a:p>
        </p:txBody>
      </p:sp>
      <p:sp>
        <p:nvSpPr>
          <p:cNvPr id="5" name="Platshållare för sidfo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sv-SE"/>
          </a:p>
        </p:txBody>
      </p:sp>
      <p:sp>
        <p:nvSpPr>
          <p:cNvPr id="6" name="Platshållare för bild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E4D4F308-7D24-41C3-8963-CBACF05A0383}" type="slidenum">
              <a:rPr lang="sv-SE" smtClean="0"/>
              <a:pPr/>
              <a:t>‹#›</a:t>
            </a:fld>
            <a:endParaRPr lang="sv-SE"/>
          </a:p>
        </p:txBody>
      </p:sp>
      <p:pic>
        <p:nvPicPr>
          <p:cNvPr id="8" name="Bildobjekt 7">
            <a:extLst>
              <a:ext uri="{FF2B5EF4-FFF2-40B4-BE49-F238E27FC236}">
                <a16:creationId xmlns:a16="http://schemas.microsoft.com/office/drawing/2014/main" id="{AFB0DEA4-20F4-4C76-97EF-BF2EA5AAE0C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07442" y="5833532"/>
            <a:ext cx="1116389" cy="705380"/>
          </a:xfrm>
          <a:prstGeom prst="rect">
            <a:avLst/>
          </a:prstGeom>
        </p:spPr>
      </p:pic>
    </p:spTree>
    <p:extLst>
      <p:ext uri="{BB962C8B-B14F-4D97-AF65-F5344CB8AC3E}">
        <p14:creationId xmlns:p14="http://schemas.microsoft.com/office/powerpoint/2010/main" val="3404682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lvl1pPr>
              <a:defRPr sz="4000" b="1">
                <a:latin typeface="Arial" panose="020B0604020202020204" pitchFamily="34" charset="0"/>
                <a:cs typeface="Arial" panose="020B0604020202020204" pitchFamily="34" charset="0"/>
              </a:defRPr>
            </a:lvl1pPr>
          </a:lstStyle>
          <a:p>
            <a:r>
              <a:rPr lang="sv-SE"/>
              <a:t>Klicka här för att ändra mall för rubrikformat</a:t>
            </a:r>
          </a:p>
        </p:txBody>
      </p:sp>
      <p:sp>
        <p:nvSpPr>
          <p:cNvPr id="3" name="Platshållare för innehåll 2"/>
          <p:cNvSpPr>
            <a:spLocks noGrp="1"/>
          </p:cNvSpPr>
          <p:nvPr>
            <p:ph sz="half" idx="1"/>
          </p:nvPr>
        </p:nvSpPr>
        <p:spPr>
          <a:xfrm>
            <a:off x="838200" y="1825625"/>
            <a:ext cx="5181600" cy="4351338"/>
          </a:xfrm>
        </p:spPr>
        <p:txBody>
          <a:bodyPr>
            <a:no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no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9170F396-F8E4-4A4D-88B0-596158435797}" type="datetimeFigureOut">
              <a:rPr lang="sv-SE" smtClean="0"/>
              <a:pPr/>
              <a:t>2024-12-16</a:t>
            </a:fld>
            <a:endParaRPr lang="sv-SE"/>
          </a:p>
        </p:txBody>
      </p:sp>
      <p:sp>
        <p:nvSpPr>
          <p:cNvPr id="6" name="Platshållare för sidfo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sv-SE"/>
          </a:p>
        </p:txBody>
      </p:sp>
      <p:sp>
        <p:nvSpPr>
          <p:cNvPr id="7" name="Platshållare för bild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E4D4F308-7D24-41C3-8963-CBACF05A0383}" type="slidenum">
              <a:rPr lang="sv-SE" smtClean="0"/>
              <a:pPr/>
              <a:t>‹#›</a:t>
            </a:fld>
            <a:endParaRPr lang="sv-SE"/>
          </a:p>
        </p:txBody>
      </p:sp>
      <p:pic>
        <p:nvPicPr>
          <p:cNvPr id="9" name="Bildobjekt 8">
            <a:extLst>
              <a:ext uri="{FF2B5EF4-FFF2-40B4-BE49-F238E27FC236}">
                <a16:creationId xmlns:a16="http://schemas.microsoft.com/office/drawing/2014/main" id="{D453D9AF-465B-4057-A8A4-5AC21C2711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07442" y="5833532"/>
            <a:ext cx="1116389" cy="705380"/>
          </a:xfrm>
          <a:prstGeom prst="rect">
            <a:avLst/>
          </a:prstGeom>
        </p:spPr>
      </p:pic>
    </p:spTree>
    <p:extLst>
      <p:ext uri="{BB962C8B-B14F-4D97-AF65-F5344CB8AC3E}">
        <p14:creationId xmlns:p14="http://schemas.microsoft.com/office/powerpoint/2010/main" val="42492385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vå innehållsdelar, prickig bakgrund">
    <p:spTree>
      <p:nvGrpSpPr>
        <p:cNvPr id="1" name=""/>
        <p:cNvGrpSpPr/>
        <p:nvPr/>
      </p:nvGrpSpPr>
      <p:grpSpPr>
        <a:xfrm>
          <a:off x="0" y="0"/>
          <a:ext cx="0" cy="0"/>
          <a:chOff x="0" y="0"/>
          <a:chExt cx="0" cy="0"/>
        </a:xfrm>
      </p:grpSpPr>
      <p:pic>
        <p:nvPicPr>
          <p:cNvPr id="10" name="Bildobjekt 9" descr="En bild som visar gata, sida, stor, vit&#10;&#10;Automatiskt genererad beskrivning">
            <a:extLst>
              <a:ext uri="{FF2B5EF4-FFF2-40B4-BE49-F238E27FC236}">
                <a16:creationId xmlns:a16="http://schemas.microsoft.com/office/drawing/2014/main" id="{EFBD8D29-716F-4F51-B505-2D1D63A5C37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20" b="-624"/>
          <a:stretch/>
        </p:blipFill>
        <p:spPr>
          <a:xfrm>
            <a:off x="0" y="-2821"/>
            <a:ext cx="12192000" cy="6900770"/>
          </a:xfrm>
          <a:prstGeom prst="rect">
            <a:avLst/>
          </a:prstGeom>
        </p:spPr>
      </p:pic>
      <p:sp>
        <p:nvSpPr>
          <p:cNvPr id="2" name="Rubrik 1"/>
          <p:cNvSpPr>
            <a:spLocks noGrp="1"/>
          </p:cNvSpPr>
          <p:nvPr>
            <p:ph type="title"/>
          </p:nvPr>
        </p:nvSpPr>
        <p:spPr/>
        <p:txBody>
          <a:bodyPr>
            <a:normAutofit/>
          </a:bodyPr>
          <a:lstStyle>
            <a:lvl1pPr>
              <a:defRPr sz="4000" b="1">
                <a:latin typeface="Arial" panose="020B0604020202020204" pitchFamily="34" charset="0"/>
                <a:cs typeface="Arial" panose="020B0604020202020204" pitchFamily="34" charset="0"/>
              </a:defRPr>
            </a:lvl1pPr>
          </a:lstStyle>
          <a:p>
            <a:r>
              <a:rPr lang="sv-SE"/>
              <a:t>Klicka här för att ändra mall för rubrikformat</a:t>
            </a:r>
          </a:p>
        </p:txBody>
      </p:sp>
      <p:sp>
        <p:nvSpPr>
          <p:cNvPr id="3" name="Platshållare för innehåll 2"/>
          <p:cNvSpPr>
            <a:spLocks noGrp="1"/>
          </p:cNvSpPr>
          <p:nvPr>
            <p:ph sz="half" idx="1"/>
          </p:nvPr>
        </p:nvSpPr>
        <p:spPr>
          <a:xfrm>
            <a:off x="838200" y="1825625"/>
            <a:ext cx="5181600" cy="4351338"/>
          </a:xfrm>
        </p:spPr>
        <p:txBody>
          <a:bodyPr>
            <a:no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no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9170F396-F8E4-4A4D-88B0-596158435797}" type="datetimeFigureOut">
              <a:rPr lang="sv-SE" smtClean="0"/>
              <a:pPr/>
              <a:t>2024-12-16</a:t>
            </a:fld>
            <a:endParaRPr lang="sv-SE"/>
          </a:p>
        </p:txBody>
      </p:sp>
      <p:sp>
        <p:nvSpPr>
          <p:cNvPr id="6" name="Platshållare för sidfo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sv-SE"/>
          </a:p>
        </p:txBody>
      </p:sp>
      <p:sp>
        <p:nvSpPr>
          <p:cNvPr id="7" name="Platshållare för bild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E4D4F308-7D24-41C3-8963-CBACF05A0383}" type="slidenum">
              <a:rPr lang="sv-SE" smtClean="0"/>
              <a:pPr/>
              <a:t>‹#›</a:t>
            </a:fld>
            <a:endParaRPr lang="sv-SE"/>
          </a:p>
        </p:txBody>
      </p:sp>
      <p:pic>
        <p:nvPicPr>
          <p:cNvPr id="9" name="Bildobjekt 8">
            <a:extLst>
              <a:ext uri="{FF2B5EF4-FFF2-40B4-BE49-F238E27FC236}">
                <a16:creationId xmlns:a16="http://schemas.microsoft.com/office/drawing/2014/main" id="{D453D9AF-465B-4057-A8A4-5AC21C27114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07442" y="5833532"/>
            <a:ext cx="1116389" cy="705380"/>
          </a:xfrm>
          <a:prstGeom prst="rect">
            <a:avLst/>
          </a:prstGeom>
        </p:spPr>
      </p:pic>
    </p:spTree>
    <p:extLst>
      <p:ext uri="{BB962C8B-B14F-4D97-AF65-F5344CB8AC3E}">
        <p14:creationId xmlns:p14="http://schemas.microsoft.com/office/powerpoint/2010/main" val="9529964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_Rubrikbild">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9795F843-3CE1-ED4D-A4D1-B27B6DB646D1}"/>
              </a:ext>
            </a:extLst>
          </p:cNvPr>
          <p:cNvSpPr>
            <a:spLocks noGrp="1"/>
          </p:cNvSpPr>
          <p:nvPr>
            <p:ph type="ctrTitle"/>
          </p:nvPr>
        </p:nvSpPr>
        <p:spPr>
          <a:xfrm>
            <a:off x="988742" y="616841"/>
            <a:ext cx="9144000" cy="609793"/>
          </a:xfrm>
        </p:spPr>
        <p:txBody>
          <a:bodyPr anchor="b">
            <a:normAutofit/>
          </a:bodyPr>
          <a:lstStyle>
            <a:lvl1pPr algn="l">
              <a:defRPr sz="3600"/>
            </a:lvl1pPr>
          </a:lstStyle>
          <a:p>
            <a:r>
              <a:rPr lang="en-US"/>
              <a:t>Click to edit Master title style</a:t>
            </a:r>
            <a:endParaRPr lang="sv-SE"/>
          </a:p>
        </p:txBody>
      </p:sp>
      <p:sp>
        <p:nvSpPr>
          <p:cNvPr id="8" name="Platshållare för text 11">
            <a:extLst>
              <a:ext uri="{FF2B5EF4-FFF2-40B4-BE49-F238E27FC236}">
                <a16:creationId xmlns:a16="http://schemas.microsoft.com/office/drawing/2014/main" id="{CF58C1CC-ECA4-5141-95FE-2805C6A2DC6C}"/>
              </a:ext>
            </a:extLst>
          </p:cNvPr>
          <p:cNvSpPr>
            <a:spLocks noGrp="1"/>
          </p:cNvSpPr>
          <p:nvPr>
            <p:ph type="body" sz="quarter" idx="10"/>
          </p:nvPr>
        </p:nvSpPr>
        <p:spPr>
          <a:xfrm>
            <a:off x="989013" y="1422400"/>
            <a:ext cx="9144000" cy="4186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Tree>
    <p:extLst>
      <p:ext uri="{BB962C8B-B14F-4D97-AF65-F5344CB8AC3E}">
        <p14:creationId xmlns:p14="http://schemas.microsoft.com/office/powerpoint/2010/main" val="33601605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Rubrikbild blå">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noAutofit/>
          </a:bodyPr>
          <a:lstStyle>
            <a:lvl1pPr algn="ctr">
              <a:defRPr sz="4000" b="1">
                <a:latin typeface="Arial" panose="020B0604020202020204" pitchFamily="34" charset="0"/>
                <a:cs typeface="Arial" panose="020B0604020202020204" pitchFamily="34" charset="0"/>
              </a:defRPr>
            </a:lvl1pPr>
          </a:lstStyle>
          <a:p>
            <a:r>
              <a:rPr lang="sv-SE"/>
              <a:t>Klicka här för att ändra mall för rubrikformat</a:t>
            </a:r>
          </a:p>
        </p:txBody>
      </p:sp>
      <p:sp>
        <p:nvSpPr>
          <p:cNvPr id="3" name="Underrubrik 2"/>
          <p:cNvSpPr>
            <a:spLocks noGrp="1"/>
          </p:cNvSpPr>
          <p:nvPr>
            <p:ph type="subTitle" idx="1"/>
          </p:nvPr>
        </p:nvSpPr>
        <p:spPr>
          <a:xfrm>
            <a:off x="1524000" y="3602038"/>
            <a:ext cx="9144000" cy="1655762"/>
          </a:xfrm>
        </p:spPr>
        <p:txBody>
          <a:bodyPr>
            <a:no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p:cNvSpPr>
            <a:spLocks noGrp="1"/>
          </p:cNvSpPr>
          <p:nvPr>
            <p:ph type="dt" sz="half" idx="10"/>
          </p:nvPr>
        </p:nvSpPr>
        <p:spPr/>
        <p:txBody>
          <a:bodyPr/>
          <a:lstStyle/>
          <a:p>
            <a:fld id="{9170F396-F8E4-4A4D-88B0-596158435797}" type="datetimeFigureOut">
              <a:rPr lang="sv-SE" smtClean="0"/>
              <a:t>2024-12-16</a:t>
            </a:fld>
            <a:endParaRPr lang="sv-SE"/>
          </a:p>
        </p:txBody>
      </p:sp>
      <p:sp>
        <p:nvSpPr>
          <p:cNvPr id="5" name="Platshållare för sidfot 4"/>
          <p:cNvSpPr>
            <a:spLocks noGrp="1"/>
          </p:cNvSpPr>
          <p:nvPr>
            <p:ph type="ftr" sz="quarter" idx="11"/>
          </p:nvPr>
        </p:nvSpPr>
        <p:spPr/>
        <p:txBody>
          <a:bodyPr/>
          <a:lstStyle/>
          <a:p>
            <a:endParaRPr lang="sv-SE"/>
          </a:p>
        </p:txBody>
      </p:sp>
      <p:pic>
        <p:nvPicPr>
          <p:cNvPr id="7" name="Bildobjekt 6"/>
          <p:cNvPicPr>
            <a:picLocks noChangeAspect="1"/>
          </p:cNvPicPr>
          <p:nvPr userDrawn="1"/>
        </p:nvPicPr>
        <p:blipFill>
          <a:blip r:embed="rId2"/>
          <a:stretch>
            <a:fillRect/>
          </a:stretch>
        </p:blipFill>
        <p:spPr>
          <a:xfrm>
            <a:off x="10548687" y="6403769"/>
            <a:ext cx="1170000" cy="78750"/>
          </a:xfrm>
          <a:prstGeom prst="rect">
            <a:avLst/>
          </a:prstGeom>
        </p:spPr>
      </p:pic>
      <p:pic>
        <p:nvPicPr>
          <p:cNvPr id="9" name="Bildobjekt 8">
            <a:extLst>
              <a:ext uri="{FF2B5EF4-FFF2-40B4-BE49-F238E27FC236}">
                <a16:creationId xmlns:a16="http://schemas.microsoft.com/office/drawing/2014/main" id="{FB84CCBC-D7BB-4787-A653-254BBBF65AC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2956" y="503647"/>
            <a:ext cx="1667005" cy="1053282"/>
          </a:xfrm>
          <a:prstGeom prst="rect">
            <a:avLst/>
          </a:prstGeom>
        </p:spPr>
      </p:pic>
    </p:spTree>
    <p:extLst>
      <p:ext uri="{BB962C8B-B14F-4D97-AF65-F5344CB8AC3E}">
        <p14:creationId xmlns:p14="http://schemas.microsoft.com/office/powerpoint/2010/main" val="13583832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ubrikbild vit">
    <p:bg>
      <p:bgRef idx="1001">
        <a:schemeClr val="bg1"/>
      </p:bgRef>
    </p:bg>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fld id="{9170F396-F8E4-4A4D-88B0-596158435797}" type="datetimeFigureOut">
              <a:rPr lang="sv-SE" smtClean="0"/>
              <a:t>2024-12-16</a:t>
            </a:fld>
            <a:endParaRPr lang="sv-SE"/>
          </a:p>
        </p:txBody>
      </p:sp>
      <p:sp>
        <p:nvSpPr>
          <p:cNvPr id="5" name="Platshållare för sidfot 4"/>
          <p:cNvSpPr>
            <a:spLocks noGrp="1"/>
          </p:cNvSpPr>
          <p:nvPr>
            <p:ph type="ftr" sz="quarter" idx="11"/>
          </p:nvPr>
        </p:nvSpPr>
        <p:spPr/>
        <p:txBody>
          <a:bodyPr/>
          <a:lstStyle/>
          <a:p>
            <a:endParaRPr lang="sv-SE"/>
          </a:p>
        </p:txBody>
      </p:sp>
      <p:pic>
        <p:nvPicPr>
          <p:cNvPr id="7" name="Bildobjekt 6"/>
          <p:cNvPicPr>
            <a:picLocks noChangeAspect="1"/>
          </p:cNvPicPr>
          <p:nvPr userDrawn="1"/>
        </p:nvPicPr>
        <p:blipFill>
          <a:blip r:embed="rId2"/>
          <a:stretch>
            <a:fillRect/>
          </a:stretch>
        </p:blipFill>
        <p:spPr>
          <a:xfrm>
            <a:off x="10548687" y="6403769"/>
            <a:ext cx="1170000" cy="78750"/>
          </a:xfrm>
          <a:prstGeom prst="rect">
            <a:avLst/>
          </a:prstGeom>
        </p:spPr>
      </p:pic>
      <p:sp>
        <p:nvSpPr>
          <p:cNvPr id="2" name="Rubrik 1"/>
          <p:cNvSpPr>
            <a:spLocks noGrp="1"/>
          </p:cNvSpPr>
          <p:nvPr>
            <p:ph type="ctrTitle"/>
          </p:nvPr>
        </p:nvSpPr>
        <p:spPr>
          <a:xfrm>
            <a:off x="1524000" y="1122363"/>
            <a:ext cx="9144000" cy="2387600"/>
          </a:xfrm>
        </p:spPr>
        <p:txBody>
          <a:bodyPr anchor="b">
            <a:noAutofit/>
          </a:bodyPr>
          <a:lstStyle>
            <a:lvl1pPr algn="ctr">
              <a:defRPr sz="4000" b="1">
                <a:solidFill>
                  <a:srgbClr val="005FAB"/>
                </a:solidFill>
                <a:latin typeface="Arial" panose="020B0604020202020204" pitchFamily="34" charset="0"/>
                <a:cs typeface="Arial" panose="020B0604020202020204" pitchFamily="34" charset="0"/>
              </a:defRPr>
            </a:lvl1pPr>
          </a:lstStyle>
          <a:p>
            <a:r>
              <a:rPr lang="sv-SE"/>
              <a:t>Klicka här för att ändra mall för rubrikformat</a:t>
            </a:r>
          </a:p>
        </p:txBody>
      </p:sp>
      <p:sp>
        <p:nvSpPr>
          <p:cNvPr id="3" name="Underrubrik 2"/>
          <p:cNvSpPr>
            <a:spLocks noGrp="1"/>
          </p:cNvSpPr>
          <p:nvPr>
            <p:ph type="subTitle" idx="1"/>
          </p:nvPr>
        </p:nvSpPr>
        <p:spPr>
          <a:xfrm>
            <a:off x="1524000" y="3602038"/>
            <a:ext cx="9144000" cy="1655762"/>
          </a:xfrm>
        </p:spPr>
        <p:txBody>
          <a:bodyPr>
            <a:noAutofit/>
          </a:bodyPr>
          <a:lstStyle>
            <a:lvl1pPr marL="0" indent="0" algn="ctr">
              <a:buNone/>
              <a:defRPr sz="24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9" name="Bildobjekt 8">
            <a:extLst>
              <a:ext uri="{FF2B5EF4-FFF2-40B4-BE49-F238E27FC236}">
                <a16:creationId xmlns:a16="http://schemas.microsoft.com/office/drawing/2014/main" id="{FB84CCBC-D7BB-4787-A653-254BBBF65AC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2956" y="503647"/>
            <a:ext cx="1667005" cy="1053282"/>
          </a:xfrm>
          <a:prstGeom prst="rect">
            <a:avLst/>
          </a:prstGeom>
        </p:spPr>
      </p:pic>
    </p:spTree>
    <p:extLst>
      <p:ext uri="{BB962C8B-B14F-4D97-AF65-F5344CB8AC3E}">
        <p14:creationId xmlns:p14="http://schemas.microsoft.com/office/powerpoint/2010/main" val="789339487"/>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ubrikbild bild">
    <p:bg>
      <p:bgRef idx="1001">
        <a:schemeClr val="bg1"/>
      </p:bgRef>
    </p:bg>
    <p:spTree>
      <p:nvGrpSpPr>
        <p:cNvPr id="1" name=""/>
        <p:cNvGrpSpPr/>
        <p:nvPr/>
      </p:nvGrpSpPr>
      <p:grpSpPr>
        <a:xfrm>
          <a:off x="0" y="0"/>
          <a:ext cx="0" cy="0"/>
          <a:chOff x="0" y="0"/>
          <a:chExt cx="0" cy="0"/>
        </a:xfrm>
      </p:grpSpPr>
      <p:pic>
        <p:nvPicPr>
          <p:cNvPr id="10" name="Bildobjekt 9" descr="En bild som visar operationspersonal">
            <a:extLst>
              <a:ext uri="{FF2B5EF4-FFF2-40B4-BE49-F238E27FC236}">
                <a16:creationId xmlns:a16="http://schemas.microsoft.com/office/drawing/2014/main" id="{3E07E054-048D-FF2F-7AF5-7374D5A6557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820" b="37928"/>
          <a:stretch/>
        </p:blipFill>
        <p:spPr>
          <a:xfrm>
            <a:off x="0" y="1758030"/>
            <a:ext cx="12192000" cy="4247355"/>
          </a:xfrm>
          <a:prstGeom prst="rect">
            <a:avLst/>
          </a:prstGeom>
        </p:spPr>
      </p:pic>
      <p:sp>
        <p:nvSpPr>
          <p:cNvPr id="4" name="Platshållare för datum 3"/>
          <p:cNvSpPr>
            <a:spLocks noGrp="1"/>
          </p:cNvSpPr>
          <p:nvPr>
            <p:ph type="dt" sz="half" idx="10"/>
          </p:nvPr>
        </p:nvSpPr>
        <p:spPr/>
        <p:txBody>
          <a:bodyPr/>
          <a:lstStyle/>
          <a:p>
            <a:fld id="{9170F396-F8E4-4A4D-88B0-596158435797}" type="datetimeFigureOut">
              <a:rPr lang="sv-SE" smtClean="0"/>
              <a:t>2024-12-16</a:t>
            </a:fld>
            <a:endParaRPr lang="sv-SE"/>
          </a:p>
        </p:txBody>
      </p:sp>
      <p:sp>
        <p:nvSpPr>
          <p:cNvPr id="5" name="Platshållare för sidfot 4"/>
          <p:cNvSpPr>
            <a:spLocks noGrp="1"/>
          </p:cNvSpPr>
          <p:nvPr>
            <p:ph type="ftr" sz="quarter" idx="11"/>
          </p:nvPr>
        </p:nvSpPr>
        <p:spPr/>
        <p:txBody>
          <a:bodyPr/>
          <a:lstStyle/>
          <a:p>
            <a:endParaRPr lang="sv-SE"/>
          </a:p>
        </p:txBody>
      </p:sp>
      <p:pic>
        <p:nvPicPr>
          <p:cNvPr id="7" name="Bildobjekt 6"/>
          <p:cNvPicPr>
            <a:picLocks noChangeAspect="1"/>
          </p:cNvPicPr>
          <p:nvPr userDrawn="1"/>
        </p:nvPicPr>
        <p:blipFill>
          <a:blip r:embed="rId3"/>
          <a:stretch>
            <a:fillRect/>
          </a:stretch>
        </p:blipFill>
        <p:spPr>
          <a:xfrm>
            <a:off x="10548687" y="6403769"/>
            <a:ext cx="1170000" cy="78750"/>
          </a:xfrm>
          <a:prstGeom prst="rect">
            <a:avLst/>
          </a:prstGeom>
        </p:spPr>
      </p:pic>
      <p:sp>
        <p:nvSpPr>
          <p:cNvPr id="2" name="Rubrik 1"/>
          <p:cNvSpPr>
            <a:spLocks noGrp="1"/>
          </p:cNvSpPr>
          <p:nvPr>
            <p:ph type="ctrTitle"/>
          </p:nvPr>
        </p:nvSpPr>
        <p:spPr>
          <a:xfrm>
            <a:off x="1524000" y="1122363"/>
            <a:ext cx="9144000" cy="2387600"/>
          </a:xfrm>
        </p:spPr>
        <p:txBody>
          <a:bodyPr anchor="b">
            <a:noAutofit/>
          </a:bodyPr>
          <a:lstStyle>
            <a:lvl1pPr algn="ctr">
              <a:defRPr sz="4000" b="1">
                <a:solidFill>
                  <a:srgbClr val="005FAB"/>
                </a:solidFill>
                <a:latin typeface="Arial" panose="020B0604020202020204" pitchFamily="34" charset="0"/>
                <a:cs typeface="Arial" panose="020B0604020202020204" pitchFamily="34" charset="0"/>
              </a:defRPr>
            </a:lvl1pPr>
          </a:lstStyle>
          <a:p>
            <a:r>
              <a:rPr lang="sv-SE"/>
              <a:t>Klicka här för att ändra mall för rubrikformat</a:t>
            </a:r>
          </a:p>
        </p:txBody>
      </p:sp>
      <p:sp>
        <p:nvSpPr>
          <p:cNvPr id="3" name="Underrubrik 2"/>
          <p:cNvSpPr>
            <a:spLocks noGrp="1"/>
          </p:cNvSpPr>
          <p:nvPr>
            <p:ph type="subTitle" idx="1"/>
          </p:nvPr>
        </p:nvSpPr>
        <p:spPr>
          <a:xfrm>
            <a:off x="1524000" y="3602038"/>
            <a:ext cx="9144000" cy="1655762"/>
          </a:xfrm>
        </p:spPr>
        <p:txBody>
          <a:bodyPr>
            <a:noAutofit/>
          </a:bodyPr>
          <a:lstStyle>
            <a:lvl1pPr marL="0" indent="0" algn="ctr">
              <a:buNone/>
              <a:defRPr sz="24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9" name="Bildobjekt 8">
            <a:extLst>
              <a:ext uri="{FF2B5EF4-FFF2-40B4-BE49-F238E27FC236}">
                <a16:creationId xmlns:a16="http://schemas.microsoft.com/office/drawing/2014/main" id="{FB84CCBC-D7BB-4787-A653-254BBBF65AC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2956" y="503647"/>
            <a:ext cx="1667005" cy="1053282"/>
          </a:xfrm>
          <a:prstGeom prst="rect">
            <a:avLst/>
          </a:prstGeom>
        </p:spPr>
      </p:pic>
    </p:spTree>
    <p:extLst>
      <p:ext uri="{BB962C8B-B14F-4D97-AF65-F5344CB8AC3E}">
        <p14:creationId xmlns:p14="http://schemas.microsoft.com/office/powerpoint/2010/main" val="2195404886"/>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ext blå bakgrun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lvl1pPr>
              <a:defRPr sz="4000" b="1">
                <a:solidFill>
                  <a:srgbClr val="005FAB"/>
                </a:solidFill>
                <a:latin typeface="Arial" panose="020B0604020202020204" pitchFamily="34" charset="0"/>
                <a:cs typeface="Arial" panose="020B0604020202020204" pitchFamily="34" charset="0"/>
              </a:defRPr>
            </a:lvl1pPr>
          </a:lstStyle>
          <a:p>
            <a:r>
              <a:rPr lang="sv-SE"/>
              <a:t>Klicka här för att ändra mall för rubrikformat</a:t>
            </a:r>
          </a:p>
        </p:txBody>
      </p:sp>
      <p:sp>
        <p:nvSpPr>
          <p:cNvPr id="3" name="Platshållare för innehåll 2"/>
          <p:cNvSpPr>
            <a:spLocks noGrp="1"/>
          </p:cNvSpPr>
          <p:nvPr>
            <p:ph idx="1"/>
          </p:nvPr>
        </p:nvSpPr>
        <p:spPr/>
        <p:txBody>
          <a:bodyPr>
            <a:noAutofit/>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9170F396-F8E4-4A4D-88B0-596158435797}" type="datetimeFigureOut">
              <a:rPr lang="sv-SE" smtClean="0"/>
              <a:pPr/>
              <a:t>2024-12-16</a:t>
            </a:fld>
            <a:endParaRPr lang="sv-SE"/>
          </a:p>
        </p:txBody>
      </p:sp>
      <p:sp>
        <p:nvSpPr>
          <p:cNvPr id="5" name="Platshållare för sidfo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sv-SE"/>
          </a:p>
        </p:txBody>
      </p:sp>
      <p:pic>
        <p:nvPicPr>
          <p:cNvPr id="7" name="Bildobjekt 6">
            <a:extLst>
              <a:ext uri="{FF2B5EF4-FFF2-40B4-BE49-F238E27FC236}">
                <a16:creationId xmlns:a16="http://schemas.microsoft.com/office/drawing/2014/main" id="{1D5E7CD4-9E61-421C-B77C-C013AF1561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07442" y="5833532"/>
            <a:ext cx="1116389" cy="705380"/>
          </a:xfrm>
          <a:prstGeom prst="rect">
            <a:avLst/>
          </a:prstGeom>
        </p:spPr>
      </p:pic>
    </p:spTree>
    <p:extLst>
      <p:ext uri="{BB962C8B-B14F-4D97-AF65-F5344CB8AC3E}">
        <p14:creationId xmlns:p14="http://schemas.microsoft.com/office/powerpoint/2010/main" val="2833677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ext vit bakgrund">
    <p:bg>
      <p:bgRef idx="1001">
        <a:schemeClr val="bg1"/>
      </p:bgRef>
    </p:bg>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lvl1pPr>
              <a:defRPr sz="4000" b="1">
                <a:solidFill>
                  <a:srgbClr val="005FAB"/>
                </a:solidFill>
                <a:latin typeface="Arial" panose="020B0604020202020204" pitchFamily="34" charset="0"/>
                <a:cs typeface="Arial" panose="020B0604020202020204" pitchFamily="34" charset="0"/>
              </a:defRPr>
            </a:lvl1pPr>
          </a:lstStyle>
          <a:p>
            <a:r>
              <a:rPr lang="sv-SE"/>
              <a:t>Klicka här för att ändra mall för rubrikformat</a:t>
            </a:r>
          </a:p>
        </p:txBody>
      </p:sp>
      <p:sp>
        <p:nvSpPr>
          <p:cNvPr id="3" name="Platshållare för innehåll 2"/>
          <p:cNvSpPr>
            <a:spLocks noGrp="1"/>
          </p:cNvSpPr>
          <p:nvPr>
            <p:ph idx="1"/>
          </p:nvPr>
        </p:nvSpPr>
        <p:spPr/>
        <p:txBody>
          <a:bodyPr>
            <a:noAutofit/>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9170F396-F8E4-4A4D-88B0-596158435797}" type="datetimeFigureOut">
              <a:rPr lang="sv-SE" smtClean="0"/>
              <a:pPr/>
              <a:t>2024-12-16</a:t>
            </a:fld>
            <a:endParaRPr lang="sv-SE"/>
          </a:p>
        </p:txBody>
      </p:sp>
      <p:sp>
        <p:nvSpPr>
          <p:cNvPr id="5" name="Platshållare för sidfo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sv-SE"/>
          </a:p>
        </p:txBody>
      </p:sp>
      <p:pic>
        <p:nvPicPr>
          <p:cNvPr id="7" name="Bildobjekt 6">
            <a:extLst>
              <a:ext uri="{FF2B5EF4-FFF2-40B4-BE49-F238E27FC236}">
                <a16:creationId xmlns:a16="http://schemas.microsoft.com/office/drawing/2014/main" id="{1D5E7CD4-9E61-421C-B77C-C013AF1561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07442" y="5833532"/>
            <a:ext cx="1116389" cy="705380"/>
          </a:xfrm>
          <a:prstGeom prst="rect">
            <a:avLst/>
          </a:prstGeom>
        </p:spPr>
      </p:pic>
    </p:spTree>
    <p:extLst>
      <p:ext uri="{BB962C8B-B14F-4D97-AF65-F5344CB8AC3E}">
        <p14:creationId xmlns:p14="http://schemas.microsoft.com/office/powerpoint/2010/main" val="88335350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normAutofit/>
          </a:bodyPr>
          <a:lstStyle>
            <a:lvl1pPr>
              <a:defRPr sz="3200" b="1">
                <a:latin typeface="Arial" panose="020B0604020202020204" pitchFamily="34" charset="0"/>
                <a:cs typeface="Arial" panose="020B0604020202020204" pitchFamily="34" charset="0"/>
              </a:defRPr>
            </a:lvl1pPr>
          </a:lstStyle>
          <a:p>
            <a:r>
              <a:rPr lang="sv-SE"/>
              <a:t>Klicka här för att ändra mall för rubrikformat</a:t>
            </a:r>
            <a:endParaRPr lang="sv-SE" dirty="0"/>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9170F396-F8E4-4A4D-88B0-596158435797}" type="datetimeFigureOut">
              <a:rPr lang="sv-SE" smtClean="0"/>
              <a:pPr/>
              <a:t>2024-12-16</a:t>
            </a:fld>
            <a:endParaRPr lang="sv-SE"/>
          </a:p>
        </p:txBody>
      </p:sp>
      <p:sp>
        <p:nvSpPr>
          <p:cNvPr id="5" name="Platshållare för sidfo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sv-SE"/>
          </a:p>
        </p:txBody>
      </p:sp>
      <p:sp>
        <p:nvSpPr>
          <p:cNvPr id="6" name="Platshållare för bild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E4D4F308-7D24-41C3-8963-CBACF05A0383}" type="slidenum">
              <a:rPr lang="sv-SE" smtClean="0"/>
              <a:pPr/>
              <a:t>‹#›</a:t>
            </a:fld>
            <a:endParaRPr lang="sv-SE"/>
          </a:p>
        </p:txBody>
      </p:sp>
      <p:pic>
        <p:nvPicPr>
          <p:cNvPr id="9" name="Picture 11" descr="OH_AKA"/>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72661" y="5833532"/>
            <a:ext cx="1080671" cy="688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21894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och bild blå bakgrund">
    <p:bg>
      <p:bgPr>
        <a:solidFill>
          <a:srgbClr val="E1EAF6"/>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838200" y="365125"/>
            <a:ext cx="6876495" cy="1325563"/>
          </a:xfrm>
        </p:spPr>
        <p:txBody>
          <a:bodyPr>
            <a:normAutofit/>
          </a:bodyPr>
          <a:lstStyle>
            <a:lvl1pPr>
              <a:defRPr sz="4000" b="1">
                <a:solidFill>
                  <a:srgbClr val="005FAB"/>
                </a:solidFill>
                <a:latin typeface="Arial" panose="020B0604020202020204" pitchFamily="34" charset="0"/>
                <a:cs typeface="Arial" panose="020B0604020202020204" pitchFamily="34" charset="0"/>
              </a:defRPr>
            </a:lvl1pPr>
          </a:lstStyle>
          <a:p>
            <a:r>
              <a:rPr lang="sv-SE"/>
              <a:t>Klicka här för att ändra mall för rubrikformat</a:t>
            </a:r>
          </a:p>
        </p:txBody>
      </p:sp>
      <p:sp>
        <p:nvSpPr>
          <p:cNvPr id="3" name="Platshållare för innehåll 2"/>
          <p:cNvSpPr>
            <a:spLocks noGrp="1"/>
          </p:cNvSpPr>
          <p:nvPr>
            <p:ph idx="1"/>
          </p:nvPr>
        </p:nvSpPr>
        <p:spPr>
          <a:xfrm>
            <a:off x="838200" y="1825625"/>
            <a:ext cx="6876495" cy="4351338"/>
          </a:xfrm>
        </p:spPr>
        <p:txBody>
          <a:bodyPr>
            <a:noAutofit/>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9170F396-F8E4-4A4D-88B0-596158435797}" type="datetimeFigureOut">
              <a:rPr lang="sv-SE" smtClean="0"/>
              <a:pPr/>
              <a:t>2024-12-16</a:t>
            </a:fld>
            <a:endParaRPr lang="sv-SE"/>
          </a:p>
        </p:txBody>
      </p:sp>
      <p:sp>
        <p:nvSpPr>
          <p:cNvPr id="5" name="Platshållare för sidfo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sv-SE"/>
          </a:p>
        </p:txBody>
      </p:sp>
      <p:pic>
        <p:nvPicPr>
          <p:cNvPr id="7" name="Bildobjekt 6">
            <a:extLst>
              <a:ext uri="{FF2B5EF4-FFF2-40B4-BE49-F238E27FC236}">
                <a16:creationId xmlns:a16="http://schemas.microsoft.com/office/drawing/2014/main" id="{1D5E7CD4-9E61-421C-B77C-C013AF1561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07442" y="5833532"/>
            <a:ext cx="1116389" cy="705380"/>
          </a:xfrm>
          <a:prstGeom prst="rect">
            <a:avLst/>
          </a:prstGeom>
        </p:spPr>
      </p:pic>
      <p:sp>
        <p:nvSpPr>
          <p:cNvPr id="8" name="Platshållare för bild 7">
            <a:extLst>
              <a:ext uri="{FF2B5EF4-FFF2-40B4-BE49-F238E27FC236}">
                <a16:creationId xmlns:a16="http://schemas.microsoft.com/office/drawing/2014/main" id="{1B0C348E-8177-49B3-A568-F98AC9279A8A}"/>
              </a:ext>
            </a:extLst>
          </p:cNvPr>
          <p:cNvSpPr>
            <a:spLocks noGrp="1"/>
          </p:cNvSpPr>
          <p:nvPr>
            <p:ph type="pic" sz="quarter" idx="12" hasCustomPrompt="1"/>
          </p:nvPr>
        </p:nvSpPr>
        <p:spPr>
          <a:xfrm>
            <a:off x="7865616" y="0"/>
            <a:ext cx="4326384" cy="6858000"/>
          </a:xfrm>
        </p:spPr>
        <p:txBody>
          <a:bodyPr/>
          <a:lstStyle>
            <a:lvl1pPr>
              <a:defRPr/>
            </a:lvl1pPr>
          </a:lstStyle>
          <a:p>
            <a:r>
              <a:rPr lang="sv-SE"/>
              <a:t>Klicka här för att lägga till bild</a:t>
            </a:r>
          </a:p>
        </p:txBody>
      </p:sp>
    </p:spTree>
    <p:extLst>
      <p:ext uri="{BB962C8B-B14F-4D97-AF65-F5344CB8AC3E}">
        <p14:creationId xmlns:p14="http://schemas.microsoft.com/office/powerpoint/2010/main" val="11609424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och bild vit bakgrund">
    <p:bg>
      <p:bgRef idx="1001">
        <a:schemeClr val="bg1"/>
      </p:bgRef>
    </p:bg>
    <p:spTree>
      <p:nvGrpSpPr>
        <p:cNvPr id="1" name=""/>
        <p:cNvGrpSpPr/>
        <p:nvPr/>
      </p:nvGrpSpPr>
      <p:grpSpPr>
        <a:xfrm>
          <a:off x="0" y="0"/>
          <a:ext cx="0" cy="0"/>
          <a:chOff x="0" y="0"/>
          <a:chExt cx="0" cy="0"/>
        </a:xfrm>
      </p:grpSpPr>
      <p:sp>
        <p:nvSpPr>
          <p:cNvPr id="2" name="Rubrik 1"/>
          <p:cNvSpPr>
            <a:spLocks noGrp="1"/>
          </p:cNvSpPr>
          <p:nvPr>
            <p:ph type="title"/>
          </p:nvPr>
        </p:nvSpPr>
        <p:spPr>
          <a:xfrm>
            <a:off x="838200" y="365125"/>
            <a:ext cx="6876495" cy="1325563"/>
          </a:xfrm>
        </p:spPr>
        <p:txBody>
          <a:bodyPr>
            <a:normAutofit/>
          </a:bodyPr>
          <a:lstStyle>
            <a:lvl1pPr>
              <a:defRPr sz="4000" b="1">
                <a:solidFill>
                  <a:srgbClr val="005FAB"/>
                </a:solidFill>
                <a:latin typeface="Arial" panose="020B0604020202020204" pitchFamily="34" charset="0"/>
                <a:cs typeface="Arial" panose="020B0604020202020204" pitchFamily="34" charset="0"/>
              </a:defRPr>
            </a:lvl1pPr>
          </a:lstStyle>
          <a:p>
            <a:r>
              <a:rPr lang="sv-SE"/>
              <a:t>Klicka här för att ändra mall för rubrikformat</a:t>
            </a:r>
          </a:p>
        </p:txBody>
      </p:sp>
      <p:sp>
        <p:nvSpPr>
          <p:cNvPr id="3" name="Platshållare för innehåll 2"/>
          <p:cNvSpPr>
            <a:spLocks noGrp="1"/>
          </p:cNvSpPr>
          <p:nvPr>
            <p:ph idx="1"/>
          </p:nvPr>
        </p:nvSpPr>
        <p:spPr>
          <a:xfrm>
            <a:off x="838200" y="1825625"/>
            <a:ext cx="6876495" cy="4351338"/>
          </a:xfrm>
        </p:spPr>
        <p:txBody>
          <a:bodyPr>
            <a:noAutofit/>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9170F396-F8E4-4A4D-88B0-596158435797}" type="datetimeFigureOut">
              <a:rPr lang="sv-SE" smtClean="0"/>
              <a:pPr/>
              <a:t>2024-12-16</a:t>
            </a:fld>
            <a:endParaRPr lang="sv-SE"/>
          </a:p>
        </p:txBody>
      </p:sp>
      <p:sp>
        <p:nvSpPr>
          <p:cNvPr id="5" name="Platshållare för sidfo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sv-SE"/>
          </a:p>
        </p:txBody>
      </p:sp>
      <p:sp>
        <p:nvSpPr>
          <p:cNvPr id="8" name="Platshållare för bild 7">
            <a:extLst>
              <a:ext uri="{FF2B5EF4-FFF2-40B4-BE49-F238E27FC236}">
                <a16:creationId xmlns:a16="http://schemas.microsoft.com/office/drawing/2014/main" id="{1B0C348E-8177-49B3-A568-F98AC9279A8A}"/>
              </a:ext>
            </a:extLst>
          </p:cNvPr>
          <p:cNvSpPr>
            <a:spLocks noGrp="1"/>
          </p:cNvSpPr>
          <p:nvPr>
            <p:ph type="pic" sz="quarter" idx="12" hasCustomPrompt="1"/>
          </p:nvPr>
        </p:nvSpPr>
        <p:spPr>
          <a:xfrm>
            <a:off x="7865616" y="1"/>
            <a:ext cx="4326384" cy="6858000"/>
          </a:xfrm>
        </p:spPr>
        <p:txBody>
          <a:bodyPr/>
          <a:lstStyle>
            <a:lvl1pPr>
              <a:defRPr/>
            </a:lvl1pPr>
          </a:lstStyle>
          <a:p>
            <a:r>
              <a:rPr lang="sv-SE"/>
              <a:t>Klicka här för att lägga till bild</a:t>
            </a:r>
          </a:p>
        </p:txBody>
      </p:sp>
      <p:pic>
        <p:nvPicPr>
          <p:cNvPr id="7" name="Bildobjekt 6">
            <a:extLst>
              <a:ext uri="{FF2B5EF4-FFF2-40B4-BE49-F238E27FC236}">
                <a16:creationId xmlns:a16="http://schemas.microsoft.com/office/drawing/2014/main" id="{1D5E7CD4-9E61-421C-B77C-C013AF1561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07442" y="5833532"/>
            <a:ext cx="1116389" cy="705380"/>
          </a:xfrm>
          <a:prstGeom prst="rect">
            <a:avLst/>
          </a:prstGeom>
        </p:spPr>
      </p:pic>
    </p:spTree>
    <p:extLst>
      <p:ext uri="{BB962C8B-B14F-4D97-AF65-F5344CB8AC3E}">
        <p14:creationId xmlns:p14="http://schemas.microsoft.com/office/powerpoint/2010/main" val="3027390769"/>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ch illustration blå bakgrund">
    <p:spTree>
      <p:nvGrpSpPr>
        <p:cNvPr id="1" name=""/>
        <p:cNvGrpSpPr/>
        <p:nvPr/>
      </p:nvGrpSpPr>
      <p:grpSpPr>
        <a:xfrm>
          <a:off x="0" y="0"/>
          <a:ext cx="0" cy="0"/>
          <a:chOff x="0" y="0"/>
          <a:chExt cx="0" cy="0"/>
        </a:xfrm>
      </p:grpSpPr>
      <p:sp>
        <p:nvSpPr>
          <p:cNvPr id="2" name="Rubrik 1"/>
          <p:cNvSpPr>
            <a:spLocks noGrp="1"/>
          </p:cNvSpPr>
          <p:nvPr>
            <p:ph type="title"/>
          </p:nvPr>
        </p:nvSpPr>
        <p:spPr>
          <a:xfrm>
            <a:off x="838200" y="365125"/>
            <a:ext cx="10515600" cy="1325563"/>
          </a:xfrm>
        </p:spPr>
        <p:txBody>
          <a:bodyPr>
            <a:normAutofit/>
          </a:bodyPr>
          <a:lstStyle>
            <a:lvl1pPr>
              <a:defRPr sz="4000" b="1">
                <a:solidFill>
                  <a:srgbClr val="005FAB"/>
                </a:solidFill>
                <a:latin typeface="Arial" panose="020B0604020202020204" pitchFamily="34" charset="0"/>
                <a:cs typeface="Arial" panose="020B0604020202020204" pitchFamily="34" charset="0"/>
              </a:defRPr>
            </a:lvl1pPr>
          </a:lstStyle>
          <a:p>
            <a:r>
              <a:rPr lang="sv-SE"/>
              <a:t>Klicka här för att ändra mall för rubrikformat</a:t>
            </a:r>
          </a:p>
        </p:txBody>
      </p:sp>
      <p:sp>
        <p:nvSpPr>
          <p:cNvPr id="3" name="Platshållare för innehåll 2"/>
          <p:cNvSpPr>
            <a:spLocks noGrp="1"/>
          </p:cNvSpPr>
          <p:nvPr>
            <p:ph idx="1"/>
          </p:nvPr>
        </p:nvSpPr>
        <p:spPr>
          <a:xfrm>
            <a:off x="838200" y="1825625"/>
            <a:ext cx="10515600" cy="2781886"/>
          </a:xfrm>
        </p:spPr>
        <p:txBody>
          <a:bodyPr>
            <a:noAutofit/>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9170F396-F8E4-4A4D-88B0-596158435797}" type="datetimeFigureOut">
              <a:rPr lang="sv-SE" smtClean="0"/>
              <a:pPr/>
              <a:t>2024-12-16</a:t>
            </a:fld>
            <a:endParaRPr lang="sv-SE"/>
          </a:p>
        </p:txBody>
      </p:sp>
      <p:sp>
        <p:nvSpPr>
          <p:cNvPr id="5" name="Platshållare för sidfo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sv-SE"/>
          </a:p>
        </p:txBody>
      </p:sp>
      <p:pic>
        <p:nvPicPr>
          <p:cNvPr id="7" name="Bildobjekt 6">
            <a:extLst>
              <a:ext uri="{FF2B5EF4-FFF2-40B4-BE49-F238E27FC236}">
                <a16:creationId xmlns:a16="http://schemas.microsoft.com/office/drawing/2014/main" id="{1D5E7CD4-9E61-421C-B77C-C013AF1561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07442" y="5833532"/>
            <a:ext cx="1116389" cy="705380"/>
          </a:xfrm>
          <a:prstGeom prst="rect">
            <a:avLst/>
          </a:prstGeom>
        </p:spPr>
      </p:pic>
      <p:sp>
        <p:nvSpPr>
          <p:cNvPr id="9" name="Platshållare för innehåll 8">
            <a:extLst>
              <a:ext uri="{FF2B5EF4-FFF2-40B4-BE49-F238E27FC236}">
                <a16:creationId xmlns:a16="http://schemas.microsoft.com/office/drawing/2014/main" id="{28B9AE27-E0F1-44F4-8E99-713BF1F132EC}"/>
              </a:ext>
            </a:extLst>
          </p:cNvPr>
          <p:cNvSpPr>
            <a:spLocks noGrp="1"/>
          </p:cNvSpPr>
          <p:nvPr>
            <p:ph sz="quarter" idx="13" hasCustomPrompt="1"/>
          </p:nvPr>
        </p:nvSpPr>
        <p:spPr>
          <a:xfrm>
            <a:off x="5145508" y="4742448"/>
            <a:ext cx="1900984" cy="1660740"/>
          </a:xfrm>
        </p:spPr>
        <p:txBody>
          <a:bodyPr/>
          <a:lstStyle>
            <a:lvl1pPr>
              <a:defRPr/>
            </a:lvl1pPr>
          </a:lstStyle>
          <a:p>
            <a:pPr lvl="0"/>
            <a:r>
              <a:rPr lang="sv-SE"/>
              <a:t>Klicka här för att infoga en ikon</a:t>
            </a:r>
          </a:p>
        </p:txBody>
      </p:sp>
    </p:spTree>
    <p:extLst>
      <p:ext uri="{BB962C8B-B14F-4D97-AF65-F5344CB8AC3E}">
        <p14:creationId xmlns:p14="http://schemas.microsoft.com/office/powerpoint/2010/main" val="34277415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ch illustration vit bakgrund">
    <p:bg>
      <p:bgRef idx="1001">
        <a:schemeClr val="bg1"/>
      </p:bgRef>
    </p:bg>
    <p:spTree>
      <p:nvGrpSpPr>
        <p:cNvPr id="1" name=""/>
        <p:cNvGrpSpPr/>
        <p:nvPr/>
      </p:nvGrpSpPr>
      <p:grpSpPr>
        <a:xfrm>
          <a:off x="0" y="0"/>
          <a:ext cx="0" cy="0"/>
          <a:chOff x="0" y="0"/>
          <a:chExt cx="0" cy="0"/>
        </a:xfrm>
      </p:grpSpPr>
      <p:sp>
        <p:nvSpPr>
          <p:cNvPr id="2" name="Rubrik 1"/>
          <p:cNvSpPr>
            <a:spLocks noGrp="1"/>
          </p:cNvSpPr>
          <p:nvPr>
            <p:ph type="title"/>
          </p:nvPr>
        </p:nvSpPr>
        <p:spPr>
          <a:xfrm>
            <a:off x="838200" y="365125"/>
            <a:ext cx="10515600" cy="1325563"/>
          </a:xfrm>
        </p:spPr>
        <p:txBody>
          <a:bodyPr>
            <a:normAutofit/>
          </a:bodyPr>
          <a:lstStyle>
            <a:lvl1pPr>
              <a:defRPr sz="4000" b="1">
                <a:solidFill>
                  <a:srgbClr val="005FAB"/>
                </a:solidFill>
                <a:latin typeface="Arial" panose="020B0604020202020204" pitchFamily="34" charset="0"/>
                <a:cs typeface="Arial" panose="020B0604020202020204" pitchFamily="34" charset="0"/>
              </a:defRPr>
            </a:lvl1pPr>
          </a:lstStyle>
          <a:p>
            <a:r>
              <a:rPr lang="sv-SE"/>
              <a:t>Klicka här för att ändra mall för rubrikformat</a:t>
            </a:r>
          </a:p>
        </p:txBody>
      </p:sp>
      <p:sp>
        <p:nvSpPr>
          <p:cNvPr id="3" name="Platshållare för innehåll 2"/>
          <p:cNvSpPr>
            <a:spLocks noGrp="1"/>
          </p:cNvSpPr>
          <p:nvPr>
            <p:ph idx="1"/>
          </p:nvPr>
        </p:nvSpPr>
        <p:spPr>
          <a:xfrm>
            <a:off x="838200" y="1825625"/>
            <a:ext cx="10515600" cy="2781886"/>
          </a:xfrm>
        </p:spPr>
        <p:txBody>
          <a:bodyPr>
            <a:noAutofit/>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9170F396-F8E4-4A4D-88B0-596158435797}" type="datetimeFigureOut">
              <a:rPr lang="sv-SE" smtClean="0"/>
              <a:pPr/>
              <a:t>2024-12-16</a:t>
            </a:fld>
            <a:endParaRPr lang="sv-SE"/>
          </a:p>
        </p:txBody>
      </p:sp>
      <p:sp>
        <p:nvSpPr>
          <p:cNvPr id="5" name="Platshållare för sidfo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sv-SE"/>
          </a:p>
        </p:txBody>
      </p:sp>
      <p:pic>
        <p:nvPicPr>
          <p:cNvPr id="7" name="Bildobjekt 6">
            <a:extLst>
              <a:ext uri="{FF2B5EF4-FFF2-40B4-BE49-F238E27FC236}">
                <a16:creationId xmlns:a16="http://schemas.microsoft.com/office/drawing/2014/main" id="{1D5E7CD4-9E61-421C-B77C-C013AF1561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07442" y="5833532"/>
            <a:ext cx="1116389" cy="705380"/>
          </a:xfrm>
          <a:prstGeom prst="rect">
            <a:avLst/>
          </a:prstGeom>
        </p:spPr>
      </p:pic>
      <p:sp>
        <p:nvSpPr>
          <p:cNvPr id="11" name="Platshållare för innehåll 8">
            <a:extLst>
              <a:ext uri="{FF2B5EF4-FFF2-40B4-BE49-F238E27FC236}">
                <a16:creationId xmlns:a16="http://schemas.microsoft.com/office/drawing/2014/main" id="{59B7AA53-7F3F-4204-9B88-2F19835BC211}"/>
              </a:ext>
            </a:extLst>
          </p:cNvPr>
          <p:cNvSpPr>
            <a:spLocks noGrp="1"/>
          </p:cNvSpPr>
          <p:nvPr>
            <p:ph sz="quarter" idx="13" hasCustomPrompt="1"/>
          </p:nvPr>
        </p:nvSpPr>
        <p:spPr>
          <a:xfrm>
            <a:off x="5145508" y="4742448"/>
            <a:ext cx="1900984" cy="1660740"/>
          </a:xfrm>
        </p:spPr>
        <p:txBody>
          <a:bodyPr/>
          <a:lstStyle>
            <a:lvl1pPr>
              <a:defRPr/>
            </a:lvl1pPr>
          </a:lstStyle>
          <a:p>
            <a:pPr lvl="0"/>
            <a:r>
              <a:rPr lang="sv-SE"/>
              <a:t>Klicka här för att infoga en ikon</a:t>
            </a:r>
          </a:p>
        </p:txBody>
      </p:sp>
    </p:spTree>
    <p:extLst>
      <p:ext uri="{BB962C8B-B14F-4D97-AF65-F5344CB8AC3E}">
        <p14:creationId xmlns:p14="http://schemas.microsoft.com/office/powerpoint/2010/main" val="3991939438"/>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Avsnittsrubrik blå bakgrund">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normAutofit/>
          </a:bodyPr>
          <a:lstStyle>
            <a:lvl1pPr algn="ctr">
              <a:defRPr sz="4000" b="1">
                <a:latin typeface="Arial" panose="020B0604020202020204" pitchFamily="34" charset="0"/>
                <a:cs typeface="Arial" panose="020B0604020202020204" pitchFamily="34" charset="0"/>
              </a:defRPr>
            </a:lvl1pPr>
          </a:lstStyle>
          <a:p>
            <a:r>
              <a:rPr lang="sv-SE"/>
              <a:t>Klicka här för att ändra mall för rubrikformat</a:t>
            </a:r>
          </a:p>
        </p:txBody>
      </p:sp>
      <p:sp>
        <p:nvSpPr>
          <p:cNvPr id="3" name="Platshållare för text 2"/>
          <p:cNvSpPr>
            <a:spLocks noGrp="1"/>
          </p:cNvSpPr>
          <p:nvPr>
            <p:ph type="body" idx="1"/>
          </p:nvPr>
        </p:nvSpPr>
        <p:spPr>
          <a:xfrm>
            <a:off x="831850" y="4589463"/>
            <a:ext cx="10515600" cy="1500187"/>
          </a:xfrm>
        </p:spPr>
        <p:txBody>
          <a:bodyPr/>
          <a:lstStyle>
            <a:lvl1pPr marL="0" indent="0" algn="ctr">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9170F396-F8E4-4A4D-88B0-596158435797}" type="datetimeFigureOut">
              <a:rPr lang="sv-SE" smtClean="0"/>
              <a:pPr/>
              <a:t>2024-12-16</a:t>
            </a:fld>
            <a:endParaRPr lang="sv-SE"/>
          </a:p>
        </p:txBody>
      </p:sp>
      <p:sp>
        <p:nvSpPr>
          <p:cNvPr id="5" name="Platshållare för sidfo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sv-SE"/>
          </a:p>
        </p:txBody>
      </p:sp>
      <p:sp>
        <p:nvSpPr>
          <p:cNvPr id="6" name="Platshållare för bild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E4D4F308-7D24-41C3-8963-CBACF05A0383}" type="slidenum">
              <a:rPr lang="sv-SE" smtClean="0"/>
              <a:pPr/>
              <a:t>‹#›</a:t>
            </a:fld>
            <a:endParaRPr lang="sv-SE"/>
          </a:p>
        </p:txBody>
      </p:sp>
      <p:pic>
        <p:nvPicPr>
          <p:cNvPr id="8" name="Bildobjekt 7">
            <a:extLst>
              <a:ext uri="{FF2B5EF4-FFF2-40B4-BE49-F238E27FC236}">
                <a16:creationId xmlns:a16="http://schemas.microsoft.com/office/drawing/2014/main" id="{AFB0DEA4-20F4-4C76-97EF-BF2EA5AAE0C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07442" y="5833532"/>
            <a:ext cx="1116389" cy="705380"/>
          </a:xfrm>
          <a:prstGeom prst="rect">
            <a:avLst/>
          </a:prstGeom>
        </p:spPr>
      </p:pic>
    </p:spTree>
    <p:extLst>
      <p:ext uri="{BB962C8B-B14F-4D97-AF65-F5344CB8AC3E}">
        <p14:creationId xmlns:p14="http://schemas.microsoft.com/office/powerpoint/2010/main" val="42303457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Avsnittsrubrik vit bakgrund">
    <p:bg>
      <p:bgRef idx="1001">
        <a:schemeClr val="bg1"/>
      </p:bgRef>
    </p:bg>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normAutofit/>
          </a:bodyPr>
          <a:lstStyle>
            <a:lvl1pPr algn="ctr">
              <a:defRPr sz="4000" b="1">
                <a:latin typeface="Arial" panose="020B0604020202020204" pitchFamily="34" charset="0"/>
                <a:cs typeface="Arial" panose="020B0604020202020204" pitchFamily="34" charset="0"/>
              </a:defRPr>
            </a:lvl1pPr>
          </a:lstStyle>
          <a:p>
            <a:r>
              <a:rPr lang="sv-SE"/>
              <a:t>Klicka här för att ändra mall för rubrikformat</a:t>
            </a:r>
          </a:p>
        </p:txBody>
      </p:sp>
      <p:sp>
        <p:nvSpPr>
          <p:cNvPr id="3" name="Platshållare för text 2"/>
          <p:cNvSpPr>
            <a:spLocks noGrp="1"/>
          </p:cNvSpPr>
          <p:nvPr>
            <p:ph type="body" idx="1"/>
          </p:nvPr>
        </p:nvSpPr>
        <p:spPr>
          <a:xfrm>
            <a:off x="831850" y="4589463"/>
            <a:ext cx="10515600" cy="1500187"/>
          </a:xfrm>
        </p:spPr>
        <p:txBody>
          <a:bodyPr/>
          <a:lstStyle>
            <a:lvl1pPr marL="0" indent="0" algn="ctr">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9170F396-F8E4-4A4D-88B0-596158435797}" type="datetimeFigureOut">
              <a:rPr lang="sv-SE" smtClean="0"/>
              <a:pPr/>
              <a:t>2024-12-16</a:t>
            </a:fld>
            <a:endParaRPr lang="sv-SE"/>
          </a:p>
        </p:txBody>
      </p:sp>
      <p:sp>
        <p:nvSpPr>
          <p:cNvPr id="5" name="Platshållare för sidfo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sv-SE"/>
          </a:p>
        </p:txBody>
      </p:sp>
      <p:sp>
        <p:nvSpPr>
          <p:cNvPr id="6" name="Platshållare för bild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E4D4F308-7D24-41C3-8963-CBACF05A0383}" type="slidenum">
              <a:rPr lang="sv-SE" smtClean="0"/>
              <a:pPr/>
              <a:t>‹#›</a:t>
            </a:fld>
            <a:endParaRPr lang="sv-SE"/>
          </a:p>
        </p:txBody>
      </p:sp>
      <p:pic>
        <p:nvPicPr>
          <p:cNvPr id="8" name="Bildobjekt 7">
            <a:extLst>
              <a:ext uri="{FF2B5EF4-FFF2-40B4-BE49-F238E27FC236}">
                <a16:creationId xmlns:a16="http://schemas.microsoft.com/office/drawing/2014/main" id="{AFB0DEA4-20F4-4C76-97EF-BF2EA5AAE0C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07442" y="5833532"/>
            <a:ext cx="1116389" cy="705380"/>
          </a:xfrm>
          <a:prstGeom prst="rect">
            <a:avLst/>
          </a:prstGeom>
        </p:spPr>
      </p:pic>
    </p:spTree>
    <p:extLst>
      <p:ext uri="{BB962C8B-B14F-4D97-AF65-F5344CB8AC3E}">
        <p14:creationId xmlns:p14="http://schemas.microsoft.com/office/powerpoint/2010/main" val="1164611425"/>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vå innehållsdelar blå bakgrun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lvl1pPr>
              <a:defRPr sz="4000" b="1">
                <a:latin typeface="Arial" panose="020B0604020202020204" pitchFamily="34" charset="0"/>
                <a:cs typeface="Arial" panose="020B0604020202020204" pitchFamily="34" charset="0"/>
              </a:defRPr>
            </a:lvl1pPr>
          </a:lstStyle>
          <a:p>
            <a:r>
              <a:rPr lang="sv-SE"/>
              <a:t>Klicka här för att ändra mall för rubrikformat</a:t>
            </a:r>
          </a:p>
        </p:txBody>
      </p:sp>
      <p:sp>
        <p:nvSpPr>
          <p:cNvPr id="3" name="Platshållare för innehåll 2"/>
          <p:cNvSpPr>
            <a:spLocks noGrp="1"/>
          </p:cNvSpPr>
          <p:nvPr>
            <p:ph sz="half" idx="1"/>
          </p:nvPr>
        </p:nvSpPr>
        <p:spPr>
          <a:xfrm>
            <a:off x="838200" y="1825625"/>
            <a:ext cx="5181600" cy="4351338"/>
          </a:xfrm>
        </p:spPr>
        <p:txBody>
          <a:bodyPr>
            <a:no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no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9170F396-F8E4-4A4D-88B0-596158435797}" type="datetimeFigureOut">
              <a:rPr lang="sv-SE" smtClean="0"/>
              <a:pPr/>
              <a:t>2024-12-16</a:t>
            </a:fld>
            <a:endParaRPr lang="sv-SE"/>
          </a:p>
        </p:txBody>
      </p:sp>
      <p:sp>
        <p:nvSpPr>
          <p:cNvPr id="6" name="Platshållare för sidfo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sv-SE"/>
          </a:p>
        </p:txBody>
      </p:sp>
      <p:sp>
        <p:nvSpPr>
          <p:cNvPr id="7" name="Platshållare för bild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E4D4F308-7D24-41C3-8963-CBACF05A0383}" type="slidenum">
              <a:rPr lang="sv-SE" smtClean="0"/>
              <a:pPr/>
              <a:t>‹#›</a:t>
            </a:fld>
            <a:endParaRPr lang="sv-SE"/>
          </a:p>
        </p:txBody>
      </p:sp>
      <p:pic>
        <p:nvPicPr>
          <p:cNvPr id="9" name="Bildobjekt 8">
            <a:extLst>
              <a:ext uri="{FF2B5EF4-FFF2-40B4-BE49-F238E27FC236}">
                <a16:creationId xmlns:a16="http://schemas.microsoft.com/office/drawing/2014/main" id="{D453D9AF-465B-4057-A8A4-5AC21C2711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07442" y="5833532"/>
            <a:ext cx="1116389" cy="705380"/>
          </a:xfrm>
          <a:prstGeom prst="rect">
            <a:avLst/>
          </a:prstGeom>
        </p:spPr>
      </p:pic>
    </p:spTree>
    <p:extLst>
      <p:ext uri="{BB962C8B-B14F-4D97-AF65-F5344CB8AC3E}">
        <p14:creationId xmlns:p14="http://schemas.microsoft.com/office/powerpoint/2010/main" val="7713186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vå innehållsdelar vit bakgrund">
    <p:bg>
      <p:bgRef idx="1001">
        <a:schemeClr val="bg1"/>
      </p:bgRef>
    </p:bg>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lvl1pPr>
              <a:defRPr sz="4000" b="1">
                <a:latin typeface="Arial" panose="020B0604020202020204" pitchFamily="34" charset="0"/>
                <a:cs typeface="Arial" panose="020B0604020202020204" pitchFamily="34" charset="0"/>
              </a:defRPr>
            </a:lvl1pPr>
          </a:lstStyle>
          <a:p>
            <a:r>
              <a:rPr lang="sv-SE"/>
              <a:t>Klicka här för att ändra mall för rubrikformat</a:t>
            </a:r>
          </a:p>
        </p:txBody>
      </p:sp>
      <p:sp>
        <p:nvSpPr>
          <p:cNvPr id="3" name="Platshållare för innehåll 2"/>
          <p:cNvSpPr>
            <a:spLocks noGrp="1"/>
          </p:cNvSpPr>
          <p:nvPr>
            <p:ph sz="half" idx="1"/>
          </p:nvPr>
        </p:nvSpPr>
        <p:spPr>
          <a:xfrm>
            <a:off x="838200" y="1825625"/>
            <a:ext cx="5181600" cy="4351338"/>
          </a:xfrm>
        </p:spPr>
        <p:txBody>
          <a:bodyPr>
            <a:no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no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9170F396-F8E4-4A4D-88B0-596158435797}" type="datetimeFigureOut">
              <a:rPr lang="sv-SE" smtClean="0"/>
              <a:pPr/>
              <a:t>2024-12-16</a:t>
            </a:fld>
            <a:endParaRPr lang="sv-SE"/>
          </a:p>
        </p:txBody>
      </p:sp>
      <p:sp>
        <p:nvSpPr>
          <p:cNvPr id="6" name="Platshållare för sidfo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sv-SE"/>
          </a:p>
        </p:txBody>
      </p:sp>
      <p:sp>
        <p:nvSpPr>
          <p:cNvPr id="7" name="Platshållare för bild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E4D4F308-7D24-41C3-8963-CBACF05A0383}" type="slidenum">
              <a:rPr lang="sv-SE" smtClean="0"/>
              <a:pPr/>
              <a:t>‹#›</a:t>
            </a:fld>
            <a:endParaRPr lang="sv-SE"/>
          </a:p>
        </p:txBody>
      </p:sp>
      <p:pic>
        <p:nvPicPr>
          <p:cNvPr id="9" name="Bildobjekt 8">
            <a:extLst>
              <a:ext uri="{FF2B5EF4-FFF2-40B4-BE49-F238E27FC236}">
                <a16:creationId xmlns:a16="http://schemas.microsoft.com/office/drawing/2014/main" id="{D453D9AF-465B-4057-A8A4-5AC21C2711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07442" y="5833532"/>
            <a:ext cx="1116389" cy="705380"/>
          </a:xfrm>
          <a:prstGeom prst="rect">
            <a:avLst/>
          </a:prstGeom>
        </p:spPr>
      </p:pic>
    </p:spTree>
    <p:extLst>
      <p:ext uri="{BB962C8B-B14F-4D97-AF65-F5344CB8AC3E}">
        <p14:creationId xmlns:p14="http://schemas.microsoft.com/office/powerpoint/2010/main" val="307873082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lvl1pPr>
              <a:defRPr sz="3200" b="1">
                <a:latin typeface="Arial" panose="020B0604020202020204" pitchFamily="34" charset="0"/>
                <a:cs typeface="Arial" panose="020B0604020202020204" pitchFamily="34" charset="0"/>
              </a:defRPr>
            </a:lvl1pPr>
          </a:lstStyle>
          <a:p>
            <a:r>
              <a:rPr lang="sv-SE"/>
              <a:t>Klicka här för att ändra mall för rubrikformat</a:t>
            </a:r>
          </a:p>
        </p:txBody>
      </p:sp>
      <p:sp>
        <p:nvSpPr>
          <p:cNvPr id="3" name="Platshållare för innehåll 2"/>
          <p:cNvSpPr>
            <a:spLocks noGrp="1"/>
          </p:cNvSpPr>
          <p:nvPr>
            <p:ph sz="half" idx="1"/>
          </p:nvPr>
        </p:nvSpPr>
        <p:spPr>
          <a:xfrm>
            <a:off x="838200" y="1825625"/>
            <a:ext cx="5181600" cy="4351338"/>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9170F396-F8E4-4A4D-88B0-596158435797}" type="datetimeFigureOut">
              <a:rPr lang="sv-SE" smtClean="0"/>
              <a:pPr/>
              <a:t>2024-12-16</a:t>
            </a:fld>
            <a:endParaRPr lang="sv-SE"/>
          </a:p>
        </p:txBody>
      </p:sp>
      <p:sp>
        <p:nvSpPr>
          <p:cNvPr id="6" name="Platshållare för sidfo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sv-SE"/>
          </a:p>
        </p:txBody>
      </p:sp>
      <p:sp>
        <p:nvSpPr>
          <p:cNvPr id="7" name="Platshållare för bild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E4D4F308-7D24-41C3-8963-CBACF05A0383}" type="slidenum">
              <a:rPr lang="sv-SE" smtClean="0"/>
              <a:pPr/>
              <a:t>‹#›</a:t>
            </a:fld>
            <a:endParaRPr lang="sv-SE"/>
          </a:p>
        </p:txBody>
      </p:sp>
      <p:pic>
        <p:nvPicPr>
          <p:cNvPr id="8" name="Picture 11" descr="OH_AKA"/>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72661" y="5833532"/>
            <a:ext cx="1080671" cy="688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163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normAutofit/>
          </a:bodyPr>
          <a:lstStyle>
            <a:lvl1pPr>
              <a:defRPr sz="3200" b="1">
                <a:latin typeface="Arial" panose="020B0604020202020204" pitchFamily="34" charset="0"/>
                <a:cs typeface="Arial" panose="020B0604020202020204" pitchFamily="34" charset="0"/>
              </a:defRPr>
            </a:lvl1pPr>
          </a:lstStyle>
          <a:p>
            <a:r>
              <a:rPr lang="sv-SE"/>
              <a:t>Klicka här för att ändra mall för rubrikformat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0"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9170F396-F8E4-4A4D-88B0-596158435797}" type="datetimeFigureOut">
              <a:rPr lang="sv-SE" smtClean="0"/>
              <a:pPr/>
              <a:t>2024-12-16</a:t>
            </a:fld>
            <a:endParaRPr lang="sv-SE"/>
          </a:p>
        </p:txBody>
      </p:sp>
      <p:sp>
        <p:nvSpPr>
          <p:cNvPr id="8" name="Platshållare för sidfot 7"/>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sv-SE"/>
          </a:p>
        </p:txBody>
      </p:sp>
      <p:sp>
        <p:nvSpPr>
          <p:cNvPr id="9" name="Platshållare för bildnummer 8"/>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E4D4F308-7D24-41C3-8963-CBACF05A0383}" type="slidenum">
              <a:rPr lang="sv-SE" smtClean="0"/>
              <a:pPr/>
              <a:t>‹#›</a:t>
            </a:fld>
            <a:endParaRPr lang="sv-SE"/>
          </a:p>
        </p:txBody>
      </p:sp>
      <p:pic>
        <p:nvPicPr>
          <p:cNvPr id="10" name="Picture 11" descr="OH_AKA"/>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72661" y="5833532"/>
            <a:ext cx="1080671" cy="688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1162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lvl1pPr>
              <a:defRPr sz="3200" b="1">
                <a:solidFill>
                  <a:schemeClr val="tx1"/>
                </a:solidFill>
                <a:latin typeface="Arial" panose="020B0604020202020204" pitchFamily="34" charset="0"/>
                <a:cs typeface="Arial" panose="020B0604020202020204" pitchFamily="34" charset="0"/>
              </a:defRPr>
            </a:lvl1pPr>
          </a:lstStyle>
          <a:p>
            <a:r>
              <a:rPr lang="sv-SE"/>
              <a:t>Klicka här för att ändra mall för rubrikformat</a:t>
            </a:r>
          </a:p>
        </p:txBody>
      </p:sp>
      <p:sp>
        <p:nvSpPr>
          <p:cNvPr id="3" name="Platshållare för datum 2"/>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9170F396-F8E4-4A4D-88B0-596158435797}" type="datetimeFigureOut">
              <a:rPr lang="sv-SE" smtClean="0"/>
              <a:pPr/>
              <a:t>2024-12-16</a:t>
            </a:fld>
            <a:endParaRPr lang="sv-SE"/>
          </a:p>
        </p:txBody>
      </p:sp>
      <p:sp>
        <p:nvSpPr>
          <p:cNvPr id="4" name="Platshållare för sidfot 3"/>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sv-SE"/>
          </a:p>
        </p:txBody>
      </p:sp>
      <p:sp>
        <p:nvSpPr>
          <p:cNvPr id="5" name="Platshållare för bildnummer 4"/>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E4D4F308-7D24-41C3-8963-CBACF05A0383}" type="slidenum">
              <a:rPr lang="sv-SE" smtClean="0"/>
              <a:pPr/>
              <a:t>‹#›</a:t>
            </a:fld>
            <a:endParaRPr lang="sv-SE"/>
          </a:p>
        </p:txBody>
      </p:sp>
      <p:pic>
        <p:nvPicPr>
          <p:cNvPr id="6" name="Picture 11" descr="OH_AKA"/>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72661" y="5833532"/>
            <a:ext cx="1080671" cy="688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9972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9170F396-F8E4-4A4D-88B0-596158435797}" type="datetimeFigureOut">
              <a:rPr lang="sv-SE" smtClean="0"/>
              <a:pPr/>
              <a:t>2024-12-16</a:t>
            </a:fld>
            <a:endParaRPr lang="sv-SE"/>
          </a:p>
        </p:txBody>
      </p:sp>
      <p:sp>
        <p:nvSpPr>
          <p:cNvPr id="3" name="Platshållare för sidfot 2"/>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sv-SE"/>
          </a:p>
        </p:txBody>
      </p:sp>
      <p:sp>
        <p:nvSpPr>
          <p:cNvPr id="4" name="Platshållare för bildnummer 3"/>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E4D4F308-7D24-41C3-8963-CBACF05A0383}" type="slidenum">
              <a:rPr lang="sv-SE" smtClean="0"/>
              <a:pPr/>
              <a:t>‹#›</a:t>
            </a:fld>
            <a:endParaRPr lang="sv-SE"/>
          </a:p>
        </p:txBody>
      </p:sp>
      <p:pic>
        <p:nvPicPr>
          <p:cNvPr id="5" name="Picture 11" descr="OH_AKA"/>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72661" y="5833532"/>
            <a:ext cx="1080671" cy="688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1892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sv-SE"/>
              <a:t>Klicka här för att ändra mall för rubrikformat</a:t>
            </a:r>
          </a:p>
        </p:txBody>
      </p:sp>
      <p:sp>
        <p:nvSpPr>
          <p:cNvPr id="3" name="Platshållare för innehåll 2"/>
          <p:cNvSpPr>
            <a:spLocks noGrp="1"/>
          </p:cNvSpPr>
          <p:nvPr>
            <p:ph idx="1"/>
          </p:nvPr>
        </p:nvSpPr>
        <p:spPr>
          <a:xfrm>
            <a:off x="5183188" y="987425"/>
            <a:ext cx="6172200" cy="487362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9170F396-F8E4-4A4D-88B0-596158435797}" type="datetimeFigureOut">
              <a:rPr lang="sv-SE" smtClean="0"/>
              <a:pPr/>
              <a:t>2024-12-16</a:t>
            </a:fld>
            <a:endParaRPr lang="sv-SE"/>
          </a:p>
        </p:txBody>
      </p:sp>
      <p:sp>
        <p:nvSpPr>
          <p:cNvPr id="6" name="Platshållare för sidfo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sv-SE"/>
          </a:p>
        </p:txBody>
      </p:sp>
      <p:sp>
        <p:nvSpPr>
          <p:cNvPr id="7" name="Platshållare för bild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E4D4F308-7D24-41C3-8963-CBACF05A0383}" type="slidenum">
              <a:rPr lang="sv-SE" smtClean="0"/>
              <a:pPr/>
              <a:t>‹#›</a:t>
            </a:fld>
            <a:endParaRPr lang="sv-SE"/>
          </a:p>
        </p:txBody>
      </p:sp>
      <p:pic>
        <p:nvPicPr>
          <p:cNvPr id="8" name="Picture 11" descr="OH_AKA"/>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72661" y="5833532"/>
            <a:ext cx="1080671" cy="688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2240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sv-SE"/>
              <a:t>Klicka här för att ändra mall för rubrikformat</a:t>
            </a:r>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9170F396-F8E4-4A4D-88B0-596158435797}" type="datetimeFigureOut">
              <a:rPr lang="sv-SE" smtClean="0"/>
              <a:pPr/>
              <a:t>2024-12-16</a:t>
            </a:fld>
            <a:endParaRPr lang="sv-SE"/>
          </a:p>
        </p:txBody>
      </p:sp>
      <p:sp>
        <p:nvSpPr>
          <p:cNvPr id="6" name="Platshållare för sidfo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sv-SE"/>
          </a:p>
        </p:txBody>
      </p:sp>
      <p:sp>
        <p:nvSpPr>
          <p:cNvPr id="7" name="Platshållare för bild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E4D4F308-7D24-41C3-8963-CBACF05A0383}" type="slidenum">
              <a:rPr lang="sv-SE" smtClean="0"/>
              <a:pPr/>
              <a:t>‹#›</a:t>
            </a:fld>
            <a:endParaRPr lang="sv-SE"/>
          </a:p>
        </p:txBody>
      </p:sp>
      <p:pic>
        <p:nvPicPr>
          <p:cNvPr id="8" name="Picture 11" descr="OH_AKA"/>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72661" y="5833532"/>
            <a:ext cx="1080671" cy="688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8345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9170F396-F8E4-4A4D-88B0-596158435797}" type="datetimeFigureOut">
              <a:rPr lang="sv-SE" smtClean="0"/>
              <a:pPr/>
              <a:t>2024-12-16</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E4D4F308-7D24-41C3-8963-CBACF05A0383}" type="slidenum">
              <a:rPr lang="sv-SE" smtClean="0"/>
              <a:pPr/>
              <a:t>‹#›</a:t>
            </a:fld>
            <a:endParaRPr lang="sv-SE"/>
          </a:p>
        </p:txBody>
      </p:sp>
    </p:spTree>
    <p:extLst>
      <p:ext uri="{BB962C8B-B14F-4D97-AF65-F5344CB8AC3E}">
        <p14:creationId xmlns:p14="http://schemas.microsoft.com/office/powerpoint/2010/main" val="37592623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9170F396-F8E4-4A4D-88B0-596158435797}" type="datetimeFigureOut">
              <a:rPr lang="sv-SE" smtClean="0"/>
              <a:pPr/>
              <a:t>2024-12-16</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E4D4F308-7D24-41C3-8963-CBACF05A0383}" type="slidenum">
              <a:rPr lang="sv-SE" smtClean="0"/>
              <a:pPr/>
              <a:t>‹#›</a:t>
            </a:fld>
            <a:endParaRPr lang="sv-SE"/>
          </a:p>
        </p:txBody>
      </p:sp>
    </p:spTree>
    <p:extLst>
      <p:ext uri="{BB962C8B-B14F-4D97-AF65-F5344CB8AC3E}">
        <p14:creationId xmlns:p14="http://schemas.microsoft.com/office/powerpoint/2010/main" val="5999732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000" b="1" kern="1200" spc="-150">
          <a:solidFill>
            <a:srgbClr val="005FAB"/>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1EAF6"/>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9170F396-F8E4-4A4D-88B0-596158435797}" type="datetimeFigureOut">
              <a:rPr lang="sv-SE" smtClean="0"/>
              <a:pPr/>
              <a:t>2024-12-16</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E4D4F308-7D24-41C3-8963-CBACF05A0383}" type="slidenum">
              <a:rPr lang="sv-SE" smtClean="0"/>
              <a:pPr/>
              <a:t>‹#›</a:t>
            </a:fld>
            <a:endParaRPr lang="sv-SE"/>
          </a:p>
        </p:txBody>
      </p:sp>
    </p:spTree>
    <p:extLst>
      <p:ext uri="{BB962C8B-B14F-4D97-AF65-F5344CB8AC3E}">
        <p14:creationId xmlns:p14="http://schemas.microsoft.com/office/powerpoint/2010/main" val="261103653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914400" rtl="0" eaLnBrk="1" latinLnBrk="0" hangingPunct="1">
        <a:lnSpc>
          <a:spcPct val="90000"/>
        </a:lnSpc>
        <a:spcBef>
          <a:spcPct val="0"/>
        </a:spcBef>
        <a:buNone/>
        <a:defRPr sz="4000" b="1" kern="1200" spc="-150">
          <a:solidFill>
            <a:srgbClr val="005FAB"/>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Merri.subasic@akademiska.se"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s://view.officeapps.live.com/op/view.aspx?src=https%3A%2F%2Fkunskapsstyrningvard.se%2Fdownload%2F18.28cd298618116679f1d5db94%2F1654699071266%2FVardforlopp-palliativ-vard.pptx&amp;wdOrigin=BROWSELINK"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s://api.screen9.com/preview/2tdfR-wXoRtIIsFPBZHKAbti03wSMIcN_ZEx_Kkj2_3I0GSTufd1F8PXyHUTTuWk"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hyperlink" Target="https://api.screen9.com/preview/Uz18_ANrr7yFYYUmLCzOGWX4pwmxSiOYToHQ64dOjjLG7seFEP71mzSWB1wnSj_T" TargetMode="External"/><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api.screen9.com/preview/igldf6quH7O5laReXiXrPD1sQSuaDWXZIFaMa2z8-ZG3RsJ8I83ptPazZaIt4klh" TargetMode="Externa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mailto:merri.subasic@akademiska.se" TargetMode="External"/><Relationship Id="rId7"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hyperlink" Target="https://intranat.regionuppsala.se/kunskapsbanken/vardstod/patientsakerhet/" TargetMode="External"/><Relationship Id="rId5" Type="http://schemas.openxmlformats.org/officeDocument/2006/relationships/hyperlink" Target="mailto:therese.byman.sandell@regionuppsala.se" TargetMode="External"/><Relationship Id="rId4" Type="http://schemas.openxmlformats.org/officeDocument/2006/relationships/hyperlink" Target="mailto:liselott.henriksson.lundvall@regionuppsala.s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p:txBody>
          <a:bodyPr/>
          <a:lstStyle/>
          <a:p>
            <a:r>
              <a:rPr lang="sv-SE" dirty="0"/>
              <a:t>Vårdutveckling</a:t>
            </a:r>
            <a:br>
              <a:rPr lang="sv-SE" dirty="0"/>
            </a:br>
            <a:r>
              <a:rPr lang="sv-SE" kern="100" dirty="0">
                <a:latin typeface="Aptos" panose="020B0004020202020204" pitchFamily="34" charset="0"/>
                <a:ea typeface="Aptos" panose="020B0004020202020204" pitchFamily="34" charset="0"/>
              </a:rPr>
              <a:t>Baspaket för kvalitet och patientsäkerhet – kvalitetsområde Palliativ vård</a:t>
            </a:r>
            <a:endParaRPr lang="sv-SE" dirty="0"/>
          </a:p>
        </p:txBody>
      </p:sp>
      <p:sp>
        <p:nvSpPr>
          <p:cNvPr id="5" name="Underrubrik 4"/>
          <p:cNvSpPr>
            <a:spLocks noGrp="1"/>
          </p:cNvSpPr>
          <p:nvPr>
            <p:ph type="subTitle" idx="1"/>
          </p:nvPr>
        </p:nvSpPr>
        <p:spPr/>
        <p:txBody>
          <a:bodyPr>
            <a:normAutofit fontScale="77500" lnSpcReduction="20000"/>
          </a:bodyPr>
          <a:lstStyle/>
          <a:p>
            <a:pPr>
              <a:lnSpc>
                <a:spcPct val="115000"/>
              </a:lnSpc>
              <a:spcAft>
                <a:spcPts val="800"/>
              </a:spcAft>
            </a:pPr>
            <a:r>
              <a:rPr lang="sv-SE" sz="1800" b="1" kern="100" dirty="0">
                <a:effectLst/>
                <a:latin typeface="Aptos" panose="020B0004020202020204" pitchFamily="34" charset="0"/>
                <a:ea typeface="Aptos" panose="020B0004020202020204" pitchFamily="34" charset="0"/>
                <a:cs typeface="Arial" panose="020B0604020202020204" pitchFamily="34" charset="0"/>
              </a:rPr>
              <a:t>Merri Subasic</a:t>
            </a:r>
            <a:br>
              <a:rPr lang="sv-SE" sz="1800" b="1" kern="100" dirty="0">
                <a:effectLst/>
                <a:latin typeface="Aptos" panose="020B0004020202020204" pitchFamily="34" charset="0"/>
                <a:ea typeface="Aptos" panose="020B0004020202020204" pitchFamily="34" charset="0"/>
                <a:cs typeface="Arial" panose="020B0604020202020204" pitchFamily="34" charset="0"/>
              </a:rPr>
            </a:br>
            <a:r>
              <a:rPr lang="sv-SE" sz="1800" kern="100" dirty="0">
                <a:effectLst/>
                <a:latin typeface="Aptos" panose="020B0004020202020204" pitchFamily="34" charset="0"/>
                <a:ea typeface="Aptos" panose="020B0004020202020204" pitchFamily="34" charset="0"/>
                <a:cs typeface="Arial" panose="020B0604020202020204" pitchFamily="34" charset="0"/>
              </a:rPr>
              <a:t>Vårdutvecklare, medicine magister och specialistsjuksköterska</a:t>
            </a:r>
            <a:br>
              <a:rPr lang="sv-SE" sz="1800" kern="100" dirty="0">
                <a:effectLst/>
                <a:latin typeface="Aptos" panose="020B0004020202020204" pitchFamily="34" charset="0"/>
                <a:ea typeface="Aptos" panose="020B0004020202020204" pitchFamily="34" charset="0"/>
                <a:cs typeface="Arial" panose="020B0604020202020204" pitchFamily="34" charset="0"/>
              </a:rPr>
            </a:br>
            <a:r>
              <a:rPr lang="sv-SE" sz="1800" kern="100" dirty="0">
                <a:effectLst/>
                <a:latin typeface="Aptos" panose="020B0004020202020204" pitchFamily="34" charset="0"/>
                <a:ea typeface="Aptos" panose="020B0004020202020204" pitchFamily="34" charset="0"/>
                <a:cs typeface="Arial" panose="020B0604020202020204" pitchFamily="34" charset="0"/>
              </a:rPr>
              <a:t>Vårdkvalitetsenheten</a:t>
            </a:r>
            <a:br>
              <a:rPr lang="sv-SE" sz="1800" kern="100" dirty="0">
                <a:effectLst/>
                <a:latin typeface="Aptos" panose="020B0004020202020204" pitchFamily="34" charset="0"/>
                <a:ea typeface="Aptos" panose="020B0004020202020204" pitchFamily="34" charset="0"/>
                <a:cs typeface="Arial" panose="020B0604020202020204" pitchFamily="34" charset="0"/>
              </a:rPr>
            </a:br>
            <a:r>
              <a:rPr lang="sv-SE" sz="1800" kern="100" dirty="0">
                <a:effectLst/>
                <a:latin typeface="Aptos" panose="020B0004020202020204" pitchFamily="34" charset="0"/>
                <a:ea typeface="Aptos" panose="020B0004020202020204" pitchFamily="34" charset="0"/>
                <a:cs typeface="Arial" panose="020B0604020202020204" pitchFamily="34" charset="0"/>
              </a:rPr>
              <a:t>Avdelningen för kvalitet och patientsäkerhet </a:t>
            </a:r>
            <a:br>
              <a:rPr lang="sv-SE" sz="1800" kern="100" dirty="0">
                <a:effectLst/>
                <a:latin typeface="Aptos" panose="020B0004020202020204" pitchFamily="34" charset="0"/>
                <a:ea typeface="Aptos" panose="020B0004020202020204" pitchFamily="34" charset="0"/>
                <a:cs typeface="Arial" panose="020B0604020202020204" pitchFamily="34" charset="0"/>
              </a:rPr>
            </a:br>
            <a:r>
              <a:rPr lang="sv-SE" sz="1800" kern="100" dirty="0">
                <a:effectLst/>
                <a:latin typeface="Aptos" panose="020B0004020202020204" pitchFamily="34" charset="0"/>
                <a:ea typeface="Aptos" panose="020B0004020202020204" pitchFamily="34" charset="0"/>
                <a:cs typeface="Arial" panose="020B0604020202020204" pitchFamily="34" charset="0"/>
              </a:rPr>
              <a:t>Akademiska sjukhuset, Region Uppsala</a:t>
            </a:r>
          </a:p>
          <a:p>
            <a:pPr>
              <a:lnSpc>
                <a:spcPct val="115000"/>
              </a:lnSpc>
              <a:spcAft>
                <a:spcPts val="800"/>
              </a:spcAft>
            </a:pPr>
            <a:r>
              <a:rPr lang="sv-SE" sz="1800" kern="100" dirty="0">
                <a:latin typeface="Aptos" panose="020B0004020202020204" pitchFamily="34" charset="0"/>
                <a:ea typeface="Aptos" panose="020B0004020202020204" pitchFamily="34" charset="0"/>
                <a:hlinkClick r:id="rId2"/>
              </a:rPr>
              <a:t>merri.subasic@akademiska.se</a:t>
            </a:r>
            <a:endParaRPr lang="sv-SE" sz="1800" kern="100" dirty="0">
              <a:latin typeface="Aptos" panose="020B0004020202020204" pitchFamily="34" charset="0"/>
              <a:ea typeface="Aptos" panose="020B0004020202020204" pitchFamily="34" charset="0"/>
            </a:endParaRPr>
          </a:p>
          <a:p>
            <a:pPr>
              <a:lnSpc>
                <a:spcPct val="115000"/>
              </a:lnSpc>
              <a:spcAft>
                <a:spcPts val="800"/>
              </a:spcAft>
            </a:pPr>
            <a:endParaRPr lang="sv-SE" sz="1800" kern="100" dirty="0">
              <a:effectLst/>
              <a:latin typeface="Aptos" panose="020B0004020202020204" pitchFamily="34" charset="0"/>
              <a:ea typeface="Aptos" panose="020B0004020202020204" pitchFamily="34" charset="0"/>
              <a:cs typeface="Arial" panose="020B0604020202020204" pitchFamily="34" charset="0"/>
            </a:endParaRPr>
          </a:p>
          <a:p>
            <a:endParaRPr lang="sv-SE" dirty="0"/>
          </a:p>
        </p:txBody>
      </p:sp>
    </p:spTree>
    <p:extLst>
      <p:ext uri="{BB962C8B-B14F-4D97-AF65-F5344CB8AC3E}">
        <p14:creationId xmlns:p14="http://schemas.microsoft.com/office/powerpoint/2010/main" val="23484391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749DA08E-9A7F-1994-19E2-C02DEEDC21B7}"/>
              </a:ext>
            </a:extLst>
          </p:cNvPr>
          <p:cNvPicPr>
            <a:picLocks noChangeAspect="1"/>
          </p:cNvPicPr>
          <p:nvPr/>
        </p:nvPicPr>
        <p:blipFill>
          <a:blip r:embed="rId3"/>
          <a:stretch>
            <a:fillRect/>
          </a:stretch>
        </p:blipFill>
        <p:spPr>
          <a:xfrm>
            <a:off x="9011783" y="1027906"/>
            <a:ext cx="2999022" cy="4297599"/>
          </a:xfrm>
          <a:prstGeom prst="rect">
            <a:avLst/>
          </a:prstGeom>
        </p:spPr>
      </p:pic>
      <p:sp>
        <p:nvSpPr>
          <p:cNvPr id="2" name="Rubrik 1">
            <a:extLst>
              <a:ext uri="{FF2B5EF4-FFF2-40B4-BE49-F238E27FC236}">
                <a16:creationId xmlns:a16="http://schemas.microsoft.com/office/drawing/2014/main" id="{3289101E-8B03-D6B5-70D2-C1160FDA414E}"/>
              </a:ext>
            </a:extLst>
          </p:cNvPr>
          <p:cNvSpPr>
            <a:spLocks noGrp="1"/>
          </p:cNvSpPr>
          <p:nvPr>
            <p:ph type="title"/>
          </p:nvPr>
        </p:nvSpPr>
        <p:spPr/>
        <p:txBody>
          <a:bodyPr/>
          <a:lstStyle/>
          <a:p>
            <a:r>
              <a:rPr lang="sv-SE"/>
              <a:t>Personcentrerat och sammanhållet vårdförlopp – palliativ vård</a:t>
            </a:r>
          </a:p>
        </p:txBody>
      </p:sp>
      <p:pic>
        <p:nvPicPr>
          <p:cNvPr id="6" name="Bildobjekt 5">
            <a:hlinkClick r:id="rId4"/>
            <a:extLst>
              <a:ext uri="{FF2B5EF4-FFF2-40B4-BE49-F238E27FC236}">
                <a16:creationId xmlns:a16="http://schemas.microsoft.com/office/drawing/2014/main" id="{7D4A5B38-7B83-69AB-A928-1F133D08FC1B}"/>
              </a:ext>
            </a:extLst>
          </p:cNvPr>
          <p:cNvPicPr>
            <a:picLocks noChangeAspect="1"/>
          </p:cNvPicPr>
          <p:nvPr/>
        </p:nvPicPr>
        <p:blipFill>
          <a:blip r:embed="rId5"/>
          <a:stretch>
            <a:fillRect/>
          </a:stretch>
        </p:blipFill>
        <p:spPr>
          <a:xfrm>
            <a:off x="8654915" y="4552191"/>
            <a:ext cx="1402133" cy="19847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Bildobjekt 3">
            <a:extLst>
              <a:ext uri="{FF2B5EF4-FFF2-40B4-BE49-F238E27FC236}">
                <a16:creationId xmlns:a16="http://schemas.microsoft.com/office/drawing/2014/main" id="{093B237D-0B57-2B9C-8856-589A7D8F231A}"/>
              </a:ext>
            </a:extLst>
          </p:cNvPr>
          <p:cNvPicPr>
            <a:picLocks noChangeAspect="1"/>
          </p:cNvPicPr>
          <p:nvPr/>
        </p:nvPicPr>
        <p:blipFill>
          <a:blip r:embed="rId6"/>
          <a:stretch>
            <a:fillRect/>
          </a:stretch>
        </p:blipFill>
        <p:spPr>
          <a:xfrm>
            <a:off x="1045224" y="4483155"/>
            <a:ext cx="4086225" cy="1104900"/>
          </a:xfrm>
          <a:prstGeom prst="rect">
            <a:avLst/>
          </a:prstGeom>
        </p:spPr>
      </p:pic>
      <p:pic>
        <p:nvPicPr>
          <p:cNvPr id="7" name="Bildobjekt 6">
            <a:extLst>
              <a:ext uri="{FF2B5EF4-FFF2-40B4-BE49-F238E27FC236}">
                <a16:creationId xmlns:a16="http://schemas.microsoft.com/office/drawing/2014/main" id="{DD439325-C096-A189-3F7A-936E67B9545E}"/>
              </a:ext>
            </a:extLst>
          </p:cNvPr>
          <p:cNvPicPr>
            <a:picLocks noChangeAspect="1"/>
          </p:cNvPicPr>
          <p:nvPr/>
        </p:nvPicPr>
        <p:blipFill>
          <a:blip r:embed="rId7"/>
          <a:stretch>
            <a:fillRect/>
          </a:stretch>
        </p:blipFill>
        <p:spPr>
          <a:xfrm>
            <a:off x="1045224" y="1957161"/>
            <a:ext cx="5249038" cy="2595030"/>
          </a:xfrm>
          <a:prstGeom prst="rect">
            <a:avLst/>
          </a:prstGeom>
        </p:spPr>
      </p:pic>
      <p:pic>
        <p:nvPicPr>
          <p:cNvPr id="9" name="Bildobjekt 8">
            <a:extLst>
              <a:ext uri="{FF2B5EF4-FFF2-40B4-BE49-F238E27FC236}">
                <a16:creationId xmlns:a16="http://schemas.microsoft.com/office/drawing/2014/main" id="{1D58A6FA-80C6-C896-6ED1-A637A79A37AF}"/>
              </a:ext>
            </a:extLst>
          </p:cNvPr>
          <p:cNvPicPr>
            <a:picLocks noChangeAspect="1"/>
          </p:cNvPicPr>
          <p:nvPr/>
        </p:nvPicPr>
        <p:blipFill>
          <a:blip r:embed="rId8"/>
          <a:stretch>
            <a:fillRect/>
          </a:stretch>
        </p:blipFill>
        <p:spPr>
          <a:xfrm>
            <a:off x="0" y="526559"/>
            <a:ext cx="12192000" cy="5018020"/>
          </a:xfrm>
          <a:prstGeom prst="rect">
            <a:avLst/>
          </a:prstGeom>
        </p:spPr>
      </p:pic>
    </p:spTree>
    <p:extLst>
      <p:ext uri="{BB962C8B-B14F-4D97-AF65-F5344CB8AC3E}">
        <p14:creationId xmlns:p14="http://schemas.microsoft.com/office/powerpoint/2010/main" val="377422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B9823-AC35-B865-8F45-95B9093ADA73}"/>
            </a:ext>
          </a:extLst>
        </p:cNvPr>
        <p:cNvGrpSpPr/>
        <p:nvPr/>
      </p:nvGrpSpPr>
      <p:grpSpPr>
        <a:xfrm>
          <a:off x="0" y="0"/>
          <a:ext cx="0" cy="0"/>
          <a:chOff x="0" y="0"/>
          <a:chExt cx="0" cy="0"/>
        </a:xfrm>
      </p:grpSpPr>
      <p:pic>
        <p:nvPicPr>
          <p:cNvPr id="13" name="Platshållare för innehåll 5">
            <a:extLst>
              <a:ext uri="{FF2B5EF4-FFF2-40B4-BE49-F238E27FC236}">
                <a16:creationId xmlns:a16="http://schemas.microsoft.com/office/drawing/2014/main" id="{A8E1D353-4EB8-EE46-D4E3-6F8411B7D7CA}"/>
              </a:ext>
            </a:extLst>
          </p:cNvPr>
          <p:cNvPicPr>
            <a:picLocks noChangeAspect="1"/>
          </p:cNvPicPr>
          <p:nvPr/>
        </p:nvPicPr>
        <p:blipFill>
          <a:blip r:embed="rId2"/>
          <a:stretch>
            <a:fillRect/>
          </a:stretch>
        </p:blipFill>
        <p:spPr>
          <a:xfrm rot="645004">
            <a:off x="6278466" y="4422009"/>
            <a:ext cx="1543801" cy="2101744"/>
          </a:xfrm>
          <a:prstGeom prst="rect">
            <a:avLst/>
          </a:prstGeom>
        </p:spPr>
      </p:pic>
      <p:pic>
        <p:nvPicPr>
          <p:cNvPr id="11" name="Bildobjekt 10">
            <a:extLst>
              <a:ext uri="{FF2B5EF4-FFF2-40B4-BE49-F238E27FC236}">
                <a16:creationId xmlns:a16="http://schemas.microsoft.com/office/drawing/2014/main" id="{546BF3BA-3FEB-E45D-0A7F-E26BB3EC7AF5}"/>
              </a:ext>
            </a:extLst>
          </p:cNvPr>
          <p:cNvPicPr>
            <a:picLocks noChangeAspect="1"/>
          </p:cNvPicPr>
          <p:nvPr/>
        </p:nvPicPr>
        <p:blipFill>
          <a:blip r:embed="rId3"/>
          <a:stretch>
            <a:fillRect/>
          </a:stretch>
        </p:blipFill>
        <p:spPr>
          <a:xfrm rot="635717">
            <a:off x="6303516" y="1797741"/>
            <a:ext cx="1706042" cy="2415396"/>
          </a:xfrm>
          <a:prstGeom prst="rect">
            <a:avLst/>
          </a:prstGeom>
        </p:spPr>
      </p:pic>
      <p:sp>
        <p:nvSpPr>
          <p:cNvPr id="2" name="Rubrik 1">
            <a:extLst>
              <a:ext uri="{FF2B5EF4-FFF2-40B4-BE49-F238E27FC236}">
                <a16:creationId xmlns:a16="http://schemas.microsoft.com/office/drawing/2014/main" id="{2B9E3199-5096-EEC7-BBC7-4DD4D9A541FF}"/>
              </a:ext>
            </a:extLst>
          </p:cNvPr>
          <p:cNvSpPr>
            <a:spLocks noGrp="1"/>
          </p:cNvSpPr>
          <p:nvPr>
            <p:ph type="title"/>
          </p:nvPr>
        </p:nvSpPr>
        <p:spPr>
          <a:xfrm>
            <a:off x="0" y="-10815"/>
            <a:ext cx="10515600" cy="696616"/>
          </a:xfrm>
        </p:spPr>
        <p:txBody>
          <a:bodyPr/>
          <a:lstStyle/>
          <a:p>
            <a:r>
              <a:rPr lang="sv-SE" dirty="0"/>
              <a:t>Exempel på lokala och regionala arbeten</a:t>
            </a:r>
          </a:p>
        </p:txBody>
      </p:sp>
      <p:sp>
        <p:nvSpPr>
          <p:cNvPr id="3" name="Platshållare för innehåll 2">
            <a:extLst>
              <a:ext uri="{FF2B5EF4-FFF2-40B4-BE49-F238E27FC236}">
                <a16:creationId xmlns:a16="http://schemas.microsoft.com/office/drawing/2014/main" id="{35EED0FB-5BA4-8383-5CFC-263DE3248BFE}"/>
              </a:ext>
            </a:extLst>
          </p:cNvPr>
          <p:cNvSpPr>
            <a:spLocks noGrp="1"/>
          </p:cNvSpPr>
          <p:nvPr>
            <p:ph sz="half" idx="1"/>
          </p:nvPr>
        </p:nvSpPr>
        <p:spPr>
          <a:xfrm>
            <a:off x="69011" y="888521"/>
            <a:ext cx="7832785" cy="5667553"/>
          </a:xfrm>
        </p:spPr>
        <p:txBody>
          <a:bodyPr>
            <a:normAutofit fontScale="40000" lnSpcReduction="20000"/>
          </a:bodyPr>
          <a:lstStyle/>
          <a:p>
            <a:pPr marL="0" indent="0">
              <a:buNone/>
            </a:pPr>
            <a:r>
              <a:rPr lang="sv-SE" sz="3400" b="1" dirty="0"/>
              <a:t>Temadag </a:t>
            </a:r>
            <a:r>
              <a:rPr lang="sv-SE" sz="3400" b="1" dirty="0">
                <a:hlinkClick r:id="rId4"/>
              </a:rPr>
              <a:t>Palliativ vård i livets slutskede – 8 maj 2024</a:t>
            </a:r>
            <a:endParaRPr lang="sv-SE" sz="3400" b="1" dirty="0"/>
          </a:p>
          <a:p>
            <a:pPr marL="0" indent="0" algn="l">
              <a:buNone/>
            </a:pPr>
            <a:r>
              <a:rPr lang="sv-SE" sz="2900" dirty="0">
                <a:solidFill>
                  <a:srgbClr val="3B3B3B"/>
                </a:solidFill>
                <a:effectLst/>
                <a:latin typeface="Source Sans Pro" panose="020B0503030403020204" pitchFamily="34" charset="0"/>
              </a:rPr>
              <a:t>Palliativ vård. </a:t>
            </a:r>
            <a:br>
              <a:rPr lang="sv-SE" sz="2900" dirty="0">
                <a:solidFill>
                  <a:srgbClr val="3B3B3B"/>
                </a:solidFill>
                <a:effectLst/>
                <a:latin typeface="Source Sans Pro" panose="020B0503030403020204" pitchFamily="34" charset="0"/>
              </a:rPr>
            </a:br>
            <a:r>
              <a:rPr lang="sv-SE" sz="2900" b="0" i="1" dirty="0">
                <a:solidFill>
                  <a:srgbClr val="3B3B3B"/>
                </a:solidFill>
                <a:effectLst/>
                <a:latin typeface="Source Sans Pro" panose="020B0503030403020204" pitchFamily="34" charset="0"/>
              </a:rPr>
              <a:t>Lisa Sörell, processledare, LSG Palliativ vård, Merri Subasic, vårdutvecklare, Akademiska sjukhuset.</a:t>
            </a:r>
          </a:p>
          <a:p>
            <a:pPr marL="0" indent="0" algn="l">
              <a:buNone/>
            </a:pPr>
            <a:r>
              <a:rPr lang="sv-SE" sz="2900" b="0" dirty="0">
                <a:solidFill>
                  <a:srgbClr val="3B3B3B"/>
                </a:solidFill>
                <a:effectLst/>
                <a:latin typeface="Source Sans Pro" panose="020B0503030403020204" pitchFamily="34" charset="0"/>
              </a:rPr>
              <a:t>Att identifiera patienter med palliativt vårdbehov. </a:t>
            </a:r>
            <a:br>
              <a:rPr lang="sv-SE" sz="2900" b="0" dirty="0">
                <a:solidFill>
                  <a:srgbClr val="3B3B3B"/>
                </a:solidFill>
                <a:effectLst/>
                <a:latin typeface="Source Sans Pro" panose="020B0503030403020204" pitchFamily="34" charset="0"/>
              </a:rPr>
            </a:br>
            <a:r>
              <a:rPr lang="sv-SE" sz="2900" b="0" i="1" dirty="0">
                <a:solidFill>
                  <a:srgbClr val="3B3B3B"/>
                </a:solidFill>
                <a:effectLst/>
                <a:latin typeface="Source Sans Pro" panose="020B0503030403020204" pitchFamily="34" charset="0"/>
              </a:rPr>
              <a:t>Stina Johansson, specialistläkare, Mobilt Närvårdsteam.</a:t>
            </a:r>
          </a:p>
          <a:p>
            <a:pPr marL="0" indent="0" algn="l">
              <a:buNone/>
            </a:pPr>
            <a:r>
              <a:rPr lang="sv-SE" sz="2900" b="0" dirty="0">
                <a:solidFill>
                  <a:srgbClr val="3B3B3B"/>
                </a:solidFill>
                <a:effectLst/>
                <a:latin typeface="Source Sans Pro" panose="020B0503030403020204" pitchFamily="34" charset="0"/>
              </a:rPr>
              <a:t>Brytpunktssamtal. </a:t>
            </a:r>
            <a:br>
              <a:rPr lang="sv-SE" sz="2900" b="0" dirty="0">
                <a:solidFill>
                  <a:srgbClr val="3B3B3B"/>
                </a:solidFill>
                <a:effectLst/>
                <a:latin typeface="Source Sans Pro" panose="020B0503030403020204" pitchFamily="34" charset="0"/>
              </a:rPr>
            </a:br>
            <a:r>
              <a:rPr lang="sv-SE" sz="2900" b="0" i="1" dirty="0">
                <a:solidFill>
                  <a:srgbClr val="3B3B3B"/>
                </a:solidFill>
                <a:effectLst/>
                <a:latin typeface="Source Sans Pro" panose="020B0503030403020204" pitchFamily="34" charset="0"/>
              </a:rPr>
              <a:t>Stefan Bergström, överläkare, Palliativt centrum.</a:t>
            </a:r>
          </a:p>
          <a:p>
            <a:pPr marL="0" indent="0" algn="l">
              <a:buNone/>
            </a:pPr>
            <a:r>
              <a:rPr lang="sv-SE" sz="2900" b="0" dirty="0">
                <a:solidFill>
                  <a:srgbClr val="3B3B3B"/>
                </a:solidFill>
                <a:effectLst/>
                <a:latin typeface="Source Sans Pro" panose="020B0503030403020204" pitchFamily="34" charset="0"/>
              </a:rPr>
              <a:t>Behandlingsbegränsning. </a:t>
            </a:r>
            <a:br>
              <a:rPr lang="sv-SE" sz="2900" b="0" dirty="0">
                <a:solidFill>
                  <a:srgbClr val="3B3B3B"/>
                </a:solidFill>
                <a:effectLst/>
                <a:latin typeface="Source Sans Pro" panose="020B0503030403020204" pitchFamily="34" charset="0"/>
              </a:rPr>
            </a:br>
            <a:r>
              <a:rPr lang="sv-SE" sz="2900" b="0" i="1" dirty="0">
                <a:solidFill>
                  <a:srgbClr val="3B3B3B"/>
                </a:solidFill>
                <a:effectLst/>
                <a:latin typeface="Source Sans Pro" panose="020B0503030403020204" pitchFamily="34" charset="0"/>
              </a:rPr>
              <a:t>Lena Nyström, distriktsläkare, Närvårdsenheten Tierp/Älvkarleby.</a:t>
            </a:r>
          </a:p>
          <a:p>
            <a:pPr marL="0" indent="0" algn="l">
              <a:buNone/>
            </a:pPr>
            <a:r>
              <a:rPr lang="sv-SE" sz="2900" b="0" dirty="0">
                <a:solidFill>
                  <a:srgbClr val="3B3B3B"/>
                </a:solidFill>
                <a:effectLst/>
                <a:latin typeface="Source Sans Pro" panose="020B0503030403020204" pitchFamily="34" charset="0"/>
              </a:rPr>
              <a:t>Det palliativa paketet – läkemedel i livets slutskede.</a:t>
            </a:r>
            <a:br>
              <a:rPr lang="sv-SE" sz="2900" b="0" dirty="0">
                <a:solidFill>
                  <a:srgbClr val="3B3B3B"/>
                </a:solidFill>
                <a:effectLst/>
                <a:latin typeface="Source Sans Pro" panose="020B0503030403020204" pitchFamily="34" charset="0"/>
              </a:rPr>
            </a:br>
            <a:r>
              <a:rPr lang="sv-SE" sz="2900" b="0" i="1" dirty="0">
                <a:solidFill>
                  <a:srgbClr val="3B3B3B"/>
                </a:solidFill>
                <a:effectLst/>
                <a:latin typeface="Source Sans Pro" panose="020B0503030403020204" pitchFamily="34" charset="0"/>
              </a:rPr>
              <a:t>Emelie Lefvert, apotekare, Klinisk farmaci, Akademiska sjukhuset. </a:t>
            </a:r>
          </a:p>
          <a:p>
            <a:pPr marL="0" indent="0" algn="l">
              <a:buNone/>
            </a:pPr>
            <a:r>
              <a:rPr lang="sv-SE" sz="2900" b="0" dirty="0">
                <a:solidFill>
                  <a:srgbClr val="3B3B3B"/>
                </a:solidFill>
                <a:effectLst/>
                <a:latin typeface="Source Sans Pro" panose="020B0503030403020204" pitchFamily="34" charset="0"/>
              </a:rPr>
              <a:t>Det palliativa ombudets roll</a:t>
            </a:r>
          </a:p>
          <a:p>
            <a:r>
              <a:rPr lang="sv-SE" sz="2900" b="0" dirty="0">
                <a:solidFill>
                  <a:srgbClr val="3B3B3B"/>
                </a:solidFill>
                <a:effectLst/>
                <a:latin typeface="Source Sans Pro" panose="020B0503030403020204" pitchFamily="34" charset="0"/>
              </a:rPr>
              <a:t>i kommunal verksamhet. </a:t>
            </a:r>
            <a:br>
              <a:rPr lang="sv-SE" sz="2900" b="0" dirty="0">
                <a:solidFill>
                  <a:srgbClr val="3B3B3B"/>
                </a:solidFill>
                <a:effectLst/>
                <a:latin typeface="Source Sans Pro" panose="020B0503030403020204" pitchFamily="34" charset="0"/>
              </a:rPr>
            </a:br>
            <a:r>
              <a:rPr lang="sv-SE" sz="2900" b="0" i="1" dirty="0">
                <a:solidFill>
                  <a:srgbClr val="3B3B3B"/>
                </a:solidFill>
                <a:effectLst/>
                <a:latin typeface="Source Sans Pro" panose="020B0503030403020204" pitchFamily="34" charset="0"/>
              </a:rPr>
              <a:t>Kristina Pettersson Westerberg och Agneta </a:t>
            </a:r>
            <a:r>
              <a:rPr lang="sv-SE" sz="2900" b="0" i="1" dirty="0" err="1">
                <a:solidFill>
                  <a:srgbClr val="3B3B3B"/>
                </a:solidFill>
                <a:effectLst/>
                <a:latin typeface="Source Sans Pro" panose="020B0503030403020204" pitchFamily="34" charset="0"/>
              </a:rPr>
              <a:t>Örneholm</a:t>
            </a:r>
            <a:r>
              <a:rPr lang="sv-SE" sz="2900" b="0" i="1" dirty="0">
                <a:solidFill>
                  <a:srgbClr val="3B3B3B"/>
                </a:solidFill>
                <a:effectLst/>
                <a:latin typeface="Source Sans Pro" panose="020B0503030403020204" pitchFamily="34" charset="0"/>
              </a:rPr>
              <a:t>, </a:t>
            </a:r>
            <a:br>
              <a:rPr lang="sv-SE" sz="2900" b="0" i="1" dirty="0">
                <a:solidFill>
                  <a:srgbClr val="3B3B3B"/>
                </a:solidFill>
                <a:effectLst/>
                <a:latin typeface="Source Sans Pro" panose="020B0503030403020204" pitchFamily="34" charset="0"/>
              </a:rPr>
            </a:br>
            <a:r>
              <a:rPr lang="sv-SE" sz="2900" b="0" i="1" dirty="0">
                <a:solidFill>
                  <a:srgbClr val="3B3B3B"/>
                </a:solidFill>
                <a:effectLst/>
                <a:latin typeface="Source Sans Pro" panose="020B0503030403020204" pitchFamily="34" charset="0"/>
              </a:rPr>
              <a:t>palliativa ombud, Östhammars kommun.</a:t>
            </a:r>
          </a:p>
          <a:p>
            <a:r>
              <a:rPr lang="sv-SE" sz="2900" b="0" dirty="0">
                <a:solidFill>
                  <a:srgbClr val="3B3B3B"/>
                </a:solidFill>
                <a:effectLst/>
                <a:latin typeface="Source Sans Pro" panose="020B0503030403020204" pitchFamily="34" charset="0"/>
              </a:rPr>
              <a:t>i slutenvård. </a:t>
            </a:r>
            <a:br>
              <a:rPr lang="sv-SE" sz="2900" b="0" i="0" dirty="0">
                <a:solidFill>
                  <a:srgbClr val="3B3B3B"/>
                </a:solidFill>
                <a:effectLst/>
                <a:latin typeface="Source Sans Pro" panose="020B0503030403020204" pitchFamily="34" charset="0"/>
              </a:rPr>
            </a:br>
            <a:r>
              <a:rPr lang="sv-SE" sz="2900" b="0" i="1" dirty="0">
                <a:solidFill>
                  <a:srgbClr val="3B3B3B"/>
                </a:solidFill>
                <a:effectLst/>
                <a:latin typeface="Source Sans Pro" panose="020B0503030403020204" pitchFamily="34" charset="0"/>
              </a:rPr>
              <a:t>Angela Ingvarsson, avdelningschef VO Geriatrik.</a:t>
            </a:r>
          </a:p>
          <a:p>
            <a:r>
              <a:rPr lang="sv-SE" sz="2900" b="0" dirty="0">
                <a:solidFill>
                  <a:srgbClr val="3B3B3B"/>
                </a:solidFill>
                <a:effectLst/>
                <a:latin typeface="Source Sans Pro" panose="020B0503030403020204" pitchFamily="34" charset="0"/>
              </a:rPr>
              <a:t>inom Nära vård och hälsa.</a:t>
            </a:r>
            <a:br>
              <a:rPr lang="sv-SE" sz="2900" b="0" i="0" dirty="0">
                <a:solidFill>
                  <a:srgbClr val="3B3B3B"/>
                </a:solidFill>
                <a:effectLst/>
                <a:latin typeface="Source Sans Pro" panose="020B0503030403020204" pitchFamily="34" charset="0"/>
              </a:rPr>
            </a:br>
            <a:r>
              <a:rPr lang="sv-SE" sz="2900" b="0" i="1" dirty="0">
                <a:solidFill>
                  <a:srgbClr val="3B3B3B"/>
                </a:solidFill>
                <a:effectLst/>
                <a:latin typeface="Source Sans Pro" panose="020B0503030403020204" pitchFamily="34" charset="0"/>
              </a:rPr>
              <a:t>Therese Byman Sandell, sjuksköterska, Tierps vårdcentral.</a:t>
            </a:r>
          </a:p>
          <a:p>
            <a:pPr marL="0" indent="0" algn="l">
              <a:buNone/>
            </a:pPr>
            <a:r>
              <a:rPr lang="sv-SE" sz="2900" b="0" dirty="0">
                <a:solidFill>
                  <a:srgbClr val="3B3B3B"/>
                </a:solidFill>
                <a:effectLst/>
                <a:latin typeface="Source Sans Pro" panose="020B0503030403020204" pitchFamily="34" charset="0"/>
              </a:rPr>
              <a:t>Våga prata om livets slut.</a:t>
            </a:r>
            <a:br>
              <a:rPr lang="sv-SE" sz="2900" b="0" i="1" dirty="0">
                <a:solidFill>
                  <a:srgbClr val="3B3B3B"/>
                </a:solidFill>
                <a:effectLst/>
                <a:latin typeface="Source Sans Pro" panose="020B0503030403020204" pitchFamily="34" charset="0"/>
              </a:rPr>
            </a:br>
            <a:r>
              <a:rPr lang="sv-SE" sz="2900" b="0" i="1" dirty="0">
                <a:solidFill>
                  <a:srgbClr val="3B3B3B"/>
                </a:solidFill>
                <a:effectLst/>
                <a:latin typeface="Source Sans Pro" panose="020B0503030403020204" pitchFamily="34" charset="0"/>
              </a:rPr>
              <a:t>Johan Sundelöf, överläkare, VO Geriatrik.</a:t>
            </a:r>
          </a:p>
          <a:p>
            <a:pPr marL="0" indent="0" algn="l">
              <a:buNone/>
            </a:pPr>
            <a:r>
              <a:rPr lang="sv-SE" sz="2900" b="0" dirty="0">
                <a:solidFill>
                  <a:srgbClr val="3B3B3B"/>
                </a:solidFill>
                <a:effectLst/>
                <a:latin typeface="Source Sans Pro" panose="020B0503030403020204" pitchFamily="34" charset="0"/>
              </a:rPr>
              <a:t>Bevilja omsorgsinsatser i livets slutskede –handläggningsprocessen.</a:t>
            </a:r>
            <a:br>
              <a:rPr lang="sv-SE" sz="2900" b="0" i="1" dirty="0">
                <a:solidFill>
                  <a:srgbClr val="3B3B3B"/>
                </a:solidFill>
                <a:effectLst/>
                <a:latin typeface="Source Sans Pro" panose="020B0503030403020204" pitchFamily="34" charset="0"/>
              </a:rPr>
            </a:br>
            <a:r>
              <a:rPr lang="sv-SE" sz="2900" b="0" i="1" dirty="0">
                <a:solidFill>
                  <a:srgbClr val="3B3B3B"/>
                </a:solidFill>
                <a:effectLst/>
                <a:latin typeface="Source Sans Pro" panose="020B0503030403020204" pitchFamily="34" charset="0"/>
              </a:rPr>
              <a:t>Sofia Thor, Charlotte Albinsson och Malin Jernow, biståndshandläggare, Uppsala kommun. </a:t>
            </a:r>
          </a:p>
          <a:p>
            <a:pPr marL="0" indent="0" algn="l">
              <a:buNone/>
            </a:pPr>
            <a:r>
              <a:rPr lang="sv-SE" sz="2900" b="0" dirty="0">
                <a:solidFill>
                  <a:srgbClr val="3B3B3B"/>
                </a:solidFill>
                <a:effectLst/>
                <a:latin typeface="Source Sans Pro" panose="020B0503030403020204" pitchFamily="34" charset="0"/>
              </a:rPr>
              <a:t>Svenska Palliativregistret. </a:t>
            </a:r>
            <a:br>
              <a:rPr lang="sv-SE" sz="2900" b="0" i="0" dirty="0">
                <a:solidFill>
                  <a:srgbClr val="3B3B3B"/>
                </a:solidFill>
                <a:effectLst/>
                <a:latin typeface="Source Sans Pro" panose="020B0503030403020204" pitchFamily="34" charset="0"/>
              </a:rPr>
            </a:br>
            <a:r>
              <a:rPr lang="sv-SE" sz="2900" b="0" i="1" dirty="0">
                <a:solidFill>
                  <a:srgbClr val="3B3B3B"/>
                </a:solidFill>
                <a:effectLst/>
                <a:latin typeface="Source Sans Pro" panose="020B0503030403020204" pitchFamily="34" charset="0"/>
              </a:rPr>
              <a:t>Martin Dreilich, specialistläkare, Svenska Palliativregistret</a:t>
            </a:r>
            <a:r>
              <a:rPr lang="sv-SE" sz="2900" b="1" i="1" dirty="0">
                <a:solidFill>
                  <a:srgbClr val="3B3B3B"/>
                </a:solidFill>
                <a:effectLst/>
                <a:latin typeface="Source Sans Pro" panose="020B0503030403020204" pitchFamily="34" charset="0"/>
              </a:rPr>
              <a:t>.</a:t>
            </a:r>
            <a:endParaRPr lang="sv-SE" sz="2900" b="0" i="1" dirty="0">
              <a:solidFill>
                <a:srgbClr val="3B3B3B"/>
              </a:solidFill>
              <a:effectLst/>
              <a:latin typeface="Source Sans Pro" panose="020B0503030403020204" pitchFamily="34" charset="0"/>
            </a:endParaRPr>
          </a:p>
          <a:p>
            <a:pPr marL="0" indent="0" algn="l">
              <a:buNone/>
            </a:pPr>
            <a:r>
              <a:rPr lang="sv-SE" sz="2900" b="0" dirty="0">
                <a:solidFill>
                  <a:srgbClr val="3B3B3B"/>
                </a:solidFill>
                <a:effectLst/>
                <a:latin typeface="Source Sans Pro" panose="020B0503030403020204" pitchFamily="34" charset="0"/>
              </a:rPr>
              <a:t>Lindring bortom boten – utbildning, fortbildning och kompetensförstärkning.</a:t>
            </a:r>
            <a:br>
              <a:rPr lang="sv-SE" sz="2900" b="0" i="1" dirty="0">
                <a:solidFill>
                  <a:srgbClr val="3B3B3B"/>
                </a:solidFill>
                <a:effectLst/>
                <a:latin typeface="Source Sans Pro" panose="020B0503030403020204" pitchFamily="34" charset="0"/>
              </a:rPr>
            </a:br>
            <a:r>
              <a:rPr lang="sv-SE" sz="2900" b="0" i="1" dirty="0">
                <a:solidFill>
                  <a:srgbClr val="3B3B3B"/>
                </a:solidFill>
                <a:effectLst/>
                <a:latin typeface="Source Sans Pro" panose="020B0503030403020204" pitchFamily="34" charset="0"/>
              </a:rPr>
              <a:t>Petra Tegman, </a:t>
            </a:r>
            <a:r>
              <a:rPr lang="sv-SE" sz="2900" b="0" i="1" dirty="0" err="1">
                <a:solidFill>
                  <a:srgbClr val="3B3B3B"/>
                </a:solidFill>
                <a:effectLst/>
                <a:latin typeface="Source Sans Pro" panose="020B0503030403020204" pitchFamily="34" charset="0"/>
              </a:rPr>
              <a:t>Betaniastiftelen</a:t>
            </a:r>
            <a:r>
              <a:rPr lang="sv-SE" sz="2900" b="0" i="1" dirty="0">
                <a:solidFill>
                  <a:srgbClr val="3B3B3B"/>
                </a:solidFill>
                <a:effectLst/>
                <a:latin typeface="Source Sans Pro" panose="020B0503030403020204" pitchFamily="34" charset="0"/>
              </a:rPr>
              <a:t> (Ersättare: Lisa Sörell, processledare, LSG Palliativ vård.</a:t>
            </a:r>
          </a:p>
        </p:txBody>
      </p:sp>
      <p:pic>
        <p:nvPicPr>
          <p:cNvPr id="6" name="Platshållare för innehåll 5">
            <a:extLst>
              <a:ext uri="{FF2B5EF4-FFF2-40B4-BE49-F238E27FC236}">
                <a16:creationId xmlns:a16="http://schemas.microsoft.com/office/drawing/2014/main" id="{107424A8-EAE6-265D-7A98-1166BDC392FC}"/>
              </a:ext>
            </a:extLst>
          </p:cNvPr>
          <p:cNvPicPr>
            <a:picLocks noGrp="1" noChangeAspect="1"/>
          </p:cNvPicPr>
          <p:nvPr>
            <p:ph sz="half" idx="2"/>
          </p:nvPr>
        </p:nvPicPr>
        <p:blipFill>
          <a:blip r:embed="rId5"/>
          <a:stretch>
            <a:fillRect/>
          </a:stretch>
        </p:blipFill>
        <p:spPr>
          <a:xfrm>
            <a:off x="8082951" y="273276"/>
            <a:ext cx="3945148" cy="1607282"/>
          </a:xfrm>
        </p:spPr>
      </p:pic>
      <p:pic>
        <p:nvPicPr>
          <p:cNvPr id="8" name="Bildobjekt 7">
            <a:extLst>
              <a:ext uri="{FF2B5EF4-FFF2-40B4-BE49-F238E27FC236}">
                <a16:creationId xmlns:a16="http://schemas.microsoft.com/office/drawing/2014/main" id="{7FCEC056-7ADB-75FF-1680-4B92A42B1601}"/>
              </a:ext>
            </a:extLst>
          </p:cNvPr>
          <p:cNvPicPr>
            <a:picLocks noChangeAspect="1"/>
          </p:cNvPicPr>
          <p:nvPr/>
        </p:nvPicPr>
        <p:blipFill>
          <a:blip r:embed="rId6"/>
          <a:stretch>
            <a:fillRect/>
          </a:stretch>
        </p:blipFill>
        <p:spPr>
          <a:xfrm>
            <a:off x="8082951" y="2190058"/>
            <a:ext cx="3945148" cy="2106415"/>
          </a:xfrm>
          <a:prstGeom prst="rect">
            <a:avLst/>
          </a:prstGeom>
        </p:spPr>
      </p:pic>
      <p:pic>
        <p:nvPicPr>
          <p:cNvPr id="9" name="Bildobjekt 8">
            <a:extLst>
              <a:ext uri="{FF2B5EF4-FFF2-40B4-BE49-F238E27FC236}">
                <a16:creationId xmlns:a16="http://schemas.microsoft.com/office/drawing/2014/main" id="{AC6EB8A7-5316-72DB-B9FF-DC46925289F7}"/>
              </a:ext>
            </a:extLst>
          </p:cNvPr>
          <p:cNvPicPr>
            <a:picLocks noChangeAspect="1"/>
          </p:cNvPicPr>
          <p:nvPr/>
        </p:nvPicPr>
        <p:blipFill>
          <a:blip r:embed="rId7"/>
          <a:stretch>
            <a:fillRect/>
          </a:stretch>
        </p:blipFill>
        <p:spPr>
          <a:xfrm>
            <a:off x="8082951" y="4603839"/>
            <a:ext cx="3945148" cy="2066244"/>
          </a:xfrm>
          <a:prstGeom prst="rect">
            <a:avLst/>
          </a:prstGeom>
        </p:spPr>
      </p:pic>
    </p:spTree>
    <p:extLst>
      <p:ext uri="{BB962C8B-B14F-4D97-AF65-F5344CB8AC3E}">
        <p14:creationId xmlns:p14="http://schemas.microsoft.com/office/powerpoint/2010/main" val="3857385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D1215-9692-B7F1-7F2D-898A95354083}"/>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A844E078-7B51-C25D-56CB-E822A215790E}"/>
              </a:ext>
            </a:extLst>
          </p:cNvPr>
          <p:cNvSpPr>
            <a:spLocks noGrp="1"/>
          </p:cNvSpPr>
          <p:nvPr>
            <p:ph type="title"/>
          </p:nvPr>
        </p:nvSpPr>
        <p:spPr>
          <a:xfrm>
            <a:off x="0" y="0"/>
            <a:ext cx="10515600" cy="681037"/>
          </a:xfrm>
        </p:spPr>
        <p:txBody>
          <a:bodyPr/>
          <a:lstStyle/>
          <a:p>
            <a:r>
              <a:rPr lang="sv-SE" dirty="0"/>
              <a:t>Exempel på lokala och regionala arbeten</a:t>
            </a:r>
          </a:p>
        </p:txBody>
      </p:sp>
      <p:sp>
        <p:nvSpPr>
          <p:cNvPr id="3" name="Platshållare för innehåll 2">
            <a:extLst>
              <a:ext uri="{FF2B5EF4-FFF2-40B4-BE49-F238E27FC236}">
                <a16:creationId xmlns:a16="http://schemas.microsoft.com/office/drawing/2014/main" id="{514ADDEC-3970-DCF6-8676-62E6B57E76FC}"/>
              </a:ext>
            </a:extLst>
          </p:cNvPr>
          <p:cNvSpPr>
            <a:spLocks noGrp="1"/>
          </p:cNvSpPr>
          <p:nvPr>
            <p:ph sz="half" idx="1"/>
          </p:nvPr>
        </p:nvSpPr>
        <p:spPr>
          <a:xfrm>
            <a:off x="0" y="677862"/>
            <a:ext cx="6548906" cy="6065838"/>
          </a:xfrm>
        </p:spPr>
        <p:txBody>
          <a:bodyPr/>
          <a:lstStyle/>
          <a:p>
            <a:pPr marL="0" indent="0">
              <a:buNone/>
            </a:pPr>
            <a:r>
              <a:rPr lang="sv-SE" dirty="0"/>
              <a:t>Uppmärksamhetseftermiddagar oktober 2024</a:t>
            </a:r>
          </a:p>
          <a:p>
            <a:pPr lvl="1"/>
            <a:r>
              <a:rPr lang="sv-SE" dirty="0"/>
              <a:t>3 oktober – Samtal vid allvarlig sjukdom</a:t>
            </a:r>
          </a:p>
          <a:p>
            <a:endParaRPr lang="sv-SE" dirty="0"/>
          </a:p>
        </p:txBody>
      </p:sp>
      <p:pic>
        <p:nvPicPr>
          <p:cNvPr id="7" name="Platshållare för innehåll 6">
            <a:extLst>
              <a:ext uri="{FF2B5EF4-FFF2-40B4-BE49-F238E27FC236}">
                <a16:creationId xmlns:a16="http://schemas.microsoft.com/office/drawing/2014/main" id="{392E4AD5-715C-7C64-C699-1331DBC952B9}"/>
              </a:ext>
            </a:extLst>
          </p:cNvPr>
          <p:cNvPicPr>
            <a:picLocks noGrp="1" noChangeAspect="1"/>
          </p:cNvPicPr>
          <p:nvPr>
            <p:ph sz="half" idx="2"/>
          </p:nvPr>
        </p:nvPicPr>
        <p:blipFill>
          <a:blip r:embed="rId2"/>
          <a:stretch>
            <a:fillRect/>
          </a:stretch>
        </p:blipFill>
        <p:spPr>
          <a:xfrm>
            <a:off x="7496354" y="1051031"/>
            <a:ext cx="4029974" cy="2896230"/>
          </a:xfrm>
          <a:prstGeom prst="rect">
            <a:avLst/>
          </a:prstGeom>
        </p:spPr>
      </p:pic>
      <p:pic>
        <p:nvPicPr>
          <p:cNvPr id="8" name="Platshållare för innehåll 7">
            <a:extLst>
              <a:ext uri="{FF2B5EF4-FFF2-40B4-BE49-F238E27FC236}">
                <a16:creationId xmlns:a16="http://schemas.microsoft.com/office/drawing/2014/main" id="{D6D14966-1198-4AF9-FB55-ACC7E6BFFD77}"/>
              </a:ext>
            </a:extLst>
          </p:cNvPr>
          <p:cNvPicPr>
            <a:picLocks noChangeAspect="1"/>
          </p:cNvPicPr>
          <p:nvPr/>
        </p:nvPicPr>
        <p:blipFill>
          <a:blip r:embed="rId3"/>
          <a:stretch>
            <a:fillRect/>
          </a:stretch>
        </p:blipFill>
        <p:spPr>
          <a:xfrm>
            <a:off x="6807699" y="4222365"/>
            <a:ext cx="5181600" cy="2318311"/>
          </a:xfrm>
          <a:prstGeom prst="rect">
            <a:avLst/>
          </a:prstGeom>
        </p:spPr>
      </p:pic>
      <p:pic>
        <p:nvPicPr>
          <p:cNvPr id="10" name="Bildobjekt 9">
            <a:extLst>
              <a:ext uri="{FF2B5EF4-FFF2-40B4-BE49-F238E27FC236}">
                <a16:creationId xmlns:a16="http://schemas.microsoft.com/office/drawing/2014/main" id="{BD3C815D-6D1B-A79B-DD4C-D800D3297591}"/>
              </a:ext>
            </a:extLst>
          </p:cNvPr>
          <p:cNvPicPr>
            <a:picLocks noChangeAspect="1"/>
          </p:cNvPicPr>
          <p:nvPr/>
        </p:nvPicPr>
        <p:blipFill>
          <a:blip r:embed="rId4"/>
          <a:stretch>
            <a:fillRect/>
          </a:stretch>
        </p:blipFill>
        <p:spPr>
          <a:xfrm>
            <a:off x="1447690" y="1406200"/>
            <a:ext cx="3676401" cy="5337500"/>
          </a:xfrm>
          <a:prstGeom prst="rect">
            <a:avLst/>
          </a:prstGeom>
        </p:spPr>
      </p:pic>
    </p:spTree>
    <p:extLst>
      <p:ext uri="{BB962C8B-B14F-4D97-AF65-F5344CB8AC3E}">
        <p14:creationId xmlns:p14="http://schemas.microsoft.com/office/powerpoint/2010/main" val="1472048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F8B78439-658E-2AD3-C767-AD9DC418F7A4}"/>
              </a:ext>
            </a:extLst>
          </p:cNvPr>
          <p:cNvPicPr>
            <a:picLocks noChangeAspect="1"/>
          </p:cNvPicPr>
          <p:nvPr/>
        </p:nvPicPr>
        <p:blipFill>
          <a:blip r:embed="rId2"/>
          <a:stretch>
            <a:fillRect/>
          </a:stretch>
        </p:blipFill>
        <p:spPr>
          <a:xfrm>
            <a:off x="8445747" y="2305"/>
            <a:ext cx="2605177" cy="3562709"/>
          </a:xfrm>
          <a:prstGeom prst="rect">
            <a:avLst/>
          </a:prstGeom>
        </p:spPr>
      </p:pic>
      <p:sp>
        <p:nvSpPr>
          <p:cNvPr id="2" name="Rubrik 1">
            <a:extLst>
              <a:ext uri="{FF2B5EF4-FFF2-40B4-BE49-F238E27FC236}">
                <a16:creationId xmlns:a16="http://schemas.microsoft.com/office/drawing/2014/main" id="{ED763356-A9B2-2B48-5C0C-96D9C1C2D74C}"/>
              </a:ext>
            </a:extLst>
          </p:cNvPr>
          <p:cNvSpPr>
            <a:spLocks noGrp="1"/>
          </p:cNvSpPr>
          <p:nvPr>
            <p:ph type="title"/>
          </p:nvPr>
        </p:nvSpPr>
        <p:spPr>
          <a:xfrm>
            <a:off x="0" y="0"/>
            <a:ext cx="10515600" cy="681037"/>
          </a:xfrm>
        </p:spPr>
        <p:txBody>
          <a:bodyPr/>
          <a:lstStyle/>
          <a:p>
            <a:r>
              <a:rPr lang="sv-SE" dirty="0"/>
              <a:t>Exempel på lokala och regionala arbeten</a:t>
            </a:r>
          </a:p>
        </p:txBody>
      </p:sp>
      <p:sp>
        <p:nvSpPr>
          <p:cNvPr id="3" name="Platshållare för innehåll 2">
            <a:extLst>
              <a:ext uri="{FF2B5EF4-FFF2-40B4-BE49-F238E27FC236}">
                <a16:creationId xmlns:a16="http://schemas.microsoft.com/office/drawing/2014/main" id="{8B528A91-D135-E0D4-EC5A-25A16B65D458}"/>
              </a:ext>
            </a:extLst>
          </p:cNvPr>
          <p:cNvSpPr>
            <a:spLocks noGrp="1"/>
          </p:cNvSpPr>
          <p:nvPr>
            <p:ph sz="half" idx="1"/>
          </p:nvPr>
        </p:nvSpPr>
        <p:spPr>
          <a:xfrm>
            <a:off x="0" y="677862"/>
            <a:ext cx="6096000" cy="6065838"/>
          </a:xfrm>
        </p:spPr>
        <p:txBody>
          <a:bodyPr>
            <a:normAutofit lnSpcReduction="10000"/>
          </a:bodyPr>
          <a:lstStyle/>
          <a:p>
            <a:pPr marL="0" indent="0">
              <a:buNone/>
            </a:pPr>
            <a:r>
              <a:rPr lang="sv-SE" dirty="0"/>
              <a:t>Uppmärksamhetseftermiddagar oktober 2024</a:t>
            </a:r>
          </a:p>
          <a:p>
            <a:pPr marL="0" indent="0">
              <a:buNone/>
            </a:pPr>
            <a:r>
              <a:rPr lang="sv-SE" dirty="0">
                <a:hlinkClick r:id="rId3"/>
              </a:rPr>
              <a:t>10 oktober – Barn och unga</a:t>
            </a:r>
            <a:endParaRPr lang="sv-SE" dirty="0"/>
          </a:p>
          <a:p>
            <a:pPr marL="0" indent="0">
              <a:buNone/>
            </a:pPr>
            <a:r>
              <a:rPr lang="sv-SE" b="1" dirty="0"/>
              <a:t>Programpunkter</a:t>
            </a:r>
          </a:p>
          <a:p>
            <a:r>
              <a:rPr lang="sv-SE" sz="1900" dirty="0">
                <a:ea typeface="Source Sans Pro"/>
              </a:rPr>
              <a:t>Nationellt vårdprogram – Palliativ vård barn </a:t>
            </a:r>
            <a:br>
              <a:rPr lang="sv-SE" sz="1900" dirty="0">
                <a:ea typeface="Source Sans Pro"/>
              </a:rPr>
            </a:br>
            <a:r>
              <a:rPr lang="sv-SE" sz="1700" i="1" dirty="0">
                <a:ea typeface="Source Sans Pro"/>
              </a:rPr>
              <a:t>Malin Hedlundh Vårdprocesskoordinator RCC</a:t>
            </a:r>
            <a:endParaRPr lang="en-US" sz="1700" i="1" dirty="0">
              <a:ea typeface="Source Sans Pro"/>
            </a:endParaRPr>
          </a:p>
          <a:p>
            <a:r>
              <a:rPr lang="sv-SE" sz="1900" dirty="0">
                <a:ea typeface="Source Sans Pro"/>
              </a:rPr>
              <a:t>Personcentrerat och sammanhållet vårdförlopp</a:t>
            </a:r>
            <a:br>
              <a:rPr lang="sv-SE" sz="1900" dirty="0">
                <a:ea typeface="Source Sans Pro"/>
              </a:rPr>
            </a:br>
            <a:r>
              <a:rPr lang="sv-SE" sz="1700" i="1" dirty="0">
                <a:ea typeface="Source Sans Pro"/>
              </a:rPr>
              <a:t>Merri Subasic, Vårdutvecklare Akademiska sjukhuset</a:t>
            </a:r>
          </a:p>
          <a:p>
            <a:r>
              <a:rPr lang="sv-SE" sz="1900" dirty="0">
                <a:ea typeface="Source Sans Pro"/>
              </a:rPr>
              <a:t>Barncancersatsningen – Regionalt Cancercentrum Mellansverige </a:t>
            </a:r>
            <a:br>
              <a:rPr lang="sv-SE" sz="1900" dirty="0">
                <a:ea typeface="Source Sans Pro"/>
              </a:rPr>
            </a:br>
            <a:r>
              <a:rPr lang="sv-SE" sz="1700" i="1" dirty="0">
                <a:ea typeface="Source Sans Pro"/>
              </a:rPr>
              <a:t>Ann-Charlotte </a:t>
            </a:r>
            <a:r>
              <a:rPr lang="sv-SE" sz="1700" i="1" dirty="0" err="1">
                <a:ea typeface="Source Sans Pro"/>
              </a:rPr>
              <a:t>Borgenfeldt</a:t>
            </a:r>
            <a:r>
              <a:rPr lang="sv-SE" sz="1700" i="1" dirty="0">
                <a:ea typeface="Source Sans Pro"/>
              </a:rPr>
              <a:t>, Vårdprocesskoordinator RCC</a:t>
            </a:r>
          </a:p>
          <a:p>
            <a:r>
              <a:rPr lang="sv-SE" sz="1900" dirty="0">
                <a:ea typeface="Source Sans Pro"/>
              </a:rPr>
              <a:t>Sjukhusbaserat multiprofessionellt konsultteam Palliativ vård av barn från Södra sjukvårdsregionen </a:t>
            </a:r>
            <a:br>
              <a:rPr lang="sv-SE" sz="1900" dirty="0">
                <a:ea typeface="Source Sans Pro"/>
              </a:rPr>
            </a:br>
            <a:r>
              <a:rPr lang="sv-SE" sz="1700" i="1" dirty="0">
                <a:ea typeface="Source Sans Pro"/>
              </a:rPr>
              <a:t>Olof Bråliden Sjukhuspräst, Åsa Gruvberger Intensivvårdssjuksköterska, Lena </a:t>
            </a:r>
            <a:r>
              <a:rPr lang="sv-SE" sz="1700" i="1" dirty="0" err="1">
                <a:ea typeface="Source Sans Pro"/>
              </a:rPr>
              <a:t>Wenhov</a:t>
            </a:r>
            <a:r>
              <a:rPr lang="sv-SE" sz="1700" i="1" dirty="0">
                <a:ea typeface="Source Sans Pro"/>
              </a:rPr>
              <a:t> Psykolog</a:t>
            </a:r>
            <a:endParaRPr lang="en-US" sz="1700" i="1" dirty="0">
              <a:ea typeface="Source Sans Pro"/>
            </a:endParaRPr>
          </a:p>
          <a:p>
            <a:r>
              <a:rPr lang="sv-SE" sz="1900" dirty="0">
                <a:ea typeface="Source Sans Pro"/>
              </a:rPr>
              <a:t>Klinisk etik- Moraliska dilemman och 	viktiga värden i barncancervården </a:t>
            </a:r>
            <a:br>
              <a:rPr lang="sv-SE" sz="1900" dirty="0">
                <a:ea typeface="Source Sans Pro"/>
              </a:rPr>
            </a:br>
            <a:r>
              <a:rPr lang="sv-SE" sz="1700" i="1" dirty="0">
                <a:ea typeface="Source Sans Pro"/>
              </a:rPr>
              <a:t>Charlotte Weiner Med. Dr. Universitetssjuksköterska</a:t>
            </a:r>
          </a:p>
          <a:p>
            <a:r>
              <a:rPr lang="sv-SE" sz="1900" dirty="0">
                <a:ea typeface="Source Sans Pro"/>
              </a:rPr>
              <a:t>Barnens rättigheter vid palliativ vård</a:t>
            </a:r>
            <a:br>
              <a:rPr lang="sv-SE" sz="1900" dirty="0">
                <a:ea typeface="Source Sans Pro"/>
              </a:rPr>
            </a:br>
            <a:r>
              <a:rPr lang="sv-SE" sz="1700" i="1" dirty="0">
                <a:ea typeface="Source Sans Pro"/>
              </a:rPr>
              <a:t>Martin Price, Barnrättslig rådgivare Region Uppsala</a:t>
            </a:r>
          </a:p>
        </p:txBody>
      </p:sp>
      <p:pic>
        <p:nvPicPr>
          <p:cNvPr id="5" name="Platshållare för innehåll 4">
            <a:extLst>
              <a:ext uri="{FF2B5EF4-FFF2-40B4-BE49-F238E27FC236}">
                <a16:creationId xmlns:a16="http://schemas.microsoft.com/office/drawing/2014/main" id="{0B4A263B-1C26-5BEC-AC72-94FA53C23A5B}"/>
              </a:ext>
            </a:extLst>
          </p:cNvPr>
          <p:cNvPicPr>
            <a:picLocks noGrp="1" noChangeAspect="1"/>
          </p:cNvPicPr>
          <p:nvPr>
            <p:ph sz="half" idx="2"/>
          </p:nvPr>
        </p:nvPicPr>
        <p:blipFill>
          <a:blip r:embed="rId4"/>
          <a:stretch>
            <a:fillRect/>
          </a:stretch>
        </p:blipFill>
        <p:spPr>
          <a:xfrm>
            <a:off x="6846984" y="3565014"/>
            <a:ext cx="5181600" cy="3178686"/>
          </a:xfrm>
          <a:prstGeom prst="rect">
            <a:avLst/>
          </a:prstGeom>
        </p:spPr>
      </p:pic>
    </p:spTree>
    <p:extLst>
      <p:ext uri="{BB962C8B-B14F-4D97-AF65-F5344CB8AC3E}">
        <p14:creationId xmlns:p14="http://schemas.microsoft.com/office/powerpoint/2010/main" val="12724703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50184-F582-E108-426E-10749F96A714}"/>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74CF9593-F38D-1E73-BD71-8E3FB40E9D08}"/>
              </a:ext>
            </a:extLst>
          </p:cNvPr>
          <p:cNvSpPr>
            <a:spLocks noGrp="1"/>
          </p:cNvSpPr>
          <p:nvPr>
            <p:ph type="title"/>
          </p:nvPr>
        </p:nvSpPr>
        <p:spPr>
          <a:xfrm>
            <a:off x="0" y="0"/>
            <a:ext cx="10515600" cy="681037"/>
          </a:xfrm>
        </p:spPr>
        <p:txBody>
          <a:bodyPr/>
          <a:lstStyle/>
          <a:p>
            <a:r>
              <a:rPr lang="sv-SE" dirty="0"/>
              <a:t>Exempel på lokala och regionala arbeten</a:t>
            </a:r>
          </a:p>
        </p:txBody>
      </p:sp>
      <p:sp>
        <p:nvSpPr>
          <p:cNvPr id="3" name="Platshållare för innehåll 2">
            <a:extLst>
              <a:ext uri="{FF2B5EF4-FFF2-40B4-BE49-F238E27FC236}">
                <a16:creationId xmlns:a16="http://schemas.microsoft.com/office/drawing/2014/main" id="{D0A03436-31FE-79BD-3B2D-11E70616C3F4}"/>
              </a:ext>
            </a:extLst>
          </p:cNvPr>
          <p:cNvSpPr>
            <a:spLocks noGrp="1"/>
          </p:cNvSpPr>
          <p:nvPr>
            <p:ph sz="half" idx="1"/>
          </p:nvPr>
        </p:nvSpPr>
        <p:spPr>
          <a:xfrm>
            <a:off x="362308" y="677862"/>
            <a:ext cx="5733691" cy="6065838"/>
          </a:xfrm>
        </p:spPr>
        <p:txBody>
          <a:bodyPr>
            <a:normAutofit lnSpcReduction="10000"/>
          </a:bodyPr>
          <a:lstStyle/>
          <a:p>
            <a:pPr marL="0" indent="0">
              <a:buNone/>
            </a:pPr>
            <a:r>
              <a:rPr lang="sv-SE" dirty="0"/>
              <a:t>Uppmärksamhetseftermiddagar oktober 2024</a:t>
            </a:r>
          </a:p>
          <a:p>
            <a:pPr marL="0" indent="0">
              <a:buNone/>
            </a:pPr>
            <a:r>
              <a:rPr lang="sv-SE" dirty="0">
                <a:hlinkClick r:id="rId2"/>
              </a:rPr>
              <a:t>17 oktober – skörhet, äldre och läkemedel</a:t>
            </a:r>
            <a:endParaRPr lang="sv-SE" dirty="0"/>
          </a:p>
          <a:p>
            <a:endParaRPr lang="sv-SE" dirty="0"/>
          </a:p>
          <a:p>
            <a:pPr marL="0" indent="0">
              <a:buNone/>
            </a:pPr>
            <a:r>
              <a:rPr lang="sv-SE" b="1" dirty="0">
                <a:ea typeface="Source Sans Pro"/>
              </a:rPr>
              <a:t>Programpunkter</a:t>
            </a:r>
            <a:endParaRPr lang="en-US" dirty="0">
              <a:ea typeface="Source Sans Pro"/>
            </a:endParaRPr>
          </a:p>
          <a:p>
            <a:pPr marL="0" indent="0">
              <a:buNone/>
            </a:pPr>
            <a:r>
              <a:rPr lang="sv-SE" sz="1900" dirty="0">
                <a:ea typeface="Source Sans Pro"/>
              </a:rPr>
              <a:t>Palliativ vård vid skörhet (</a:t>
            </a:r>
            <a:r>
              <a:rPr lang="sv-SE" sz="1900" dirty="0" err="1">
                <a:ea typeface="Source Sans Pro"/>
              </a:rPr>
              <a:t>frailty</a:t>
            </a:r>
            <a:r>
              <a:rPr lang="sv-SE" sz="1900" dirty="0">
                <a:ea typeface="Source Sans Pro"/>
              </a:rPr>
              <a:t>) – vilka är utmaningarna? </a:t>
            </a:r>
          </a:p>
          <a:p>
            <a:pPr marL="0" indent="0">
              <a:buNone/>
            </a:pPr>
            <a:r>
              <a:rPr lang="sv-SE" sz="1900" i="1" dirty="0">
                <a:ea typeface="Source Sans Pro"/>
              </a:rPr>
              <a:t>Peter Strang, Professor emeritus</a:t>
            </a:r>
          </a:p>
          <a:p>
            <a:pPr marL="0" indent="0">
              <a:buNone/>
            </a:pPr>
            <a:endParaRPr lang="sv-SE" sz="1900" dirty="0">
              <a:ea typeface="Source Sans Pro"/>
            </a:endParaRPr>
          </a:p>
          <a:p>
            <a:pPr marL="0" indent="0">
              <a:buNone/>
            </a:pPr>
            <a:r>
              <a:rPr lang="sv-SE" sz="1900" b="1" dirty="0">
                <a:ea typeface="Source Sans Pro"/>
              </a:rPr>
              <a:t>Läkemedel för de mest sjuka äldre</a:t>
            </a:r>
          </a:p>
          <a:p>
            <a:pPr marL="0" indent="0">
              <a:buNone/>
            </a:pPr>
            <a:r>
              <a:rPr lang="sv-SE" sz="1900" i="1" dirty="0">
                <a:ea typeface="Source Sans Pro"/>
              </a:rPr>
              <a:t>Christina Mörk, Specialistläkare</a:t>
            </a:r>
          </a:p>
          <a:p>
            <a:pPr marL="0" indent="0">
              <a:buNone/>
            </a:pPr>
            <a:r>
              <a:rPr lang="sv-SE" sz="1900" b="1" dirty="0">
                <a:ea typeface="Source Sans Pro"/>
              </a:rPr>
              <a:t>Utskrivningshjälpen</a:t>
            </a:r>
          </a:p>
          <a:p>
            <a:pPr marL="0" indent="0">
              <a:buNone/>
            </a:pPr>
            <a:r>
              <a:rPr lang="sv-SE" sz="1900" i="1" dirty="0">
                <a:ea typeface="Source Sans Pro"/>
              </a:rPr>
              <a:t>Gunilla Eriksson, Receptarie</a:t>
            </a:r>
          </a:p>
          <a:p>
            <a:pPr marL="0" indent="0">
              <a:buNone/>
            </a:pPr>
            <a:endParaRPr lang="sv-SE" sz="1900" dirty="0">
              <a:ea typeface="Source Sans Pro"/>
            </a:endParaRPr>
          </a:p>
          <a:p>
            <a:pPr marL="0" indent="0">
              <a:buNone/>
            </a:pPr>
            <a:r>
              <a:rPr lang="sv-SE" sz="1900" b="1" dirty="0">
                <a:ea typeface="Source Sans Pro"/>
              </a:rPr>
              <a:t>Utskrivningsprocessen</a:t>
            </a:r>
          </a:p>
          <a:p>
            <a:pPr marL="0" indent="0">
              <a:buNone/>
            </a:pPr>
            <a:r>
              <a:rPr lang="sv-SE" sz="1900" i="1" dirty="0">
                <a:ea typeface="Source Sans Pro"/>
              </a:rPr>
              <a:t>Elsa Jäger och Linus Frost, Verksamhetsutvecklare</a:t>
            </a:r>
          </a:p>
          <a:p>
            <a:pPr marL="0" indent="0">
              <a:buNone/>
            </a:pPr>
            <a:endParaRPr lang="sv-SE" sz="2400" dirty="0">
              <a:ea typeface="Source Sans Pro"/>
            </a:endParaRPr>
          </a:p>
          <a:p>
            <a:pPr marL="0" indent="0">
              <a:buNone/>
            </a:pPr>
            <a:endParaRPr lang="sv-SE" sz="2400" b="1" dirty="0">
              <a:ea typeface="Source Sans Pro"/>
            </a:endParaRPr>
          </a:p>
          <a:p>
            <a:endParaRPr lang="sv-SE" dirty="0"/>
          </a:p>
        </p:txBody>
      </p:sp>
      <p:pic>
        <p:nvPicPr>
          <p:cNvPr id="19" name="Bildobjekt 18">
            <a:extLst>
              <a:ext uri="{FF2B5EF4-FFF2-40B4-BE49-F238E27FC236}">
                <a16:creationId xmlns:a16="http://schemas.microsoft.com/office/drawing/2014/main" id="{486B8803-ADE9-8FEC-0A87-D5DC256551D5}"/>
              </a:ext>
            </a:extLst>
          </p:cNvPr>
          <p:cNvPicPr>
            <a:picLocks noChangeAspect="1"/>
          </p:cNvPicPr>
          <p:nvPr/>
        </p:nvPicPr>
        <p:blipFill>
          <a:blip r:embed="rId3"/>
          <a:stretch>
            <a:fillRect/>
          </a:stretch>
        </p:blipFill>
        <p:spPr>
          <a:xfrm>
            <a:off x="8695427" y="1153318"/>
            <a:ext cx="3344171" cy="2786809"/>
          </a:xfrm>
          <a:prstGeom prst="rect">
            <a:avLst/>
          </a:prstGeom>
        </p:spPr>
      </p:pic>
      <p:pic>
        <p:nvPicPr>
          <p:cNvPr id="6" name="Bildobjekt 5">
            <a:extLst>
              <a:ext uri="{FF2B5EF4-FFF2-40B4-BE49-F238E27FC236}">
                <a16:creationId xmlns:a16="http://schemas.microsoft.com/office/drawing/2014/main" id="{DB2DB06E-C0F7-E886-F8E2-2B460931299E}"/>
              </a:ext>
            </a:extLst>
          </p:cNvPr>
          <p:cNvPicPr>
            <a:picLocks noChangeAspect="1"/>
          </p:cNvPicPr>
          <p:nvPr/>
        </p:nvPicPr>
        <p:blipFill>
          <a:blip r:embed="rId4"/>
          <a:stretch>
            <a:fillRect/>
          </a:stretch>
        </p:blipFill>
        <p:spPr>
          <a:xfrm>
            <a:off x="6187369" y="1928721"/>
            <a:ext cx="2416688" cy="3567295"/>
          </a:xfrm>
          <a:prstGeom prst="rect">
            <a:avLst/>
          </a:prstGeom>
        </p:spPr>
      </p:pic>
      <p:pic>
        <p:nvPicPr>
          <p:cNvPr id="14" name="Platshållare för innehåll 13">
            <a:extLst>
              <a:ext uri="{FF2B5EF4-FFF2-40B4-BE49-F238E27FC236}">
                <a16:creationId xmlns:a16="http://schemas.microsoft.com/office/drawing/2014/main" id="{A2E70E9F-8BE3-835D-A143-B9A5E48187DE}"/>
              </a:ext>
            </a:extLst>
          </p:cNvPr>
          <p:cNvPicPr>
            <a:picLocks noGrp="1" noChangeAspect="1"/>
          </p:cNvPicPr>
          <p:nvPr>
            <p:ph sz="half" idx="2"/>
          </p:nvPr>
        </p:nvPicPr>
        <p:blipFill>
          <a:blip r:embed="rId5"/>
          <a:stretch>
            <a:fillRect/>
          </a:stretch>
        </p:blipFill>
        <p:spPr>
          <a:xfrm>
            <a:off x="8695428" y="4107239"/>
            <a:ext cx="3344170" cy="2636462"/>
          </a:xfrm>
          <a:prstGeom prst="rect">
            <a:avLst/>
          </a:prstGeom>
        </p:spPr>
      </p:pic>
    </p:spTree>
    <p:extLst>
      <p:ext uri="{BB962C8B-B14F-4D97-AF65-F5344CB8AC3E}">
        <p14:creationId xmlns:p14="http://schemas.microsoft.com/office/powerpoint/2010/main" val="2460931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AA75E43-93A0-FA72-B6A8-544B3D145D0C}"/>
              </a:ext>
            </a:extLst>
          </p:cNvPr>
          <p:cNvSpPr>
            <a:spLocks noGrp="1"/>
          </p:cNvSpPr>
          <p:nvPr>
            <p:ph type="title"/>
          </p:nvPr>
        </p:nvSpPr>
        <p:spPr>
          <a:xfrm>
            <a:off x="0" y="18255"/>
            <a:ext cx="10515600" cy="723617"/>
          </a:xfrm>
        </p:spPr>
        <p:txBody>
          <a:bodyPr/>
          <a:lstStyle/>
          <a:p>
            <a:r>
              <a:rPr lang="sv-SE" dirty="0"/>
              <a:t>Exempel på lokala och regionala arbeten</a:t>
            </a:r>
          </a:p>
        </p:txBody>
      </p:sp>
      <p:sp>
        <p:nvSpPr>
          <p:cNvPr id="3" name="Platshållare för innehåll 2">
            <a:extLst>
              <a:ext uri="{FF2B5EF4-FFF2-40B4-BE49-F238E27FC236}">
                <a16:creationId xmlns:a16="http://schemas.microsoft.com/office/drawing/2014/main" id="{D750392E-E027-AE68-1285-D3B51729C0B2}"/>
              </a:ext>
            </a:extLst>
          </p:cNvPr>
          <p:cNvSpPr>
            <a:spLocks noGrp="1"/>
          </p:cNvSpPr>
          <p:nvPr>
            <p:ph sz="half" idx="1"/>
          </p:nvPr>
        </p:nvSpPr>
        <p:spPr>
          <a:xfrm>
            <a:off x="0" y="741871"/>
            <a:ext cx="6525452" cy="5975451"/>
          </a:xfrm>
        </p:spPr>
        <p:txBody>
          <a:bodyPr>
            <a:normAutofit/>
          </a:bodyPr>
          <a:lstStyle/>
          <a:p>
            <a:r>
              <a:rPr lang="sv-SE" dirty="0"/>
              <a:t>Utvecklingsprojekt – Akademiska sjukhuset (AS), Lasarettet i Enköping (LE) med flera…</a:t>
            </a:r>
          </a:p>
          <a:p>
            <a:pPr lvl="1"/>
            <a:r>
              <a:rPr lang="sv-SE" sz="2500" b="1" dirty="0">
                <a:solidFill>
                  <a:srgbClr val="000000"/>
                </a:solidFill>
                <a:latin typeface="Aptos" panose="020B0004020202020204" pitchFamily="34" charset="0"/>
              </a:rPr>
              <a:t>Geriatriken (AS) </a:t>
            </a:r>
            <a:r>
              <a:rPr lang="sv-SE" dirty="0"/>
              <a:t>– </a:t>
            </a:r>
            <a:r>
              <a:rPr lang="sv-SE" sz="2500" dirty="0">
                <a:solidFill>
                  <a:srgbClr val="000000"/>
                </a:solidFill>
                <a:latin typeface="Aptos" panose="020B0004020202020204" pitchFamily="34" charset="0"/>
              </a:rPr>
              <a:t>Samtal vid allvarlig sjukdom</a:t>
            </a:r>
          </a:p>
          <a:p>
            <a:pPr lvl="1"/>
            <a:r>
              <a:rPr lang="sv-SE" sz="2500" b="1" dirty="0">
                <a:solidFill>
                  <a:srgbClr val="000000"/>
                </a:solidFill>
                <a:latin typeface="Aptos" panose="020B0004020202020204" pitchFamily="34" charset="0"/>
              </a:rPr>
              <a:t>Medicinkliniken (LE)</a:t>
            </a:r>
            <a:r>
              <a:rPr lang="sv-SE" sz="2500" dirty="0">
                <a:solidFill>
                  <a:srgbClr val="000000"/>
                </a:solidFill>
                <a:latin typeface="Aptos" panose="020B0004020202020204" pitchFamily="34" charset="0"/>
              </a:rPr>
              <a:t> – Samtal vid allvarlig sjukdom</a:t>
            </a:r>
          </a:p>
          <a:p>
            <a:pPr lvl="1"/>
            <a:r>
              <a:rPr lang="sv-SE" sz="2500" b="1" dirty="0">
                <a:solidFill>
                  <a:srgbClr val="000000"/>
                </a:solidFill>
                <a:latin typeface="Aptos" panose="020B0004020202020204" pitchFamily="34" charset="0"/>
              </a:rPr>
              <a:t>Internmedicin (AS) </a:t>
            </a:r>
            <a:r>
              <a:rPr lang="sv-SE" dirty="0"/>
              <a:t>– </a:t>
            </a:r>
            <a:r>
              <a:rPr lang="sv-SE" sz="2500" dirty="0">
                <a:solidFill>
                  <a:srgbClr val="000000"/>
                </a:solidFill>
                <a:latin typeface="Aptos" panose="020B0004020202020204" pitchFamily="34" charset="0"/>
              </a:rPr>
              <a:t>Identifiera patienter med palliativa vårdbehov</a:t>
            </a:r>
          </a:p>
          <a:p>
            <a:pPr lvl="1"/>
            <a:r>
              <a:rPr lang="sv-SE" sz="2500" b="1" dirty="0">
                <a:solidFill>
                  <a:srgbClr val="000000"/>
                </a:solidFill>
                <a:latin typeface="Aptos" panose="020B0004020202020204" pitchFamily="34" charset="0"/>
              </a:rPr>
              <a:t>Akademiska Barnsjukhuset (AS) </a:t>
            </a:r>
            <a:r>
              <a:rPr lang="sv-SE" dirty="0"/>
              <a:t>– </a:t>
            </a:r>
            <a:r>
              <a:rPr lang="sv-SE" sz="2500" dirty="0">
                <a:solidFill>
                  <a:srgbClr val="000000"/>
                </a:solidFill>
                <a:latin typeface="Aptos" panose="020B0004020202020204" pitchFamily="34" charset="0"/>
              </a:rPr>
              <a:t>palliativ vård av barn</a:t>
            </a:r>
          </a:p>
          <a:p>
            <a:pPr lvl="1"/>
            <a:r>
              <a:rPr lang="sv-SE" sz="2500" b="1" dirty="0">
                <a:solidFill>
                  <a:srgbClr val="000000"/>
                </a:solidFill>
                <a:latin typeface="Aptos" panose="020B0004020202020204" pitchFamily="34" charset="0"/>
              </a:rPr>
              <a:t>Sammanhållen vårdkedja </a:t>
            </a:r>
            <a:r>
              <a:rPr lang="sv-SE" sz="2500" dirty="0">
                <a:solidFill>
                  <a:srgbClr val="000000"/>
                </a:solidFill>
                <a:latin typeface="Aptos" panose="020B0004020202020204" pitchFamily="34" charset="0"/>
              </a:rPr>
              <a:t>– samverkan med 3 vårdförvaltningar tillsammans med länets kommuner </a:t>
            </a:r>
          </a:p>
          <a:p>
            <a:pPr lvl="1"/>
            <a:r>
              <a:rPr lang="sv-SE" sz="2500" dirty="0">
                <a:solidFill>
                  <a:srgbClr val="000000"/>
                </a:solidFill>
                <a:latin typeface="Aptos" panose="020B0004020202020204" pitchFamily="34" charset="0"/>
              </a:rPr>
              <a:t>Hematologen – registerstudie (registrering av dödsfall på hematologen) ledd av Ann-Carin Svanberg </a:t>
            </a:r>
          </a:p>
        </p:txBody>
      </p:sp>
      <p:pic>
        <p:nvPicPr>
          <p:cNvPr id="23" name="Platshållare för innehåll 22">
            <a:extLst>
              <a:ext uri="{FF2B5EF4-FFF2-40B4-BE49-F238E27FC236}">
                <a16:creationId xmlns:a16="http://schemas.microsoft.com/office/drawing/2014/main" id="{85971DB5-F133-996C-57EA-66182AF0DF41}"/>
              </a:ext>
            </a:extLst>
          </p:cNvPr>
          <p:cNvPicPr>
            <a:picLocks noGrp="1" noChangeAspect="1"/>
          </p:cNvPicPr>
          <p:nvPr>
            <p:ph sz="half" idx="2"/>
          </p:nvPr>
        </p:nvPicPr>
        <p:blipFill>
          <a:blip r:embed="rId2"/>
          <a:stretch>
            <a:fillRect/>
          </a:stretch>
        </p:blipFill>
        <p:spPr>
          <a:xfrm>
            <a:off x="8887076" y="2032224"/>
            <a:ext cx="3220528" cy="2229188"/>
          </a:xfrm>
          <a:prstGeom prst="rect">
            <a:avLst/>
          </a:prstGeom>
        </p:spPr>
      </p:pic>
      <p:pic>
        <p:nvPicPr>
          <p:cNvPr id="6" name="Bildobjekt 5">
            <a:extLst>
              <a:ext uri="{FF2B5EF4-FFF2-40B4-BE49-F238E27FC236}">
                <a16:creationId xmlns:a16="http://schemas.microsoft.com/office/drawing/2014/main" id="{1F446779-4251-2092-6610-0DA944DAF0F3}"/>
              </a:ext>
            </a:extLst>
          </p:cNvPr>
          <p:cNvPicPr>
            <a:picLocks noChangeAspect="1"/>
          </p:cNvPicPr>
          <p:nvPr/>
        </p:nvPicPr>
        <p:blipFill>
          <a:blip r:embed="rId3"/>
          <a:stretch>
            <a:fillRect/>
          </a:stretch>
        </p:blipFill>
        <p:spPr>
          <a:xfrm>
            <a:off x="8887076" y="206269"/>
            <a:ext cx="3220528" cy="1690586"/>
          </a:xfrm>
          <a:prstGeom prst="rect">
            <a:avLst/>
          </a:prstGeom>
        </p:spPr>
      </p:pic>
      <p:pic>
        <p:nvPicPr>
          <p:cNvPr id="17" name="Bildobjekt 16">
            <a:extLst>
              <a:ext uri="{FF2B5EF4-FFF2-40B4-BE49-F238E27FC236}">
                <a16:creationId xmlns:a16="http://schemas.microsoft.com/office/drawing/2014/main" id="{8FF1E124-52EB-68E8-28C9-08257FD43654}"/>
              </a:ext>
            </a:extLst>
          </p:cNvPr>
          <p:cNvPicPr>
            <a:picLocks noChangeAspect="1"/>
          </p:cNvPicPr>
          <p:nvPr/>
        </p:nvPicPr>
        <p:blipFill>
          <a:blip r:embed="rId4"/>
          <a:stretch>
            <a:fillRect/>
          </a:stretch>
        </p:blipFill>
        <p:spPr>
          <a:xfrm>
            <a:off x="6525452" y="4396781"/>
            <a:ext cx="5582152" cy="2254950"/>
          </a:xfrm>
          <a:prstGeom prst="rect">
            <a:avLst/>
          </a:prstGeom>
        </p:spPr>
      </p:pic>
      <p:pic>
        <p:nvPicPr>
          <p:cNvPr id="25" name="Bildobjekt 24">
            <a:extLst>
              <a:ext uri="{FF2B5EF4-FFF2-40B4-BE49-F238E27FC236}">
                <a16:creationId xmlns:a16="http://schemas.microsoft.com/office/drawing/2014/main" id="{C66D660C-CF19-7D69-7069-7C9C9BC46138}"/>
              </a:ext>
            </a:extLst>
          </p:cNvPr>
          <p:cNvPicPr>
            <a:picLocks noChangeAspect="1"/>
          </p:cNvPicPr>
          <p:nvPr/>
        </p:nvPicPr>
        <p:blipFill>
          <a:blip r:embed="rId5"/>
          <a:stretch>
            <a:fillRect/>
          </a:stretch>
        </p:blipFill>
        <p:spPr>
          <a:xfrm>
            <a:off x="6723447" y="2032224"/>
            <a:ext cx="1925661" cy="2229188"/>
          </a:xfrm>
          <a:prstGeom prst="rect">
            <a:avLst/>
          </a:prstGeom>
        </p:spPr>
      </p:pic>
    </p:spTree>
    <p:extLst>
      <p:ext uri="{BB962C8B-B14F-4D97-AF65-F5344CB8AC3E}">
        <p14:creationId xmlns:p14="http://schemas.microsoft.com/office/powerpoint/2010/main" val="2406918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36FCD-7046-1E8C-A5AE-0FB4C2E868DB}"/>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933F376D-3C46-5247-796C-EB28BC988B6E}"/>
              </a:ext>
            </a:extLst>
          </p:cNvPr>
          <p:cNvSpPr>
            <a:spLocks noGrp="1"/>
          </p:cNvSpPr>
          <p:nvPr>
            <p:ph type="title"/>
          </p:nvPr>
        </p:nvSpPr>
        <p:spPr>
          <a:xfrm>
            <a:off x="0" y="18255"/>
            <a:ext cx="10515600" cy="723617"/>
          </a:xfrm>
        </p:spPr>
        <p:txBody>
          <a:bodyPr/>
          <a:lstStyle/>
          <a:p>
            <a:r>
              <a:rPr lang="sv-SE" dirty="0"/>
              <a:t>Exempel på lokala och regionala arbeten</a:t>
            </a:r>
          </a:p>
        </p:txBody>
      </p:sp>
      <p:sp>
        <p:nvSpPr>
          <p:cNvPr id="3" name="Platshållare för innehåll 2">
            <a:extLst>
              <a:ext uri="{FF2B5EF4-FFF2-40B4-BE49-F238E27FC236}">
                <a16:creationId xmlns:a16="http://schemas.microsoft.com/office/drawing/2014/main" id="{474D98B4-3E84-18BB-A048-925026C3F6F7}"/>
              </a:ext>
            </a:extLst>
          </p:cNvPr>
          <p:cNvSpPr>
            <a:spLocks noGrp="1"/>
          </p:cNvSpPr>
          <p:nvPr>
            <p:ph sz="half" idx="1"/>
          </p:nvPr>
        </p:nvSpPr>
        <p:spPr>
          <a:xfrm>
            <a:off x="0" y="741871"/>
            <a:ext cx="6525452" cy="5975451"/>
          </a:xfrm>
        </p:spPr>
        <p:txBody>
          <a:bodyPr>
            <a:normAutofit fontScale="92500" lnSpcReduction="10000"/>
          </a:bodyPr>
          <a:lstStyle/>
          <a:p>
            <a:r>
              <a:rPr lang="sv-SE" dirty="0"/>
              <a:t>Utvecklingsprojekt – Akademiska sjukhuset (AS), Lasarettet i Enköping (LE) med flera…</a:t>
            </a:r>
          </a:p>
          <a:p>
            <a:pPr lvl="1"/>
            <a:r>
              <a:rPr lang="sv-SE" sz="2400" b="1" dirty="0">
                <a:solidFill>
                  <a:srgbClr val="000000"/>
                </a:solidFill>
                <a:effectLst/>
                <a:latin typeface="Aptos" panose="020B0004020202020204" pitchFamily="34" charset="0"/>
                <a:ea typeface="Aptos" panose="020B0004020202020204" pitchFamily="34" charset="0"/>
                <a:cs typeface="Aptos" panose="020B0004020202020204" pitchFamily="34" charset="0"/>
              </a:rPr>
              <a:t>LAH-rond på medicinavdelningar. </a:t>
            </a:r>
            <a:r>
              <a:rPr lang="sv-SE" sz="2400" dirty="0">
                <a:solidFill>
                  <a:srgbClr val="000000"/>
                </a:solidFill>
                <a:effectLst/>
                <a:latin typeface="Aptos" panose="020B0004020202020204" pitchFamily="34" charset="0"/>
                <a:ea typeface="Aptos" panose="020B0004020202020204" pitchFamily="34" charset="0"/>
                <a:cs typeface="Aptos" panose="020B0004020202020204" pitchFamily="34" charset="0"/>
              </a:rPr>
              <a:t>Stöd i att identifiera patienter med palliativa vårdbehov, utskrivningsplanering från slutenvård, stöd i rätt symtomlindring, möjlighet till anslutning av LAH vilket leder till minskad risk för återinläggning eller besök på akutmottagning. </a:t>
            </a:r>
            <a:endParaRPr lang="sv-SE" dirty="0">
              <a:solidFill>
                <a:srgbClr val="000000"/>
              </a:solidFill>
              <a:latin typeface="Aptos" panose="020B0004020202020204" pitchFamily="34" charset="0"/>
              <a:ea typeface="Aptos" panose="020B0004020202020204" pitchFamily="34" charset="0"/>
              <a:cs typeface="Aptos" panose="020B0004020202020204" pitchFamily="34" charset="0"/>
            </a:endParaRPr>
          </a:p>
          <a:p>
            <a:pPr lvl="1"/>
            <a:r>
              <a:rPr lang="sv-SE" sz="2400" b="1" dirty="0">
                <a:solidFill>
                  <a:srgbClr val="000000"/>
                </a:solidFill>
                <a:effectLst/>
                <a:latin typeface="Aptos" panose="020B0004020202020204" pitchFamily="34" charset="0"/>
                <a:ea typeface="Aptos" panose="020B0004020202020204" pitchFamily="34" charset="0"/>
                <a:cs typeface="Aptos" panose="020B0004020202020204" pitchFamily="34" charset="0"/>
              </a:rPr>
              <a:t>Palliativa ronder (AS)</a:t>
            </a:r>
          </a:p>
          <a:p>
            <a:pPr lvl="1"/>
            <a:r>
              <a:rPr lang="sv-SE" b="1" dirty="0">
                <a:solidFill>
                  <a:srgbClr val="000000"/>
                </a:solidFill>
                <a:latin typeface="Aptos" panose="020B0004020202020204" pitchFamily="34" charset="0"/>
                <a:ea typeface="Aptos" panose="020B0004020202020204" pitchFamily="34" charset="0"/>
                <a:cs typeface="Aptos" panose="020B0004020202020204" pitchFamily="34" charset="0"/>
              </a:rPr>
              <a:t>Palliativa konsultteamet (AS)</a:t>
            </a:r>
            <a:endParaRPr lang="sv-SE" sz="2400" b="1"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lvl="1"/>
            <a:r>
              <a:rPr lang="sv-SE" sz="2400" b="1" dirty="0">
                <a:solidFill>
                  <a:srgbClr val="000000"/>
                </a:solidFill>
                <a:effectLst/>
                <a:latin typeface="Aptos" panose="020B0004020202020204" pitchFamily="34" charset="0"/>
                <a:ea typeface="Aptos" panose="020B0004020202020204" pitchFamily="34" charset="0"/>
                <a:cs typeface="Aptos" panose="020B0004020202020204" pitchFamily="34" charset="0"/>
              </a:rPr>
              <a:t>Vårdkvalitetssäkring – LAH</a:t>
            </a:r>
            <a:r>
              <a:rPr lang="sv-SE" sz="2400" dirty="0">
                <a:solidFill>
                  <a:srgbClr val="000000"/>
                </a:solidFill>
                <a:effectLst/>
                <a:latin typeface="Aptos" panose="020B0004020202020204" pitchFamily="34" charset="0"/>
                <a:ea typeface="Aptos" panose="020B0004020202020204" pitchFamily="34" charset="0"/>
                <a:cs typeface="Aptos" panose="020B0004020202020204" pitchFamily="34" charset="0"/>
              </a:rPr>
              <a:t>: Kontinuerlig journalgranskning för att tillser att vårdprocessen och vårdnivån upprätthåller en god och säker nivå. </a:t>
            </a:r>
          </a:p>
          <a:p>
            <a:pPr lvl="1"/>
            <a:r>
              <a:rPr lang="sv-SE" sz="2400" b="1" dirty="0">
                <a:solidFill>
                  <a:srgbClr val="000000"/>
                </a:solidFill>
                <a:effectLst/>
                <a:latin typeface="Aptos" panose="020B0004020202020204" pitchFamily="34" charset="0"/>
                <a:ea typeface="Aptos" panose="020B0004020202020204" pitchFamily="34" charset="0"/>
                <a:cs typeface="Aptos" panose="020B0004020202020204" pitchFamily="34" charset="0"/>
              </a:rPr>
              <a:t>Närståendeenkät – Svenska Palliativregistret</a:t>
            </a:r>
            <a:endParaRPr lang="sv-SE" dirty="0">
              <a:solidFill>
                <a:srgbClr val="000000"/>
              </a:solidFill>
              <a:latin typeface="Aptos" panose="020B0004020202020204" pitchFamily="34" charset="0"/>
              <a:ea typeface="Aptos" panose="020B0004020202020204" pitchFamily="34" charset="0"/>
              <a:cs typeface="Aptos" panose="020B0004020202020204" pitchFamily="34" charset="0"/>
            </a:endParaRPr>
          </a:p>
          <a:p>
            <a:pPr lvl="1"/>
            <a:r>
              <a:rPr lang="sv-SE" sz="2400" b="1" dirty="0">
                <a:solidFill>
                  <a:srgbClr val="000000"/>
                </a:solidFill>
                <a:effectLst/>
                <a:latin typeface="Aptos" panose="020B0004020202020204" pitchFamily="34" charset="0"/>
                <a:ea typeface="Aptos" panose="020B0004020202020204" pitchFamily="34" charset="0"/>
                <a:cs typeface="Aptos" panose="020B0004020202020204" pitchFamily="34" charset="0"/>
              </a:rPr>
              <a:t>Samverkansgrupp palliativ vård LAH-ASH – </a:t>
            </a:r>
            <a:r>
              <a:rPr lang="sv-SE" sz="2400" dirty="0">
                <a:solidFill>
                  <a:srgbClr val="000000"/>
                </a:solidFill>
                <a:effectLst/>
                <a:latin typeface="Aptos" panose="020B0004020202020204" pitchFamily="34" charset="0"/>
                <a:ea typeface="Aptos" panose="020B0004020202020204" pitchFamily="34" charset="0"/>
                <a:cs typeface="Aptos" panose="020B0004020202020204" pitchFamily="34" charset="0"/>
              </a:rPr>
              <a:t>Möjlighet att säkerställa ett likvärdigt arbetssätt inom specialiserad palliativ vård i hela Uppsala län.</a:t>
            </a:r>
            <a:endParaRPr lang="sv-SE" sz="2400" dirty="0">
              <a:effectLst/>
              <a:latin typeface="Aptos" panose="020B0004020202020204" pitchFamily="34" charset="0"/>
              <a:ea typeface="Aptos" panose="020B0004020202020204" pitchFamily="34" charset="0"/>
              <a:cs typeface="Aptos" panose="020B0004020202020204" pitchFamily="34" charset="0"/>
            </a:endParaRPr>
          </a:p>
          <a:p>
            <a:endParaRPr lang="sv-SE" dirty="0"/>
          </a:p>
        </p:txBody>
      </p:sp>
      <p:pic>
        <p:nvPicPr>
          <p:cNvPr id="4" name="Platshållare för innehåll 3">
            <a:extLst>
              <a:ext uri="{FF2B5EF4-FFF2-40B4-BE49-F238E27FC236}">
                <a16:creationId xmlns:a16="http://schemas.microsoft.com/office/drawing/2014/main" id="{26FA5D5A-116E-D989-487D-3125E261F516}"/>
              </a:ext>
            </a:extLst>
          </p:cNvPr>
          <p:cNvPicPr>
            <a:picLocks noGrp="1" noChangeAspect="1"/>
          </p:cNvPicPr>
          <p:nvPr>
            <p:ph sz="half" idx="2"/>
          </p:nvPr>
        </p:nvPicPr>
        <p:blipFill rotWithShape="1">
          <a:blip r:embed="rId2"/>
          <a:srcRect l="43723" t="18658"/>
          <a:stretch/>
        </p:blipFill>
        <p:spPr>
          <a:xfrm>
            <a:off x="7010400" y="2797828"/>
            <a:ext cx="5181600" cy="3935889"/>
          </a:xfrm>
          <a:prstGeom prst="rect">
            <a:avLst/>
          </a:prstGeom>
        </p:spPr>
      </p:pic>
      <p:pic>
        <p:nvPicPr>
          <p:cNvPr id="6" name="Bildobjekt 5">
            <a:extLst>
              <a:ext uri="{FF2B5EF4-FFF2-40B4-BE49-F238E27FC236}">
                <a16:creationId xmlns:a16="http://schemas.microsoft.com/office/drawing/2014/main" id="{D3F4F5CF-AC1D-8FD6-7ABA-58DE0DAA7026}"/>
              </a:ext>
            </a:extLst>
          </p:cNvPr>
          <p:cNvPicPr>
            <a:picLocks noChangeAspect="1"/>
          </p:cNvPicPr>
          <p:nvPr/>
        </p:nvPicPr>
        <p:blipFill>
          <a:blip r:embed="rId3"/>
          <a:stretch>
            <a:fillRect/>
          </a:stretch>
        </p:blipFill>
        <p:spPr>
          <a:xfrm>
            <a:off x="9561584" y="234513"/>
            <a:ext cx="2392981" cy="2563315"/>
          </a:xfrm>
          <a:prstGeom prst="rect">
            <a:avLst/>
          </a:prstGeom>
        </p:spPr>
      </p:pic>
    </p:spTree>
    <p:extLst>
      <p:ext uri="{BB962C8B-B14F-4D97-AF65-F5344CB8AC3E}">
        <p14:creationId xmlns:p14="http://schemas.microsoft.com/office/powerpoint/2010/main" val="33692839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22381-7E0B-B967-AC4C-52099171B525}"/>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B7C9DBF1-8E2F-61EE-13CB-E8D18418A839}"/>
              </a:ext>
            </a:extLst>
          </p:cNvPr>
          <p:cNvSpPr>
            <a:spLocks noGrp="1"/>
          </p:cNvSpPr>
          <p:nvPr>
            <p:ph type="title"/>
          </p:nvPr>
        </p:nvSpPr>
        <p:spPr/>
        <p:txBody>
          <a:bodyPr/>
          <a:lstStyle/>
          <a:p>
            <a:r>
              <a:rPr lang="sv-SE" dirty="0"/>
              <a:t>Exempel på lokala och regionala arbeten</a:t>
            </a:r>
          </a:p>
        </p:txBody>
      </p:sp>
      <p:sp>
        <p:nvSpPr>
          <p:cNvPr id="3" name="Platshållare för innehåll 2">
            <a:extLst>
              <a:ext uri="{FF2B5EF4-FFF2-40B4-BE49-F238E27FC236}">
                <a16:creationId xmlns:a16="http://schemas.microsoft.com/office/drawing/2014/main" id="{CF821456-8AE2-AA9D-BAC4-FDA8DB91BA22}"/>
              </a:ext>
            </a:extLst>
          </p:cNvPr>
          <p:cNvSpPr>
            <a:spLocks noGrp="1"/>
          </p:cNvSpPr>
          <p:nvPr>
            <p:ph sz="half" idx="1"/>
          </p:nvPr>
        </p:nvSpPr>
        <p:spPr/>
        <p:txBody>
          <a:bodyPr>
            <a:normAutofit/>
          </a:bodyPr>
          <a:lstStyle/>
          <a:p>
            <a:pPr marL="0" indent="0">
              <a:buNone/>
            </a:pPr>
            <a:r>
              <a:rPr lang="sv-SE" dirty="0"/>
              <a:t>Esther </a:t>
            </a:r>
            <a:r>
              <a:rPr lang="sv-SE" dirty="0" err="1"/>
              <a:t>SimLab</a:t>
            </a:r>
            <a:endParaRPr lang="sv-SE" dirty="0"/>
          </a:p>
          <a:p>
            <a:pPr marL="0" indent="0">
              <a:buNone/>
            </a:pPr>
            <a:r>
              <a:rPr lang="sv-SE" sz="1800" kern="100" dirty="0">
                <a:effectLst/>
                <a:latin typeface="Aptos" panose="020B0004020202020204" pitchFamily="34" charset="0"/>
                <a:ea typeface="Aptos" panose="020B0004020202020204" pitchFamily="34" charset="0"/>
                <a:cs typeface="Aptos" panose="020B0004020202020204" pitchFamily="34" charset="0"/>
              </a:rPr>
              <a:t>Ett arbetssätt för att involvera patienter och närstående som använts är modellen Esther </a:t>
            </a:r>
            <a:r>
              <a:rPr lang="sv-SE" sz="1800" kern="100" dirty="0" err="1">
                <a:effectLst/>
                <a:latin typeface="Aptos" panose="020B0004020202020204" pitchFamily="34" charset="0"/>
                <a:ea typeface="Aptos" panose="020B0004020202020204" pitchFamily="34" charset="0"/>
                <a:cs typeface="Aptos" panose="020B0004020202020204" pitchFamily="34" charset="0"/>
              </a:rPr>
              <a:t>Simlab</a:t>
            </a:r>
            <a:r>
              <a:rPr lang="sv-SE" sz="1800" kern="100" dirty="0">
                <a:effectLst/>
                <a:latin typeface="Aptos" panose="020B0004020202020204" pitchFamily="34" charset="0"/>
                <a:ea typeface="Aptos" panose="020B0004020202020204" pitchFamily="34" charset="0"/>
                <a:cs typeface="Aptos" panose="020B0004020202020204" pitchFamily="34" charset="0"/>
              </a:rPr>
              <a:t>. Det är ett arbetssätt för att förbättra samordning, teamutveckling samt stärka och utveckla ett personcentrerat förhållningssätt. Ett fokusområde var palliativ vård, där Akademiska sjukhuset tillsammans med representanter från hela vårdkedjan fick ta del av patientens resa i vården och skapade en gemensam handlingsplan för att förbättra patientens vårdresa. </a:t>
            </a:r>
            <a:endParaRPr lang="sv-SE"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sv-SE" dirty="0"/>
          </a:p>
        </p:txBody>
      </p:sp>
      <p:pic>
        <p:nvPicPr>
          <p:cNvPr id="8" name="Platshållare för innehåll 7">
            <a:extLst>
              <a:ext uri="{FF2B5EF4-FFF2-40B4-BE49-F238E27FC236}">
                <a16:creationId xmlns:a16="http://schemas.microsoft.com/office/drawing/2014/main" id="{625D508D-8405-7A9E-56D5-1926812736C2}"/>
              </a:ext>
            </a:extLst>
          </p:cNvPr>
          <p:cNvPicPr>
            <a:picLocks noGrp="1" noChangeAspect="1"/>
          </p:cNvPicPr>
          <p:nvPr>
            <p:ph sz="half" idx="2"/>
          </p:nvPr>
        </p:nvPicPr>
        <p:blipFill>
          <a:blip r:embed="rId2"/>
          <a:stretch>
            <a:fillRect/>
          </a:stretch>
        </p:blipFill>
        <p:spPr>
          <a:xfrm>
            <a:off x="6172200" y="3020571"/>
            <a:ext cx="5181600" cy="1961446"/>
          </a:xfrm>
        </p:spPr>
      </p:pic>
    </p:spTree>
    <p:extLst>
      <p:ext uri="{BB962C8B-B14F-4D97-AF65-F5344CB8AC3E}">
        <p14:creationId xmlns:p14="http://schemas.microsoft.com/office/powerpoint/2010/main" val="30440015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70C19CB-068C-B199-FD90-B28C71F0138B}"/>
              </a:ext>
            </a:extLst>
          </p:cNvPr>
          <p:cNvSpPr>
            <a:spLocks noGrp="1"/>
          </p:cNvSpPr>
          <p:nvPr>
            <p:ph type="title"/>
          </p:nvPr>
        </p:nvSpPr>
        <p:spPr>
          <a:xfrm>
            <a:off x="838200" y="365125"/>
            <a:ext cx="10515600" cy="1325563"/>
          </a:xfrm>
        </p:spPr>
        <p:txBody>
          <a:bodyPr anchor="ctr">
            <a:normAutofit/>
          </a:bodyPr>
          <a:lstStyle/>
          <a:p>
            <a:r>
              <a:rPr lang="sv-SE" dirty="0"/>
              <a:t>Svenska Palliativregistret</a:t>
            </a:r>
          </a:p>
        </p:txBody>
      </p:sp>
      <p:pic>
        <p:nvPicPr>
          <p:cNvPr id="7" name="Platshållare för innehåll 6">
            <a:extLst>
              <a:ext uri="{FF2B5EF4-FFF2-40B4-BE49-F238E27FC236}">
                <a16:creationId xmlns:a16="http://schemas.microsoft.com/office/drawing/2014/main" id="{D031D694-B92D-55FB-F50D-425F09BC80B4}"/>
              </a:ext>
            </a:extLst>
          </p:cNvPr>
          <p:cNvPicPr>
            <a:picLocks noGrp="1" noChangeAspect="1"/>
          </p:cNvPicPr>
          <p:nvPr>
            <p:ph idx="1"/>
          </p:nvPr>
        </p:nvPicPr>
        <p:blipFill>
          <a:blip r:embed="rId2"/>
          <a:stretch/>
        </p:blipFill>
        <p:spPr>
          <a:xfrm>
            <a:off x="2683186" y="1825625"/>
            <a:ext cx="6825628" cy="4351338"/>
          </a:xfrm>
          <a:noFill/>
        </p:spPr>
      </p:pic>
    </p:spTree>
    <p:extLst>
      <p:ext uri="{BB962C8B-B14F-4D97-AF65-F5344CB8AC3E}">
        <p14:creationId xmlns:p14="http://schemas.microsoft.com/office/powerpoint/2010/main" val="914573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8200" y="365125"/>
            <a:ext cx="10515600" cy="1325563"/>
          </a:xfrm>
        </p:spPr>
        <p:txBody>
          <a:bodyPr anchor="ctr">
            <a:normAutofit/>
          </a:bodyPr>
          <a:lstStyle/>
          <a:p>
            <a:r>
              <a:rPr lang="sv-SE" b="1" dirty="0"/>
              <a:t>Agenda</a:t>
            </a:r>
          </a:p>
        </p:txBody>
      </p:sp>
      <p:sp>
        <p:nvSpPr>
          <p:cNvPr id="3" name="Platshållare för innehåll 2"/>
          <p:cNvSpPr>
            <a:spLocks noGrp="1"/>
          </p:cNvSpPr>
          <p:nvPr>
            <p:ph sz="half" idx="1"/>
          </p:nvPr>
        </p:nvSpPr>
        <p:spPr>
          <a:xfrm>
            <a:off x="838200" y="1825625"/>
            <a:ext cx="5181600" cy="4351338"/>
          </a:xfrm>
        </p:spPr>
        <p:txBody>
          <a:bodyPr>
            <a:normAutofit/>
          </a:bodyPr>
          <a:lstStyle/>
          <a:p>
            <a:pPr marL="0" indent="0">
              <a:buNone/>
            </a:pPr>
            <a:r>
              <a:rPr lang="sv-SE" dirty="0"/>
              <a:t>Termer och begrepp</a:t>
            </a:r>
          </a:p>
          <a:p>
            <a:pPr marL="0" indent="0">
              <a:buNone/>
            </a:pPr>
            <a:r>
              <a:rPr lang="sv-SE" dirty="0"/>
              <a:t>Baspaket för kvalitet och patientsäkerhet</a:t>
            </a:r>
          </a:p>
          <a:p>
            <a:pPr marL="0" indent="0">
              <a:buNone/>
            </a:pPr>
            <a:r>
              <a:rPr lang="sv-SE" dirty="0"/>
              <a:t>Personcentrerat och sammanhållet vårdförlopp</a:t>
            </a:r>
          </a:p>
          <a:p>
            <a:pPr marL="0" indent="0">
              <a:buNone/>
            </a:pPr>
            <a:r>
              <a:rPr lang="sv-SE" dirty="0"/>
              <a:t>Exempel på lokala och regionala arbeten</a:t>
            </a:r>
          </a:p>
        </p:txBody>
      </p:sp>
      <p:pic>
        <p:nvPicPr>
          <p:cNvPr id="6" name="Platshållare för innehåll 5" descr="En bild som visar tecknad serie, grafisk design, skärmbild, Grafik&#10;&#10;Automatiskt genererad beskrivning">
            <a:extLst>
              <a:ext uri="{FF2B5EF4-FFF2-40B4-BE49-F238E27FC236}">
                <a16:creationId xmlns:a16="http://schemas.microsoft.com/office/drawing/2014/main" id="{EDB12D1E-7C67-9E4E-C3A8-6858A219EB7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96114" y="1825625"/>
            <a:ext cx="4133771" cy="4351338"/>
          </a:xfrm>
          <a:noFill/>
        </p:spPr>
      </p:pic>
    </p:spTree>
    <p:extLst>
      <p:ext uri="{BB962C8B-B14F-4D97-AF65-F5344CB8AC3E}">
        <p14:creationId xmlns:p14="http://schemas.microsoft.com/office/powerpoint/2010/main" val="2615693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Koppling: vinklad 6">
            <a:extLst>
              <a:ext uri="{FF2B5EF4-FFF2-40B4-BE49-F238E27FC236}">
                <a16:creationId xmlns:a16="http://schemas.microsoft.com/office/drawing/2014/main" id="{916711A6-B425-E4A2-C856-2F5FC4422010}"/>
              </a:ext>
            </a:extLst>
          </p:cNvPr>
          <p:cNvCxnSpPr>
            <a:cxnSpLocks/>
          </p:cNvCxnSpPr>
          <p:nvPr/>
        </p:nvCxnSpPr>
        <p:spPr>
          <a:xfrm flipV="1">
            <a:off x="99588" y="4943705"/>
            <a:ext cx="3503691" cy="1457095"/>
          </a:xfrm>
          <a:prstGeom prst="bentConnector3">
            <a:avLst>
              <a:gd name="adj1" fmla="val 50000"/>
            </a:avLst>
          </a:prstGeom>
          <a:ln w="76200">
            <a:prstDash val="lgDash"/>
          </a:ln>
        </p:spPr>
        <p:style>
          <a:lnRef idx="1">
            <a:schemeClr val="accent1"/>
          </a:lnRef>
          <a:fillRef idx="0">
            <a:schemeClr val="accent1"/>
          </a:fillRef>
          <a:effectRef idx="0">
            <a:schemeClr val="accent1"/>
          </a:effectRef>
          <a:fontRef idx="minor">
            <a:schemeClr val="tx1"/>
          </a:fontRef>
        </p:style>
      </p:cxnSp>
      <p:cxnSp>
        <p:nvCxnSpPr>
          <p:cNvPr id="9" name="Koppling: vinklad 8">
            <a:extLst>
              <a:ext uri="{FF2B5EF4-FFF2-40B4-BE49-F238E27FC236}">
                <a16:creationId xmlns:a16="http://schemas.microsoft.com/office/drawing/2014/main" id="{FCD80D15-90C0-3443-146C-275317ACF098}"/>
              </a:ext>
            </a:extLst>
          </p:cNvPr>
          <p:cNvCxnSpPr>
            <a:cxnSpLocks/>
          </p:cNvCxnSpPr>
          <p:nvPr/>
        </p:nvCxnSpPr>
        <p:spPr>
          <a:xfrm>
            <a:off x="3458424" y="4943705"/>
            <a:ext cx="1919334" cy="1233258"/>
          </a:xfrm>
          <a:prstGeom prst="bentConnector3">
            <a:avLst>
              <a:gd name="adj1" fmla="val 50000"/>
            </a:avLst>
          </a:prstGeom>
          <a:ln w="76200">
            <a:prstDash val="lgDash"/>
          </a:ln>
        </p:spPr>
        <p:style>
          <a:lnRef idx="1">
            <a:schemeClr val="accent1"/>
          </a:lnRef>
          <a:fillRef idx="0">
            <a:schemeClr val="accent1"/>
          </a:fillRef>
          <a:effectRef idx="0">
            <a:schemeClr val="accent1"/>
          </a:effectRef>
          <a:fontRef idx="minor">
            <a:schemeClr val="tx1"/>
          </a:fontRef>
        </p:style>
      </p:cxnSp>
      <p:cxnSp>
        <p:nvCxnSpPr>
          <p:cNvPr id="13" name="Koppling: vinklad 12">
            <a:extLst>
              <a:ext uri="{FF2B5EF4-FFF2-40B4-BE49-F238E27FC236}">
                <a16:creationId xmlns:a16="http://schemas.microsoft.com/office/drawing/2014/main" id="{97060256-1AF3-1DFE-2EDC-F989FB88DC16}"/>
              </a:ext>
            </a:extLst>
          </p:cNvPr>
          <p:cNvCxnSpPr>
            <a:cxnSpLocks/>
          </p:cNvCxnSpPr>
          <p:nvPr/>
        </p:nvCxnSpPr>
        <p:spPr>
          <a:xfrm flipV="1">
            <a:off x="5350975" y="4001294"/>
            <a:ext cx="2824304" cy="2175669"/>
          </a:xfrm>
          <a:prstGeom prst="bentConnector3">
            <a:avLst>
              <a:gd name="adj1" fmla="val 50000"/>
            </a:avLst>
          </a:prstGeom>
          <a:ln w="76200">
            <a:prstDash val="lgDash"/>
          </a:ln>
        </p:spPr>
        <p:style>
          <a:lnRef idx="1">
            <a:schemeClr val="accent1"/>
          </a:lnRef>
          <a:fillRef idx="0">
            <a:schemeClr val="accent1"/>
          </a:fillRef>
          <a:effectRef idx="0">
            <a:schemeClr val="accent1"/>
          </a:effectRef>
          <a:fontRef idx="minor">
            <a:schemeClr val="tx1"/>
          </a:fontRef>
        </p:style>
      </p:cxnSp>
      <p:cxnSp>
        <p:nvCxnSpPr>
          <p:cNvPr id="16" name="Koppling: vinklad 15">
            <a:extLst>
              <a:ext uri="{FF2B5EF4-FFF2-40B4-BE49-F238E27FC236}">
                <a16:creationId xmlns:a16="http://schemas.microsoft.com/office/drawing/2014/main" id="{8E823BA4-E5EA-6052-2750-EB9C0574005D}"/>
              </a:ext>
            </a:extLst>
          </p:cNvPr>
          <p:cNvCxnSpPr>
            <a:cxnSpLocks/>
          </p:cNvCxnSpPr>
          <p:nvPr/>
        </p:nvCxnSpPr>
        <p:spPr>
          <a:xfrm flipV="1">
            <a:off x="8104329" y="2362954"/>
            <a:ext cx="3755711" cy="1638340"/>
          </a:xfrm>
          <a:prstGeom prst="bentConnector3">
            <a:avLst/>
          </a:prstGeom>
          <a:ln w="76200">
            <a:prstDash val="lgDash"/>
          </a:ln>
        </p:spPr>
        <p:style>
          <a:lnRef idx="1">
            <a:schemeClr val="accent1"/>
          </a:lnRef>
          <a:fillRef idx="0">
            <a:schemeClr val="accent1"/>
          </a:fillRef>
          <a:effectRef idx="0">
            <a:schemeClr val="accent1"/>
          </a:effectRef>
          <a:fontRef idx="minor">
            <a:schemeClr val="tx1"/>
          </a:fontRef>
        </p:style>
      </p:cxnSp>
      <p:cxnSp>
        <p:nvCxnSpPr>
          <p:cNvPr id="28" name="Koppling: vinklad 27">
            <a:extLst>
              <a:ext uri="{FF2B5EF4-FFF2-40B4-BE49-F238E27FC236}">
                <a16:creationId xmlns:a16="http://schemas.microsoft.com/office/drawing/2014/main" id="{85DC8922-658D-8422-2616-AC5522BA3C00}"/>
              </a:ext>
            </a:extLst>
          </p:cNvPr>
          <p:cNvCxnSpPr>
            <a:cxnSpLocks/>
          </p:cNvCxnSpPr>
          <p:nvPr/>
        </p:nvCxnSpPr>
        <p:spPr>
          <a:xfrm flipV="1">
            <a:off x="251988" y="5096105"/>
            <a:ext cx="3503691" cy="1457095"/>
          </a:xfrm>
          <a:prstGeom prst="bentConnector3">
            <a:avLst>
              <a:gd name="adj1" fmla="val 50000"/>
            </a:avLst>
          </a:prstGeom>
          <a:ln w="76200">
            <a:prstDash val="lgDash"/>
          </a:ln>
        </p:spPr>
        <p:style>
          <a:lnRef idx="1">
            <a:schemeClr val="accent1"/>
          </a:lnRef>
          <a:fillRef idx="0">
            <a:schemeClr val="accent1"/>
          </a:fillRef>
          <a:effectRef idx="0">
            <a:schemeClr val="accent1"/>
          </a:effectRef>
          <a:fontRef idx="minor">
            <a:schemeClr val="tx1"/>
          </a:fontRef>
        </p:style>
      </p:cxnSp>
      <p:cxnSp>
        <p:nvCxnSpPr>
          <p:cNvPr id="29" name="Koppling: vinklad 28">
            <a:extLst>
              <a:ext uri="{FF2B5EF4-FFF2-40B4-BE49-F238E27FC236}">
                <a16:creationId xmlns:a16="http://schemas.microsoft.com/office/drawing/2014/main" id="{FFA6A917-8E56-36AD-4653-5A5B1D39DCDE}"/>
              </a:ext>
            </a:extLst>
          </p:cNvPr>
          <p:cNvCxnSpPr>
            <a:cxnSpLocks/>
          </p:cNvCxnSpPr>
          <p:nvPr/>
        </p:nvCxnSpPr>
        <p:spPr>
          <a:xfrm>
            <a:off x="3610824" y="5096105"/>
            <a:ext cx="1919334" cy="1233258"/>
          </a:xfrm>
          <a:prstGeom prst="bentConnector3">
            <a:avLst>
              <a:gd name="adj1" fmla="val 50000"/>
            </a:avLst>
          </a:prstGeom>
          <a:ln w="76200">
            <a:prstDash val="lgDash"/>
          </a:ln>
        </p:spPr>
        <p:style>
          <a:lnRef idx="1">
            <a:schemeClr val="accent1"/>
          </a:lnRef>
          <a:fillRef idx="0">
            <a:schemeClr val="accent1"/>
          </a:fillRef>
          <a:effectRef idx="0">
            <a:schemeClr val="accent1"/>
          </a:effectRef>
          <a:fontRef idx="minor">
            <a:schemeClr val="tx1"/>
          </a:fontRef>
        </p:style>
      </p:cxnSp>
      <p:cxnSp>
        <p:nvCxnSpPr>
          <p:cNvPr id="30" name="Koppling: vinklad 29">
            <a:extLst>
              <a:ext uri="{FF2B5EF4-FFF2-40B4-BE49-F238E27FC236}">
                <a16:creationId xmlns:a16="http://schemas.microsoft.com/office/drawing/2014/main" id="{6CF20EB0-5062-C88A-83A9-74D79B3145CE}"/>
              </a:ext>
            </a:extLst>
          </p:cNvPr>
          <p:cNvCxnSpPr>
            <a:cxnSpLocks/>
          </p:cNvCxnSpPr>
          <p:nvPr/>
        </p:nvCxnSpPr>
        <p:spPr>
          <a:xfrm flipV="1">
            <a:off x="5503375" y="4153694"/>
            <a:ext cx="2824304" cy="2175669"/>
          </a:xfrm>
          <a:prstGeom prst="bentConnector3">
            <a:avLst>
              <a:gd name="adj1" fmla="val 50000"/>
            </a:avLst>
          </a:prstGeom>
          <a:ln w="76200">
            <a:prstDash val="lgDash"/>
          </a:ln>
        </p:spPr>
        <p:style>
          <a:lnRef idx="1">
            <a:schemeClr val="accent1"/>
          </a:lnRef>
          <a:fillRef idx="0">
            <a:schemeClr val="accent1"/>
          </a:fillRef>
          <a:effectRef idx="0">
            <a:schemeClr val="accent1"/>
          </a:effectRef>
          <a:fontRef idx="minor">
            <a:schemeClr val="tx1"/>
          </a:fontRef>
        </p:style>
      </p:cxnSp>
      <p:cxnSp>
        <p:nvCxnSpPr>
          <p:cNvPr id="31" name="Koppling: vinklad 30">
            <a:extLst>
              <a:ext uri="{FF2B5EF4-FFF2-40B4-BE49-F238E27FC236}">
                <a16:creationId xmlns:a16="http://schemas.microsoft.com/office/drawing/2014/main" id="{DA9FC72C-2A0D-5F05-756D-58F88D080DCE}"/>
              </a:ext>
            </a:extLst>
          </p:cNvPr>
          <p:cNvCxnSpPr>
            <a:cxnSpLocks/>
          </p:cNvCxnSpPr>
          <p:nvPr/>
        </p:nvCxnSpPr>
        <p:spPr>
          <a:xfrm flipV="1">
            <a:off x="8256729" y="2515354"/>
            <a:ext cx="3755711" cy="1638340"/>
          </a:xfrm>
          <a:prstGeom prst="bentConnector3">
            <a:avLst/>
          </a:prstGeom>
          <a:ln w="76200">
            <a:prstDash val="lgDash"/>
          </a:ln>
        </p:spPr>
        <p:style>
          <a:lnRef idx="1">
            <a:schemeClr val="accent1"/>
          </a:lnRef>
          <a:fillRef idx="0">
            <a:schemeClr val="accent1"/>
          </a:fillRef>
          <a:effectRef idx="0">
            <a:schemeClr val="accent1"/>
          </a:effectRef>
          <a:fontRef idx="minor">
            <a:schemeClr val="tx1"/>
          </a:fontRef>
        </p:style>
      </p:cxnSp>
      <p:pic>
        <p:nvPicPr>
          <p:cNvPr id="33" name="Bildobjekt 32" descr="En illustration som visar ambulans">
            <a:extLst>
              <a:ext uri="{FF2B5EF4-FFF2-40B4-BE49-F238E27FC236}">
                <a16:creationId xmlns:a16="http://schemas.microsoft.com/office/drawing/2014/main" id="{005767D5-3837-5C94-5DDB-EF6F79D9C7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3911" y="2758520"/>
            <a:ext cx="1507098" cy="1191094"/>
          </a:xfrm>
          <a:prstGeom prst="rect">
            <a:avLst/>
          </a:prstGeom>
        </p:spPr>
      </p:pic>
      <p:pic>
        <p:nvPicPr>
          <p:cNvPr id="34" name="Bildobjekt 33" descr="En bild som visar vårdnätverk">
            <a:extLst>
              <a:ext uri="{FF2B5EF4-FFF2-40B4-BE49-F238E27FC236}">
                <a16:creationId xmlns:a16="http://schemas.microsoft.com/office/drawing/2014/main" id="{56D16E1F-9E0C-69BB-2D25-F5E486B4B2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62354" y="1524230"/>
            <a:ext cx="1050086" cy="762524"/>
          </a:xfrm>
          <a:prstGeom prst="rect">
            <a:avLst/>
          </a:prstGeom>
        </p:spPr>
      </p:pic>
      <p:pic>
        <p:nvPicPr>
          <p:cNvPr id="35" name="Bildobjekt 34">
            <a:extLst>
              <a:ext uri="{FF2B5EF4-FFF2-40B4-BE49-F238E27FC236}">
                <a16:creationId xmlns:a16="http://schemas.microsoft.com/office/drawing/2014/main" id="{BD25E9B7-934C-7725-86F8-B0B81FB38E86}"/>
              </a:ext>
            </a:extLst>
          </p:cNvPr>
          <p:cNvPicPr>
            <a:picLocks noChangeAspect="1"/>
          </p:cNvPicPr>
          <p:nvPr/>
        </p:nvPicPr>
        <p:blipFill>
          <a:blip r:embed="rId5"/>
          <a:stretch>
            <a:fillRect/>
          </a:stretch>
        </p:blipFill>
        <p:spPr>
          <a:xfrm>
            <a:off x="4794620" y="5635228"/>
            <a:ext cx="1775876" cy="435769"/>
          </a:xfrm>
          <a:prstGeom prst="rect">
            <a:avLst/>
          </a:prstGeom>
        </p:spPr>
      </p:pic>
      <p:pic>
        <p:nvPicPr>
          <p:cNvPr id="36" name="Bildobjekt 35">
            <a:extLst>
              <a:ext uri="{FF2B5EF4-FFF2-40B4-BE49-F238E27FC236}">
                <a16:creationId xmlns:a16="http://schemas.microsoft.com/office/drawing/2014/main" id="{4C52D2D3-CCE2-0906-145B-D6B75D946C25}"/>
              </a:ext>
            </a:extLst>
          </p:cNvPr>
          <p:cNvPicPr>
            <a:picLocks noChangeAspect="1"/>
          </p:cNvPicPr>
          <p:nvPr/>
        </p:nvPicPr>
        <p:blipFill>
          <a:blip r:embed="rId6"/>
          <a:stretch>
            <a:fillRect/>
          </a:stretch>
        </p:blipFill>
        <p:spPr>
          <a:xfrm>
            <a:off x="6971595" y="4541552"/>
            <a:ext cx="1151941" cy="762524"/>
          </a:xfrm>
          <a:prstGeom prst="rect">
            <a:avLst/>
          </a:prstGeom>
        </p:spPr>
      </p:pic>
      <p:pic>
        <p:nvPicPr>
          <p:cNvPr id="37" name="Bildobjekt 36">
            <a:extLst>
              <a:ext uri="{FF2B5EF4-FFF2-40B4-BE49-F238E27FC236}">
                <a16:creationId xmlns:a16="http://schemas.microsoft.com/office/drawing/2014/main" id="{7570C7AD-68C4-3C5E-6F4E-4D54AFADF7F9}"/>
              </a:ext>
            </a:extLst>
          </p:cNvPr>
          <p:cNvPicPr>
            <a:picLocks noChangeAspect="1"/>
          </p:cNvPicPr>
          <p:nvPr/>
        </p:nvPicPr>
        <p:blipFill>
          <a:blip r:embed="rId7"/>
          <a:stretch>
            <a:fillRect/>
          </a:stretch>
        </p:blipFill>
        <p:spPr>
          <a:xfrm>
            <a:off x="11360270" y="2580370"/>
            <a:ext cx="698880" cy="745785"/>
          </a:xfrm>
          <a:prstGeom prst="rect">
            <a:avLst/>
          </a:prstGeom>
        </p:spPr>
      </p:pic>
      <p:pic>
        <p:nvPicPr>
          <p:cNvPr id="38" name="Bildobjekt 37">
            <a:extLst>
              <a:ext uri="{FF2B5EF4-FFF2-40B4-BE49-F238E27FC236}">
                <a16:creationId xmlns:a16="http://schemas.microsoft.com/office/drawing/2014/main" id="{B370BC2D-C9FB-3D84-EC90-833AD16E0A02}"/>
              </a:ext>
            </a:extLst>
          </p:cNvPr>
          <p:cNvPicPr>
            <a:picLocks noChangeAspect="1"/>
          </p:cNvPicPr>
          <p:nvPr/>
        </p:nvPicPr>
        <p:blipFill>
          <a:blip r:embed="rId8"/>
          <a:stretch>
            <a:fillRect/>
          </a:stretch>
        </p:blipFill>
        <p:spPr>
          <a:xfrm>
            <a:off x="5679466" y="4669047"/>
            <a:ext cx="832968" cy="860215"/>
          </a:xfrm>
          <a:prstGeom prst="rect">
            <a:avLst/>
          </a:prstGeom>
        </p:spPr>
      </p:pic>
      <p:pic>
        <p:nvPicPr>
          <p:cNvPr id="39" name="Bildobjekt 38">
            <a:extLst>
              <a:ext uri="{FF2B5EF4-FFF2-40B4-BE49-F238E27FC236}">
                <a16:creationId xmlns:a16="http://schemas.microsoft.com/office/drawing/2014/main" id="{6B813B70-8740-8AB1-83F8-C0CB4FE13436}"/>
              </a:ext>
            </a:extLst>
          </p:cNvPr>
          <p:cNvPicPr>
            <a:picLocks noChangeAspect="1"/>
          </p:cNvPicPr>
          <p:nvPr/>
        </p:nvPicPr>
        <p:blipFill>
          <a:blip r:embed="rId9"/>
          <a:stretch>
            <a:fillRect/>
          </a:stretch>
        </p:blipFill>
        <p:spPr>
          <a:xfrm>
            <a:off x="3343473" y="5672252"/>
            <a:ext cx="815497" cy="728662"/>
          </a:xfrm>
          <a:prstGeom prst="rect">
            <a:avLst/>
          </a:prstGeom>
        </p:spPr>
      </p:pic>
      <p:pic>
        <p:nvPicPr>
          <p:cNvPr id="40" name="Bildobjekt 39" descr="En illustration som visar vårdpersonal och en pil åt höger">
            <a:extLst>
              <a:ext uri="{FF2B5EF4-FFF2-40B4-BE49-F238E27FC236}">
                <a16:creationId xmlns:a16="http://schemas.microsoft.com/office/drawing/2014/main" id="{C7ADE4CC-3FBF-63A6-6D6D-C483CF86E3E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03833" y="3933105"/>
            <a:ext cx="815497" cy="856353"/>
          </a:xfrm>
          <a:prstGeom prst="rect">
            <a:avLst/>
          </a:prstGeom>
        </p:spPr>
      </p:pic>
      <p:pic>
        <p:nvPicPr>
          <p:cNvPr id="41" name="Bildobjekt 40" descr="En bild som visar tecknad serie, fotbeklädnader, illustration, rita&#10;&#10;Automatiskt genererad beskrivning">
            <a:extLst>
              <a:ext uri="{FF2B5EF4-FFF2-40B4-BE49-F238E27FC236}">
                <a16:creationId xmlns:a16="http://schemas.microsoft.com/office/drawing/2014/main" id="{36C548BE-A881-48F4-A819-158645EE2D1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0538" y="5178349"/>
            <a:ext cx="1294100" cy="1068769"/>
          </a:xfrm>
          <a:prstGeom prst="rect">
            <a:avLst/>
          </a:prstGeom>
        </p:spPr>
      </p:pic>
      <p:pic>
        <p:nvPicPr>
          <p:cNvPr id="47" name="Bildobjekt 46">
            <a:extLst>
              <a:ext uri="{FF2B5EF4-FFF2-40B4-BE49-F238E27FC236}">
                <a16:creationId xmlns:a16="http://schemas.microsoft.com/office/drawing/2014/main" id="{05DD5735-3580-24B8-E950-8F4566443521}"/>
              </a:ext>
            </a:extLst>
          </p:cNvPr>
          <p:cNvPicPr>
            <a:picLocks noChangeAspect="1"/>
          </p:cNvPicPr>
          <p:nvPr/>
        </p:nvPicPr>
        <p:blipFill>
          <a:blip r:embed="rId12"/>
          <a:stretch>
            <a:fillRect/>
          </a:stretch>
        </p:blipFill>
        <p:spPr>
          <a:xfrm>
            <a:off x="5282495" y="6453833"/>
            <a:ext cx="1633032" cy="276708"/>
          </a:xfrm>
          <a:prstGeom prst="rect">
            <a:avLst/>
          </a:prstGeom>
        </p:spPr>
      </p:pic>
      <p:grpSp>
        <p:nvGrpSpPr>
          <p:cNvPr id="58" name="Grupp 57">
            <a:extLst>
              <a:ext uri="{FF2B5EF4-FFF2-40B4-BE49-F238E27FC236}">
                <a16:creationId xmlns:a16="http://schemas.microsoft.com/office/drawing/2014/main" id="{9481B2C4-782F-AD09-00A1-8BD9D75F2F17}"/>
              </a:ext>
            </a:extLst>
          </p:cNvPr>
          <p:cNvGrpSpPr/>
          <p:nvPr/>
        </p:nvGrpSpPr>
        <p:grpSpPr>
          <a:xfrm>
            <a:off x="0" y="-36862"/>
            <a:ext cx="12192000" cy="1039380"/>
            <a:chOff x="0" y="-36862"/>
            <a:chExt cx="12192000" cy="1039380"/>
          </a:xfrm>
        </p:grpSpPr>
        <p:grpSp>
          <p:nvGrpSpPr>
            <p:cNvPr id="48" name="Grupp 47">
              <a:extLst>
                <a:ext uri="{FF2B5EF4-FFF2-40B4-BE49-F238E27FC236}">
                  <a16:creationId xmlns:a16="http://schemas.microsoft.com/office/drawing/2014/main" id="{388C6D83-F31B-5E9E-3749-A4D5D9F1D1B4}"/>
                </a:ext>
              </a:extLst>
            </p:cNvPr>
            <p:cNvGrpSpPr/>
            <p:nvPr/>
          </p:nvGrpSpPr>
          <p:grpSpPr>
            <a:xfrm>
              <a:off x="0" y="-36862"/>
              <a:ext cx="10628768" cy="1030591"/>
              <a:chOff x="1857021" y="5527423"/>
              <a:chExt cx="8306374" cy="965452"/>
            </a:xfrm>
          </p:grpSpPr>
          <p:sp>
            <p:nvSpPr>
              <p:cNvPr id="49" name="Rektangel 48">
                <a:extLst>
                  <a:ext uri="{FF2B5EF4-FFF2-40B4-BE49-F238E27FC236}">
                    <a16:creationId xmlns:a16="http://schemas.microsoft.com/office/drawing/2014/main" id="{2F1B6E5B-CC9C-139A-9789-CB011A096AC6}"/>
                  </a:ext>
                </a:extLst>
              </p:cNvPr>
              <p:cNvSpPr/>
              <p:nvPr/>
            </p:nvSpPr>
            <p:spPr>
              <a:xfrm>
                <a:off x="1857021" y="5553722"/>
                <a:ext cx="1790166" cy="939153"/>
              </a:xfrm>
              <a:prstGeom prst="rect">
                <a:avLst/>
              </a:prstGeom>
              <a:gradFill>
                <a:gsLst>
                  <a:gs pos="0">
                    <a:schemeClr val="accent6">
                      <a:lumMod val="60000"/>
                      <a:lumOff val="40000"/>
                    </a:schemeClr>
                  </a:gs>
                  <a:gs pos="0">
                    <a:schemeClr val="accent1">
                      <a:lumMod val="20000"/>
                      <a:lumOff val="80000"/>
                    </a:schemeClr>
                  </a:gs>
                  <a:gs pos="100000">
                    <a:schemeClr val="accent1">
                      <a:lumMod val="75000"/>
                    </a:schemeClr>
                  </a:gs>
                </a:gsLst>
                <a:lin ang="162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Kurativ</a:t>
                </a:r>
                <a:r>
                  <a:rPr kumimoji="0" lang="sv-SE" sz="1800" b="0"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sv-SE"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vård</a:t>
                </a: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ktangel 49">
                <a:extLst>
                  <a:ext uri="{FF2B5EF4-FFF2-40B4-BE49-F238E27FC236}">
                    <a16:creationId xmlns:a16="http://schemas.microsoft.com/office/drawing/2014/main" id="{C06EAAE6-89E8-4C0C-7412-C7390E03DD46}"/>
                  </a:ext>
                </a:extLst>
              </p:cNvPr>
              <p:cNvSpPr/>
              <p:nvPr/>
            </p:nvSpPr>
            <p:spPr>
              <a:xfrm>
                <a:off x="3647187" y="5553722"/>
                <a:ext cx="4554244" cy="939153"/>
              </a:xfrm>
              <a:prstGeom prst="rect">
                <a:avLst/>
              </a:prstGeom>
              <a:gradFill flip="none" rotWithShape="1">
                <a:gsLst>
                  <a:gs pos="0">
                    <a:schemeClr val="accent6">
                      <a:lumMod val="60000"/>
                      <a:lumOff val="40000"/>
                    </a:schemeClr>
                  </a:gs>
                  <a:gs pos="61000">
                    <a:schemeClr val="accent1">
                      <a:lumMod val="97000"/>
                      <a:lumOff val="3000"/>
                    </a:schemeClr>
                  </a:gs>
                  <a:gs pos="100000">
                    <a:schemeClr val="accent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Palliativ</a:t>
                </a: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ktangel 50">
                <a:extLst>
                  <a:ext uri="{FF2B5EF4-FFF2-40B4-BE49-F238E27FC236}">
                    <a16:creationId xmlns:a16="http://schemas.microsoft.com/office/drawing/2014/main" id="{5CDE931D-506D-0C97-0C9C-E45CE40B3DC6}"/>
                  </a:ext>
                </a:extLst>
              </p:cNvPr>
              <p:cNvSpPr/>
              <p:nvPr/>
            </p:nvSpPr>
            <p:spPr>
              <a:xfrm>
                <a:off x="8201430" y="5553722"/>
                <a:ext cx="1961965" cy="939153"/>
              </a:xfrm>
              <a:prstGeom prst="rect">
                <a:avLst/>
              </a:prstGeom>
              <a:gradFill flip="none" rotWithShape="1">
                <a:gsLst>
                  <a:gs pos="0">
                    <a:schemeClr val="accent6">
                      <a:lumMod val="75000"/>
                    </a:schemeClr>
                  </a:gs>
                  <a:gs pos="34000">
                    <a:schemeClr val="accent6">
                      <a:lumMod val="97000"/>
                      <a:lumOff val="3000"/>
                    </a:schemeClr>
                  </a:gs>
                  <a:gs pos="100000">
                    <a:schemeClr val="accent6">
                      <a:lumMod val="60000"/>
                      <a:lumOff val="4000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vård</a:t>
                </a: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2" name="Rak koppling 51">
                <a:extLst>
                  <a:ext uri="{FF2B5EF4-FFF2-40B4-BE49-F238E27FC236}">
                    <a16:creationId xmlns:a16="http://schemas.microsoft.com/office/drawing/2014/main" id="{B64EAD29-1D93-0B92-4871-8754F3C35FFB}"/>
                  </a:ext>
                </a:extLst>
              </p:cNvPr>
              <p:cNvCxnSpPr>
                <a:cxnSpLocks/>
              </p:cNvCxnSpPr>
              <p:nvPr/>
            </p:nvCxnSpPr>
            <p:spPr>
              <a:xfrm>
                <a:off x="3647187" y="6137598"/>
                <a:ext cx="1410008" cy="0"/>
              </a:xfrm>
              <a:prstGeom prst="line">
                <a:avLst/>
              </a:prstGeom>
              <a:ln w="57150">
                <a:solidFill>
                  <a:srgbClr val="92D050"/>
                </a:solidFill>
              </a:ln>
            </p:spPr>
            <p:style>
              <a:lnRef idx="1">
                <a:schemeClr val="accent2"/>
              </a:lnRef>
              <a:fillRef idx="0">
                <a:schemeClr val="accent2"/>
              </a:fillRef>
              <a:effectRef idx="0">
                <a:schemeClr val="accent2"/>
              </a:effectRef>
              <a:fontRef idx="minor">
                <a:schemeClr val="tx1"/>
              </a:fontRef>
            </p:style>
          </p:cxnSp>
          <p:cxnSp>
            <p:nvCxnSpPr>
              <p:cNvPr id="53" name="Rak koppling 52">
                <a:extLst>
                  <a:ext uri="{FF2B5EF4-FFF2-40B4-BE49-F238E27FC236}">
                    <a16:creationId xmlns:a16="http://schemas.microsoft.com/office/drawing/2014/main" id="{E00B93B7-9622-1625-B646-A5AD5C007722}"/>
                  </a:ext>
                </a:extLst>
              </p:cNvPr>
              <p:cNvCxnSpPr>
                <a:cxnSpLocks/>
              </p:cNvCxnSpPr>
              <p:nvPr/>
            </p:nvCxnSpPr>
            <p:spPr>
              <a:xfrm flipV="1">
                <a:off x="5057195" y="5604522"/>
                <a:ext cx="3144235" cy="533076"/>
              </a:xfrm>
              <a:prstGeom prst="line">
                <a:avLst/>
              </a:prstGeom>
              <a:ln w="57150">
                <a:solidFill>
                  <a:srgbClr val="92D050"/>
                </a:solidFill>
              </a:ln>
            </p:spPr>
            <p:style>
              <a:lnRef idx="1">
                <a:schemeClr val="accent2"/>
              </a:lnRef>
              <a:fillRef idx="0">
                <a:schemeClr val="accent2"/>
              </a:fillRef>
              <a:effectRef idx="0">
                <a:schemeClr val="accent2"/>
              </a:effectRef>
              <a:fontRef idx="minor">
                <a:schemeClr val="tx1"/>
              </a:fontRef>
            </p:style>
          </p:cxnSp>
          <p:sp>
            <p:nvSpPr>
              <p:cNvPr id="54" name="textruta 53">
                <a:extLst>
                  <a:ext uri="{FF2B5EF4-FFF2-40B4-BE49-F238E27FC236}">
                    <a16:creationId xmlns:a16="http://schemas.microsoft.com/office/drawing/2014/main" id="{620D2C31-2037-C2EE-80A6-66A12E9AAE56}"/>
                  </a:ext>
                </a:extLst>
              </p:cNvPr>
              <p:cNvSpPr txBox="1"/>
              <p:nvPr/>
            </p:nvSpPr>
            <p:spPr>
              <a:xfrm>
                <a:off x="9250966" y="5734757"/>
                <a:ext cx="912429" cy="5770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prstClr val="black"/>
                    </a:solidFill>
                    <a:effectLst/>
                    <a:uLnTx/>
                    <a:uFillTx/>
                    <a:latin typeface="Calibri" panose="020F0502020204030204"/>
                    <a:ea typeface="+mn-ea"/>
                    <a:cs typeface="+mn-cs"/>
                  </a:rPr>
                  <a:t>Palliativ vård </a:t>
                </a:r>
                <a:br>
                  <a:rPr kumimoji="0" lang="sv-SE" sz="105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sv-SE" sz="1050" b="0" i="0" u="none" strike="noStrike" kern="1200" cap="none" spc="0" normalizeH="0" baseline="0" noProof="0">
                    <a:ln>
                      <a:noFill/>
                    </a:ln>
                    <a:solidFill>
                      <a:prstClr val="black"/>
                    </a:solidFill>
                    <a:effectLst/>
                    <a:uLnTx/>
                    <a:uFillTx/>
                    <a:latin typeface="Calibri" panose="020F0502020204030204"/>
                    <a:ea typeface="+mn-ea"/>
                    <a:cs typeface="+mn-cs"/>
                  </a:rPr>
                  <a:t>i livets </a:t>
                </a:r>
                <a:br>
                  <a:rPr kumimoji="0" lang="sv-SE" sz="105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sv-SE" sz="105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slutskede</a:t>
                </a:r>
                <a:endParaRPr kumimoji="0" lang="sv-SE"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textruta 54">
                <a:extLst>
                  <a:ext uri="{FF2B5EF4-FFF2-40B4-BE49-F238E27FC236}">
                    <a16:creationId xmlns:a16="http://schemas.microsoft.com/office/drawing/2014/main" id="{740ED5E0-3921-62B0-D61B-F954440868FD}"/>
                  </a:ext>
                </a:extLst>
              </p:cNvPr>
              <p:cNvSpPr txBox="1"/>
              <p:nvPr/>
            </p:nvSpPr>
            <p:spPr>
              <a:xfrm>
                <a:off x="3647186" y="5527423"/>
                <a:ext cx="210480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Sjukdomsbegränsande</a:t>
                </a:r>
                <a:r>
                  <a:rPr kumimoji="0" lang="sv-SE" sz="1600" b="0" i="0" u="none" strike="noStrike" kern="1200" cap="none" spc="0" normalizeH="0" baseline="0" noProof="0">
                    <a:ln>
                      <a:noFill/>
                    </a:ln>
                    <a:solidFill>
                      <a:prstClr val="black"/>
                    </a:solidFill>
                    <a:effectLst/>
                    <a:uLnTx/>
                    <a:uFillTx/>
                    <a:latin typeface="Calibri" panose="020F0502020204030204"/>
                    <a:ea typeface="+mn-ea"/>
                    <a:cs typeface="+mn-cs"/>
                  </a:rPr>
                  <a:t> </a:t>
                </a:r>
                <a:br>
                  <a:rPr kumimoji="0" lang="sv-SE" sz="16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sv-SE" sz="1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behandling</a:t>
                </a:r>
                <a:endParaRPr kumimoji="0" lang="sv-SE"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6" name="Rätvinklig triangel 55">
              <a:extLst>
                <a:ext uri="{FF2B5EF4-FFF2-40B4-BE49-F238E27FC236}">
                  <a16:creationId xmlns:a16="http://schemas.microsoft.com/office/drawing/2014/main" id="{3EC9F4FB-AB9C-0F69-50EB-55679B779DA2}"/>
                </a:ext>
              </a:extLst>
            </p:cNvPr>
            <p:cNvSpPr/>
            <p:nvPr/>
          </p:nvSpPr>
          <p:spPr>
            <a:xfrm>
              <a:off x="10628768" y="0"/>
              <a:ext cx="1563232" cy="993729"/>
            </a:xfrm>
            <a:prstGeom prst="rtTriangl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textruta 56">
              <a:extLst>
                <a:ext uri="{FF2B5EF4-FFF2-40B4-BE49-F238E27FC236}">
                  <a16:creationId xmlns:a16="http://schemas.microsoft.com/office/drawing/2014/main" id="{0F658891-B5A2-7A8C-57ED-236801FEAAD1}"/>
                </a:ext>
              </a:extLst>
            </p:cNvPr>
            <p:cNvSpPr txBox="1"/>
            <p:nvPr/>
          </p:nvSpPr>
          <p:spPr>
            <a:xfrm>
              <a:off x="10628768" y="725519"/>
              <a:ext cx="124117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t>Efterlevandestöd</a:t>
              </a: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9" name="Pil: uppåt 58">
            <a:extLst>
              <a:ext uri="{FF2B5EF4-FFF2-40B4-BE49-F238E27FC236}">
                <a16:creationId xmlns:a16="http://schemas.microsoft.com/office/drawing/2014/main" id="{5E04E09E-6C92-72ED-2579-DEF99DE33ED4}"/>
              </a:ext>
            </a:extLst>
          </p:cNvPr>
          <p:cNvSpPr/>
          <p:nvPr/>
        </p:nvSpPr>
        <p:spPr>
          <a:xfrm>
            <a:off x="2005611" y="1020842"/>
            <a:ext cx="570138" cy="762524"/>
          </a:xfrm>
          <a:prstGeom prst="upArrow">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0" name="Platshållare för innehåll 4">
            <a:extLst>
              <a:ext uri="{FF2B5EF4-FFF2-40B4-BE49-F238E27FC236}">
                <a16:creationId xmlns:a16="http://schemas.microsoft.com/office/drawing/2014/main" id="{938656B9-4915-5558-617A-5A2B8EB8EB70}"/>
              </a:ext>
            </a:extLst>
          </p:cNvPr>
          <p:cNvPicPr>
            <a:picLocks noGrp="1" noChangeAspect="1"/>
          </p:cNvPicPr>
          <p:nvPr>
            <p:ph idx="1"/>
          </p:nvPr>
        </p:nvPicPr>
        <p:blipFill>
          <a:blip r:embed="rId13"/>
          <a:srcRect l="47038" t="38419" r="4398" b="9587"/>
          <a:stretch/>
        </p:blipFill>
        <p:spPr>
          <a:xfrm>
            <a:off x="1208133" y="1937515"/>
            <a:ext cx="2165093" cy="1339233"/>
          </a:xfrm>
        </p:spPr>
      </p:pic>
    </p:spTree>
    <p:extLst>
      <p:ext uri="{BB962C8B-B14F-4D97-AF65-F5344CB8AC3E}">
        <p14:creationId xmlns:p14="http://schemas.microsoft.com/office/powerpoint/2010/main" val="345105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 calcmode="lin" valueType="num">
                                      <p:cBhvr additive="base">
                                        <p:cTn id="12" dur="500" fill="hold"/>
                                        <p:tgtEl>
                                          <p:spTgt spid="59"/>
                                        </p:tgtEl>
                                        <p:attrNameLst>
                                          <p:attrName>ppt_x</p:attrName>
                                        </p:attrNameLst>
                                      </p:cBhvr>
                                      <p:tavLst>
                                        <p:tav tm="0">
                                          <p:val>
                                            <p:strVal val="#ppt_x"/>
                                          </p:val>
                                        </p:tav>
                                        <p:tav tm="100000">
                                          <p:val>
                                            <p:strVal val="#ppt_x"/>
                                          </p:val>
                                        </p:tav>
                                      </p:tavLst>
                                    </p:anim>
                                    <p:anim calcmode="lin" valueType="num">
                                      <p:cBhvr additive="base">
                                        <p:cTn id="13"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fade">
                                      <p:cBhvr>
                                        <p:cTn id="18"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a:extLst>
              <a:ext uri="{FF2B5EF4-FFF2-40B4-BE49-F238E27FC236}">
                <a16:creationId xmlns:a16="http://schemas.microsoft.com/office/drawing/2014/main" id="{384C86C6-AA0C-1C57-567C-1C445706098C}"/>
              </a:ext>
            </a:extLst>
          </p:cNvPr>
          <p:cNvPicPr>
            <a:picLocks noGrp="1" noChangeAspect="1"/>
          </p:cNvPicPr>
          <p:nvPr>
            <p:ph idx="1"/>
          </p:nvPr>
        </p:nvPicPr>
        <p:blipFill>
          <a:blip r:embed="rId2">
            <a:alphaModFix amt="5000"/>
          </a:blip>
          <a:stretch>
            <a:fillRect/>
          </a:stretch>
        </p:blipFill>
        <p:spPr>
          <a:xfrm>
            <a:off x="838199" y="1914116"/>
            <a:ext cx="11255071" cy="1514884"/>
          </a:xfrm>
        </p:spPr>
      </p:pic>
      <p:pic>
        <p:nvPicPr>
          <p:cNvPr id="7" name="Bildobjekt 6">
            <a:extLst>
              <a:ext uri="{FF2B5EF4-FFF2-40B4-BE49-F238E27FC236}">
                <a16:creationId xmlns:a16="http://schemas.microsoft.com/office/drawing/2014/main" id="{4427DBC7-8B9A-62A2-8649-5BFEF1511333}"/>
              </a:ext>
            </a:extLst>
          </p:cNvPr>
          <p:cNvPicPr>
            <a:picLocks noChangeAspect="1"/>
          </p:cNvPicPr>
          <p:nvPr/>
        </p:nvPicPr>
        <p:blipFill>
          <a:blip r:embed="rId3">
            <a:alphaModFix amt="5000"/>
          </a:blip>
          <a:stretch>
            <a:fillRect/>
          </a:stretch>
        </p:blipFill>
        <p:spPr>
          <a:xfrm>
            <a:off x="838200" y="4308679"/>
            <a:ext cx="11255070" cy="1468558"/>
          </a:xfrm>
          <a:prstGeom prst="rect">
            <a:avLst/>
          </a:prstGeom>
        </p:spPr>
      </p:pic>
      <p:grpSp>
        <p:nvGrpSpPr>
          <p:cNvPr id="3" name="Grupp 2">
            <a:extLst>
              <a:ext uri="{FF2B5EF4-FFF2-40B4-BE49-F238E27FC236}">
                <a16:creationId xmlns:a16="http://schemas.microsoft.com/office/drawing/2014/main" id="{A27DDDDA-CA16-8C2B-2260-DB19ACA0F793}"/>
              </a:ext>
            </a:extLst>
          </p:cNvPr>
          <p:cNvGrpSpPr/>
          <p:nvPr/>
        </p:nvGrpSpPr>
        <p:grpSpPr>
          <a:xfrm>
            <a:off x="838200" y="3405721"/>
            <a:ext cx="10515600" cy="1149790"/>
            <a:chOff x="1857021" y="5527423"/>
            <a:chExt cx="8306374" cy="965452"/>
          </a:xfrm>
        </p:grpSpPr>
        <p:sp>
          <p:nvSpPr>
            <p:cNvPr id="8" name="Rektangel 7">
              <a:extLst>
                <a:ext uri="{FF2B5EF4-FFF2-40B4-BE49-F238E27FC236}">
                  <a16:creationId xmlns:a16="http://schemas.microsoft.com/office/drawing/2014/main" id="{032E8413-D4E7-9034-3A3C-43042D9F16BE}"/>
                </a:ext>
              </a:extLst>
            </p:cNvPr>
            <p:cNvSpPr/>
            <p:nvPr/>
          </p:nvSpPr>
          <p:spPr>
            <a:xfrm>
              <a:off x="1857021" y="5553722"/>
              <a:ext cx="1790166" cy="939153"/>
            </a:xfrm>
            <a:prstGeom prst="rect">
              <a:avLst/>
            </a:prstGeom>
            <a:gradFill>
              <a:gsLst>
                <a:gs pos="0">
                  <a:schemeClr val="accent6">
                    <a:lumMod val="60000"/>
                    <a:lumOff val="40000"/>
                  </a:schemeClr>
                </a:gs>
                <a:gs pos="0">
                  <a:schemeClr val="accent1">
                    <a:lumMod val="20000"/>
                    <a:lumOff val="80000"/>
                  </a:schemeClr>
                </a:gs>
                <a:gs pos="100000">
                  <a:schemeClr val="accent1">
                    <a:lumMod val="75000"/>
                  </a:schemeClr>
                </a:gs>
              </a:gsLst>
              <a:lin ang="162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Kurativ</a:t>
              </a:r>
              <a:r>
                <a:rPr kumimoji="0" lang="sv-SE" sz="1800" b="0"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sv-SE"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vård</a:t>
              </a: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ktangel 8">
              <a:extLst>
                <a:ext uri="{FF2B5EF4-FFF2-40B4-BE49-F238E27FC236}">
                  <a16:creationId xmlns:a16="http://schemas.microsoft.com/office/drawing/2014/main" id="{84AFC06E-D737-3B24-F001-F2586924BDED}"/>
                </a:ext>
              </a:extLst>
            </p:cNvPr>
            <p:cNvSpPr/>
            <p:nvPr/>
          </p:nvSpPr>
          <p:spPr>
            <a:xfrm>
              <a:off x="3647187" y="5553722"/>
              <a:ext cx="4554244" cy="939153"/>
            </a:xfrm>
            <a:prstGeom prst="rect">
              <a:avLst/>
            </a:prstGeom>
            <a:gradFill flip="none" rotWithShape="1">
              <a:gsLst>
                <a:gs pos="0">
                  <a:schemeClr val="accent6">
                    <a:lumMod val="60000"/>
                    <a:lumOff val="40000"/>
                  </a:schemeClr>
                </a:gs>
                <a:gs pos="61000">
                  <a:schemeClr val="accent1">
                    <a:lumMod val="97000"/>
                    <a:lumOff val="3000"/>
                  </a:schemeClr>
                </a:gs>
                <a:gs pos="100000">
                  <a:schemeClr val="accent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Palliativ</a:t>
              </a: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A2F4D46B-8EEB-3544-DA67-B637150CA1FA}"/>
                </a:ext>
              </a:extLst>
            </p:cNvPr>
            <p:cNvSpPr/>
            <p:nvPr/>
          </p:nvSpPr>
          <p:spPr>
            <a:xfrm>
              <a:off x="8201430" y="5553722"/>
              <a:ext cx="1961965" cy="939153"/>
            </a:xfrm>
            <a:prstGeom prst="rect">
              <a:avLst/>
            </a:prstGeom>
            <a:gradFill flip="none" rotWithShape="1">
              <a:gsLst>
                <a:gs pos="0">
                  <a:schemeClr val="accent6">
                    <a:lumMod val="75000"/>
                  </a:schemeClr>
                </a:gs>
                <a:gs pos="34000">
                  <a:schemeClr val="accent6">
                    <a:lumMod val="97000"/>
                    <a:lumOff val="3000"/>
                  </a:schemeClr>
                </a:gs>
                <a:gs pos="100000">
                  <a:schemeClr val="accent6">
                    <a:lumMod val="60000"/>
                    <a:lumOff val="4000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vård</a:t>
              </a: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Rak koppling 10">
              <a:extLst>
                <a:ext uri="{FF2B5EF4-FFF2-40B4-BE49-F238E27FC236}">
                  <a16:creationId xmlns:a16="http://schemas.microsoft.com/office/drawing/2014/main" id="{613295C7-CA9D-7240-51BF-5046FDBF74F6}"/>
                </a:ext>
              </a:extLst>
            </p:cNvPr>
            <p:cNvCxnSpPr>
              <a:cxnSpLocks/>
            </p:cNvCxnSpPr>
            <p:nvPr/>
          </p:nvCxnSpPr>
          <p:spPr>
            <a:xfrm>
              <a:off x="3647187" y="6137598"/>
              <a:ext cx="1410008" cy="0"/>
            </a:xfrm>
            <a:prstGeom prst="line">
              <a:avLst/>
            </a:prstGeom>
            <a:ln w="57150">
              <a:solidFill>
                <a:srgbClr val="92D050"/>
              </a:solidFill>
            </a:ln>
          </p:spPr>
          <p:style>
            <a:lnRef idx="1">
              <a:schemeClr val="accent2"/>
            </a:lnRef>
            <a:fillRef idx="0">
              <a:schemeClr val="accent2"/>
            </a:fillRef>
            <a:effectRef idx="0">
              <a:schemeClr val="accent2"/>
            </a:effectRef>
            <a:fontRef idx="minor">
              <a:schemeClr val="tx1"/>
            </a:fontRef>
          </p:style>
        </p:cxnSp>
        <p:cxnSp>
          <p:nvCxnSpPr>
            <p:cNvPr id="12" name="Rak koppling 11">
              <a:extLst>
                <a:ext uri="{FF2B5EF4-FFF2-40B4-BE49-F238E27FC236}">
                  <a16:creationId xmlns:a16="http://schemas.microsoft.com/office/drawing/2014/main" id="{7F8FE8FE-AF13-F68A-F8A9-654A6B63AC2F}"/>
                </a:ext>
              </a:extLst>
            </p:cNvPr>
            <p:cNvCxnSpPr>
              <a:cxnSpLocks/>
            </p:cNvCxnSpPr>
            <p:nvPr/>
          </p:nvCxnSpPr>
          <p:spPr>
            <a:xfrm flipV="1">
              <a:off x="5057195" y="5604522"/>
              <a:ext cx="3144235" cy="533076"/>
            </a:xfrm>
            <a:prstGeom prst="line">
              <a:avLst/>
            </a:prstGeom>
            <a:ln w="57150">
              <a:solidFill>
                <a:srgbClr val="92D050"/>
              </a:solidFill>
            </a:ln>
          </p:spPr>
          <p:style>
            <a:lnRef idx="1">
              <a:schemeClr val="accent2"/>
            </a:lnRef>
            <a:fillRef idx="0">
              <a:schemeClr val="accent2"/>
            </a:fillRef>
            <a:effectRef idx="0">
              <a:schemeClr val="accent2"/>
            </a:effectRef>
            <a:fontRef idx="minor">
              <a:schemeClr val="tx1"/>
            </a:fontRef>
          </p:style>
        </p:cxnSp>
        <p:sp>
          <p:nvSpPr>
            <p:cNvPr id="13" name="textruta 12">
              <a:extLst>
                <a:ext uri="{FF2B5EF4-FFF2-40B4-BE49-F238E27FC236}">
                  <a16:creationId xmlns:a16="http://schemas.microsoft.com/office/drawing/2014/main" id="{4C2F988A-E761-FBC7-F301-6E6F1EBD3949}"/>
                </a:ext>
              </a:extLst>
            </p:cNvPr>
            <p:cNvSpPr txBox="1"/>
            <p:nvPr/>
          </p:nvSpPr>
          <p:spPr>
            <a:xfrm>
              <a:off x="9250966" y="5734757"/>
              <a:ext cx="912429" cy="5770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prstClr val="black"/>
                  </a:solidFill>
                  <a:effectLst/>
                  <a:uLnTx/>
                  <a:uFillTx/>
                  <a:latin typeface="Calibri" panose="020F0502020204030204"/>
                  <a:ea typeface="+mn-ea"/>
                  <a:cs typeface="+mn-cs"/>
                </a:rPr>
                <a:t>Palliativ vård </a:t>
              </a:r>
              <a:br>
                <a:rPr kumimoji="0" lang="sv-SE" sz="105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sv-SE" sz="1050" b="0" i="0" u="none" strike="noStrike" kern="1200" cap="none" spc="0" normalizeH="0" baseline="0" noProof="0">
                  <a:ln>
                    <a:noFill/>
                  </a:ln>
                  <a:solidFill>
                    <a:prstClr val="black"/>
                  </a:solidFill>
                  <a:effectLst/>
                  <a:uLnTx/>
                  <a:uFillTx/>
                  <a:latin typeface="Calibri" panose="020F0502020204030204"/>
                  <a:ea typeface="+mn-ea"/>
                  <a:cs typeface="+mn-cs"/>
                </a:rPr>
                <a:t>i livets </a:t>
              </a:r>
              <a:br>
                <a:rPr kumimoji="0" lang="sv-SE" sz="105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sv-SE" sz="105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slutskede</a:t>
              </a:r>
              <a:endParaRPr kumimoji="0" lang="sv-SE"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ruta 13">
              <a:extLst>
                <a:ext uri="{FF2B5EF4-FFF2-40B4-BE49-F238E27FC236}">
                  <a16:creationId xmlns:a16="http://schemas.microsoft.com/office/drawing/2014/main" id="{09E9E92E-AA4F-72BD-3724-AF5C553EA6F9}"/>
                </a:ext>
              </a:extLst>
            </p:cNvPr>
            <p:cNvSpPr txBox="1"/>
            <p:nvPr/>
          </p:nvSpPr>
          <p:spPr>
            <a:xfrm>
              <a:off x="3647186" y="5527423"/>
              <a:ext cx="210480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Sjukdomsbegränsande</a:t>
              </a:r>
              <a:r>
                <a:rPr kumimoji="0" lang="sv-SE" sz="1600" b="0" i="0" u="none" strike="noStrike" kern="1200" cap="none" spc="0" normalizeH="0" baseline="0" noProof="0">
                  <a:ln>
                    <a:noFill/>
                  </a:ln>
                  <a:solidFill>
                    <a:prstClr val="black"/>
                  </a:solidFill>
                  <a:effectLst/>
                  <a:uLnTx/>
                  <a:uFillTx/>
                  <a:latin typeface="Calibri" panose="020F0502020204030204"/>
                  <a:ea typeface="+mn-ea"/>
                  <a:cs typeface="+mn-cs"/>
                </a:rPr>
                <a:t> </a:t>
              </a:r>
              <a:br>
                <a:rPr kumimoji="0" lang="sv-SE" sz="16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sv-SE" sz="1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behandling</a:t>
              </a:r>
              <a:endParaRPr kumimoji="0" lang="sv-SE"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Rubrik 1">
            <a:extLst>
              <a:ext uri="{FF2B5EF4-FFF2-40B4-BE49-F238E27FC236}">
                <a16:creationId xmlns:a16="http://schemas.microsoft.com/office/drawing/2014/main" id="{E0C88B37-10E6-9EB1-0993-AD50E31944B5}"/>
              </a:ext>
            </a:extLst>
          </p:cNvPr>
          <p:cNvSpPr>
            <a:spLocks noGrp="1"/>
          </p:cNvSpPr>
          <p:nvPr>
            <p:ph type="title"/>
          </p:nvPr>
        </p:nvSpPr>
        <p:spPr>
          <a:xfrm>
            <a:off x="838200" y="365125"/>
            <a:ext cx="10515600" cy="1325563"/>
          </a:xfrm>
        </p:spPr>
        <p:txBody>
          <a:bodyPr/>
          <a:lstStyle/>
          <a:p>
            <a:pPr algn="ctr"/>
            <a:r>
              <a:rPr lang="sv-SE"/>
              <a:t>Definitioner</a:t>
            </a:r>
            <a:br>
              <a:rPr lang="sv-SE"/>
            </a:br>
            <a:r>
              <a:rPr lang="sv-SE" sz="2400" b="0"/>
              <a:t>Oavsett ålder eller diagnos</a:t>
            </a:r>
            <a:endParaRPr lang="sv-SE" b="0"/>
          </a:p>
        </p:txBody>
      </p:sp>
      <p:sp>
        <p:nvSpPr>
          <p:cNvPr id="15" name="Pratbubbla: rektangel med rundade hörn 14">
            <a:extLst>
              <a:ext uri="{FF2B5EF4-FFF2-40B4-BE49-F238E27FC236}">
                <a16:creationId xmlns:a16="http://schemas.microsoft.com/office/drawing/2014/main" id="{03EBF1DF-DEE1-AD57-CD96-091D7E504D8E}"/>
              </a:ext>
            </a:extLst>
          </p:cNvPr>
          <p:cNvSpPr/>
          <p:nvPr/>
        </p:nvSpPr>
        <p:spPr>
          <a:xfrm>
            <a:off x="98729" y="848071"/>
            <a:ext cx="3166531" cy="2098292"/>
          </a:xfrm>
          <a:prstGeom prst="wedgeRoundRectCallout">
            <a:avLst>
              <a:gd name="adj1" fmla="val -5187"/>
              <a:gd name="adj2" fmla="val 65464"/>
              <a:gd name="adj3" fmla="val 16667"/>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softEdge rad="63500"/>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a:ln>
                  <a:noFill/>
                </a:ln>
                <a:solidFill>
                  <a:prstClr val="black"/>
                </a:solidFill>
                <a:effectLst/>
                <a:uLnTx/>
                <a:uFillTx/>
                <a:latin typeface="Arial" panose="020B0604020202020204" pitchFamily="34" charset="0"/>
                <a:ea typeface="Yu Gothic Light"/>
                <a:cs typeface="Arial" panose="020B0604020202020204" pitchFamily="34" charset="0"/>
              </a:rPr>
              <a:t>Definition – kurativ vård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Kurativ eller terapeutisk vård avser delvis behandlingar och terapier som ges till en patient med målet att bota en sjukdom eller ett tillstånd…</a:t>
            </a:r>
            <a:endParaRPr kumimoji="0" lang="sv-SE"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Pratbubbla: rektangel med rundade hörn 16">
            <a:extLst>
              <a:ext uri="{FF2B5EF4-FFF2-40B4-BE49-F238E27FC236}">
                <a16:creationId xmlns:a16="http://schemas.microsoft.com/office/drawing/2014/main" id="{0152414B-194E-C019-880C-6D2FDD320C4E}"/>
              </a:ext>
            </a:extLst>
          </p:cNvPr>
          <p:cNvSpPr/>
          <p:nvPr/>
        </p:nvSpPr>
        <p:spPr>
          <a:xfrm>
            <a:off x="4674937" y="4680540"/>
            <a:ext cx="3797880" cy="2139960"/>
          </a:xfrm>
          <a:prstGeom prst="wedgeRoundRectCallout">
            <a:avLst>
              <a:gd name="adj1" fmla="val -21635"/>
              <a:gd name="adj2" fmla="val -59640"/>
              <a:gd name="adj3" fmla="val 16667"/>
            </a:avLst>
          </a:prstGeom>
          <a:ln>
            <a:noFill/>
          </a:ln>
          <a:effectLst>
            <a:softEdge rad="63500"/>
          </a:effectLst>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a:ln>
                  <a:noFill/>
                </a:ln>
                <a:solidFill>
                  <a:prstClr val="black"/>
                </a:solidFill>
                <a:effectLst/>
                <a:uLnTx/>
                <a:uFillTx/>
                <a:latin typeface="Arial"/>
                <a:ea typeface="Yu Gothic Light"/>
                <a:cs typeface="Times New Roman"/>
              </a:rPr>
              <a:t>Definition - Palliativ vård </a:t>
            </a:r>
            <a:br>
              <a:rPr kumimoji="0" lang="sv-SE" sz="1600" b="0" i="0" u="none" strike="noStrike" kern="1200" cap="none" spc="0" normalizeH="0" baseline="0" noProof="0">
                <a:ln>
                  <a:noFill/>
                </a:ln>
                <a:solidFill>
                  <a:prstClr val="black"/>
                </a:solidFill>
                <a:effectLst/>
                <a:uLnTx/>
                <a:uFillTx/>
                <a:latin typeface="Arial"/>
                <a:ea typeface="Yu Gothic Light"/>
                <a:cs typeface="Times New Roman" panose="02020603050405020304" pitchFamily="18" charset="0"/>
              </a:rPr>
            </a:br>
            <a:r>
              <a:rPr kumimoji="0" lang="sv-SE" sz="1600" b="0" i="0" u="none" strike="noStrike" kern="1200" cap="none" spc="0" normalizeH="0" baseline="0" noProof="0">
                <a:ln>
                  <a:noFill/>
                </a:ln>
                <a:solidFill>
                  <a:prstClr val="black"/>
                </a:solidFill>
                <a:effectLst/>
                <a:uLnTx/>
                <a:uFillTx/>
                <a:latin typeface="Arial"/>
                <a:ea typeface="Times New Roman" panose="02020603050405020304" pitchFamily="18" charset="0"/>
                <a:cs typeface="Times New Roman"/>
              </a:rPr>
              <a:t>hälso- och sjukvård i syfte att lindra lidande och främja livskvaliteten för patienter med progressiv, obotlig sjukdom eller skada och som innebär beaktande av fysiska, psykiska, sociala och existentiella behov samt organiserat stöd till närstående</a:t>
            </a:r>
          </a:p>
        </p:txBody>
      </p:sp>
      <p:sp>
        <p:nvSpPr>
          <p:cNvPr id="18" name="Pratbubbla: rektangel med rundade hörn 17">
            <a:extLst>
              <a:ext uri="{FF2B5EF4-FFF2-40B4-BE49-F238E27FC236}">
                <a16:creationId xmlns:a16="http://schemas.microsoft.com/office/drawing/2014/main" id="{0F0B2EC0-E56E-E7A0-77D9-8FCD7C77C2DA}"/>
              </a:ext>
            </a:extLst>
          </p:cNvPr>
          <p:cNvSpPr/>
          <p:nvPr/>
        </p:nvSpPr>
        <p:spPr>
          <a:xfrm>
            <a:off x="9248095" y="1008982"/>
            <a:ext cx="2943905" cy="2098292"/>
          </a:xfrm>
          <a:prstGeom prst="wedgeRoundRectCallout">
            <a:avLst>
              <a:gd name="adj1" fmla="val 4633"/>
              <a:gd name="adj2" fmla="val 63336"/>
              <a:gd name="adj3" fmla="val 16667"/>
            </a:avLst>
          </a:prstGeom>
          <a:ln>
            <a:miter lim="800000"/>
          </a:ln>
          <a:effectLst>
            <a:softEdge rad="63500"/>
          </a:effectLst>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marL="0" marR="0" lvl="0" indent="0" algn="l" defTabSz="914400" rtl="0" eaLnBrk="1" fontAlgn="auto" latinLnBrk="0" hangingPunct="1">
              <a:lnSpc>
                <a:spcPct val="100000"/>
              </a:lnSpc>
              <a:spcBef>
                <a:spcPts val="200"/>
              </a:spcBef>
              <a:spcAft>
                <a:spcPts val="0"/>
              </a:spcAft>
              <a:buClrTx/>
              <a:buSzTx/>
              <a:buFontTx/>
              <a:buNone/>
              <a:tabLst/>
              <a:defRPr/>
            </a:pPr>
            <a:r>
              <a:rPr kumimoji="0" lang="sv-SE" sz="1600" b="1" i="0" u="none" strike="noStrike" kern="1200" cap="none" spc="0" normalizeH="0" baseline="0" noProof="0">
                <a:ln>
                  <a:noFill/>
                </a:ln>
                <a:solidFill>
                  <a:prstClr val="black"/>
                </a:solidFill>
                <a:effectLst/>
                <a:uLnTx/>
                <a:uFillTx/>
                <a:latin typeface="Arial"/>
                <a:ea typeface="Yu Gothic Light"/>
                <a:cs typeface="Times New Roman"/>
              </a:rPr>
              <a:t>Definition</a:t>
            </a:r>
            <a:r>
              <a:rPr kumimoji="0" lang="sv-SE" sz="1600" b="0" i="0" u="none" strike="noStrike" kern="1200" cap="none" spc="0" normalizeH="0" baseline="0" noProof="0">
                <a:ln>
                  <a:noFill/>
                </a:ln>
                <a:solidFill>
                  <a:prstClr val="black"/>
                </a:solidFill>
                <a:effectLst/>
                <a:uLnTx/>
                <a:uFillTx/>
                <a:latin typeface="Arial"/>
                <a:ea typeface="+mn-ea"/>
                <a:cs typeface="Times New Roman"/>
              </a:rPr>
              <a:t> - </a:t>
            </a:r>
            <a:r>
              <a:rPr kumimoji="0" lang="sv-SE" sz="1600" b="1" i="0" u="none" strike="noStrike" kern="1200" cap="none" spc="0" normalizeH="0" baseline="0" noProof="0">
                <a:ln>
                  <a:noFill/>
                </a:ln>
                <a:solidFill>
                  <a:prstClr val="black"/>
                </a:solidFill>
                <a:effectLst/>
                <a:uLnTx/>
                <a:uFillTx/>
                <a:latin typeface="Arial"/>
                <a:ea typeface="Yu Gothic Light"/>
                <a:cs typeface="Times New Roman"/>
              </a:rPr>
              <a:t>Palliativ vård vid livets slutskede</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Arial"/>
                <a:ea typeface="+mn-ea"/>
                <a:cs typeface="Times New Roman"/>
              </a:rPr>
              <a:t>palliativ vård som ges under patientens sista tid i livet när målet med vården är att lindra lidande och främja livskvalitet</a:t>
            </a:r>
          </a:p>
        </p:txBody>
      </p:sp>
    </p:spTree>
    <p:extLst>
      <p:ext uri="{BB962C8B-B14F-4D97-AF65-F5344CB8AC3E}">
        <p14:creationId xmlns:p14="http://schemas.microsoft.com/office/powerpoint/2010/main" val="190149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a:extLst>
              <a:ext uri="{FF2B5EF4-FFF2-40B4-BE49-F238E27FC236}">
                <a16:creationId xmlns:a16="http://schemas.microsoft.com/office/drawing/2014/main" id="{384C86C6-AA0C-1C57-567C-1C445706098C}"/>
              </a:ext>
            </a:extLst>
          </p:cNvPr>
          <p:cNvPicPr>
            <a:picLocks noGrp="1" noChangeAspect="1"/>
          </p:cNvPicPr>
          <p:nvPr>
            <p:ph idx="1"/>
          </p:nvPr>
        </p:nvPicPr>
        <p:blipFill>
          <a:blip r:embed="rId2">
            <a:alphaModFix amt="5000"/>
          </a:blip>
          <a:stretch>
            <a:fillRect/>
          </a:stretch>
        </p:blipFill>
        <p:spPr>
          <a:xfrm>
            <a:off x="838200" y="1914116"/>
            <a:ext cx="11353800" cy="1514884"/>
          </a:xfrm>
        </p:spPr>
      </p:pic>
      <p:pic>
        <p:nvPicPr>
          <p:cNvPr id="7" name="Bildobjekt 6">
            <a:extLst>
              <a:ext uri="{FF2B5EF4-FFF2-40B4-BE49-F238E27FC236}">
                <a16:creationId xmlns:a16="http://schemas.microsoft.com/office/drawing/2014/main" id="{4427DBC7-8B9A-62A2-8649-5BFEF1511333}"/>
              </a:ext>
            </a:extLst>
          </p:cNvPr>
          <p:cNvPicPr>
            <a:picLocks noChangeAspect="1"/>
          </p:cNvPicPr>
          <p:nvPr/>
        </p:nvPicPr>
        <p:blipFill>
          <a:blip r:embed="rId3">
            <a:alphaModFix amt="5000"/>
          </a:blip>
          <a:stretch>
            <a:fillRect/>
          </a:stretch>
        </p:blipFill>
        <p:spPr>
          <a:xfrm>
            <a:off x="838200" y="4308679"/>
            <a:ext cx="11353800" cy="1468558"/>
          </a:xfrm>
          <a:prstGeom prst="rect">
            <a:avLst/>
          </a:prstGeom>
        </p:spPr>
      </p:pic>
      <p:grpSp>
        <p:nvGrpSpPr>
          <p:cNvPr id="3" name="Grupp 2">
            <a:extLst>
              <a:ext uri="{FF2B5EF4-FFF2-40B4-BE49-F238E27FC236}">
                <a16:creationId xmlns:a16="http://schemas.microsoft.com/office/drawing/2014/main" id="{A27DDDDA-CA16-8C2B-2260-DB19ACA0F793}"/>
              </a:ext>
            </a:extLst>
          </p:cNvPr>
          <p:cNvGrpSpPr/>
          <p:nvPr/>
        </p:nvGrpSpPr>
        <p:grpSpPr>
          <a:xfrm>
            <a:off x="838200" y="3405721"/>
            <a:ext cx="10515600" cy="1149790"/>
            <a:chOff x="1857021" y="5527423"/>
            <a:chExt cx="8306374" cy="965452"/>
          </a:xfrm>
        </p:grpSpPr>
        <p:sp>
          <p:nvSpPr>
            <p:cNvPr id="8" name="Rektangel 7">
              <a:extLst>
                <a:ext uri="{FF2B5EF4-FFF2-40B4-BE49-F238E27FC236}">
                  <a16:creationId xmlns:a16="http://schemas.microsoft.com/office/drawing/2014/main" id="{032E8413-D4E7-9034-3A3C-43042D9F16BE}"/>
                </a:ext>
              </a:extLst>
            </p:cNvPr>
            <p:cNvSpPr/>
            <p:nvPr/>
          </p:nvSpPr>
          <p:spPr>
            <a:xfrm>
              <a:off x="1857021" y="5553722"/>
              <a:ext cx="1790166" cy="939153"/>
            </a:xfrm>
            <a:prstGeom prst="rect">
              <a:avLst/>
            </a:prstGeom>
            <a:gradFill>
              <a:gsLst>
                <a:gs pos="0">
                  <a:schemeClr val="accent6">
                    <a:lumMod val="60000"/>
                    <a:lumOff val="40000"/>
                  </a:schemeClr>
                </a:gs>
                <a:gs pos="0">
                  <a:schemeClr val="accent1">
                    <a:lumMod val="20000"/>
                    <a:lumOff val="80000"/>
                  </a:schemeClr>
                </a:gs>
                <a:gs pos="100000">
                  <a:schemeClr val="accent1">
                    <a:lumMod val="75000"/>
                  </a:schemeClr>
                </a:gs>
              </a:gsLst>
              <a:lin ang="162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Kurativ</a:t>
              </a:r>
              <a:r>
                <a:rPr kumimoji="0" lang="sv-SE" sz="1800" b="0"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sv-SE"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vård</a:t>
              </a: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ktangel 8">
              <a:extLst>
                <a:ext uri="{FF2B5EF4-FFF2-40B4-BE49-F238E27FC236}">
                  <a16:creationId xmlns:a16="http://schemas.microsoft.com/office/drawing/2014/main" id="{84AFC06E-D737-3B24-F001-F2586924BDED}"/>
                </a:ext>
              </a:extLst>
            </p:cNvPr>
            <p:cNvSpPr/>
            <p:nvPr/>
          </p:nvSpPr>
          <p:spPr>
            <a:xfrm>
              <a:off x="3647187" y="5553722"/>
              <a:ext cx="4554244" cy="939153"/>
            </a:xfrm>
            <a:prstGeom prst="rect">
              <a:avLst/>
            </a:prstGeom>
            <a:gradFill flip="none" rotWithShape="1">
              <a:gsLst>
                <a:gs pos="0">
                  <a:schemeClr val="accent6">
                    <a:lumMod val="60000"/>
                    <a:lumOff val="40000"/>
                  </a:schemeClr>
                </a:gs>
                <a:gs pos="61000">
                  <a:schemeClr val="accent1">
                    <a:lumMod val="97000"/>
                    <a:lumOff val="3000"/>
                  </a:schemeClr>
                </a:gs>
                <a:gs pos="100000">
                  <a:schemeClr val="accent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Palliativ</a:t>
              </a: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A2F4D46B-8EEB-3544-DA67-B637150CA1FA}"/>
                </a:ext>
              </a:extLst>
            </p:cNvPr>
            <p:cNvSpPr/>
            <p:nvPr/>
          </p:nvSpPr>
          <p:spPr>
            <a:xfrm>
              <a:off x="8201430" y="5553722"/>
              <a:ext cx="1961965" cy="939153"/>
            </a:xfrm>
            <a:prstGeom prst="rect">
              <a:avLst/>
            </a:prstGeom>
            <a:gradFill flip="none" rotWithShape="1">
              <a:gsLst>
                <a:gs pos="0">
                  <a:schemeClr val="accent6">
                    <a:lumMod val="75000"/>
                  </a:schemeClr>
                </a:gs>
                <a:gs pos="34000">
                  <a:schemeClr val="accent6">
                    <a:lumMod val="97000"/>
                    <a:lumOff val="3000"/>
                  </a:schemeClr>
                </a:gs>
                <a:gs pos="100000">
                  <a:schemeClr val="accent6">
                    <a:lumMod val="60000"/>
                    <a:lumOff val="4000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vård</a:t>
              </a: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Rak koppling 10">
              <a:extLst>
                <a:ext uri="{FF2B5EF4-FFF2-40B4-BE49-F238E27FC236}">
                  <a16:creationId xmlns:a16="http://schemas.microsoft.com/office/drawing/2014/main" id="{613295C7-CA9D-7240-51BF-5046FDBF74F6}"/>
                </a:ext>
              </a:extLst>
            </p:cNvPr>
            <p:cNvCxnSpPr>
              <a:cxnSpLocks/>
            </p:cNvCxnSpPr>
            <p:nvPr/>
          </p:nvCxnSpPr>
          <p:spPr>
            <a:xfrm>
              <a:off x="3647187" y="6137598"/>
              <a:ext cx="1410008" cy="0"/>
            </a:xfrm>
            <a:prstGeom prst="line">
              <a:avLst/>
            </a:prstGeom>
            <a:ln w="57150">
              <a:solidFill>
                <a:srgbClr val="92D050"/>
              </a:solidFill>
            </a:ln>
          </p:spPr>
          <p:style>
            <a:lnRef idx="1">
              <a:schemeClr val="accent2"/>
            </a:lnRef>
            <a:fillRef idx="0">
              <a:schemeClr val="accent2"/>
            </a:fillRef>
            <a:effectRef idx="0">
              <a:schemeClr val="accent2"/>
            </a:effectRef>
            <a:fontRef idx="minor">
              <a:schemeClr val="tx1"/>
            </a:fontRef>
          </p:style>
        </p:cxnSp>
        <p:cxnSp>
          <p:nvCxnSpPr>
            <p:cNvPr id="12" name="Rak koppling 11">
              <a:extLst>
                <a:ext uri="{FF2B5EF4-FFF2-40B4-BE49-F238E27FC236}">
                  <a16:creationId xmlns:a16="http://schemas.microsoft.com/office/drawing/2014/main" id="{7F8FE8FE-AF13-F68A-F8A9-654A6B63AC2F}"/>
                </a:ext>
              </a:extLst>
            </p:cNvPr>
            <p:cNvCxnSpPr>
              <a:cxnSpLocks/>
            </p:cNvCxnSpPr>
            <p:nvPr/>
          </p:nvCxnSpPr>
          <p:spPr>
            <a:xfrm flipV="1">
              <a:off x="5057195" y="5604522"/>
              <a:ext cx="3144235" cy="533076"/>
            </a:xfrm>
            <a:prstGeom prst="line">
              <a:avLst/>
            </a:prstGeom>
            <a:ln w="57150">
              <a:solidFill>
                <a:srgbClr val="92D050"/>
              </a:solidFill>
            </a:ln>
          </p:spPr>
          <p:style>
            <a:lnRef idx="1">
              <a:schemeClr val="accent2"/>
            </a:lnRef>
            <a:fillRef idx="0">
              <a:schemeClr val="accent2"/>
            </a:fillRef>
            <a:effectRef idx="0">
              <a:schemeClr val="accent2"/>
            </a:effectRef>
            <a:fontRef idx="minor">
              <a:schemeClr val="tx1"/>
            </a:fontRef>
          </p:style>
        </p:cxnSp>
        <p:sp>
          <p:nvSpPr>
            <p:cNvPr id="13" name="textruta 12">
              <a:extLst>
                <a:ext uri="{FF2B5EF4-FFF2-40B4-BE49-F238E27FC236}">
                  <a16:creationId xmlns:a16="http://schemas.microsoft.com/office/drawing/2014/main" id="{4C2F988A-E761-FBC7-F301-6E6F1EBD3949}"/>
                </a:ext>
              </a:extLst>
            </p:cNvPr>
            <p:cNvSpPr txBox="1"/>
            <p:nvPr/>
          </p:nvSpPr>
          <p:spPr>
            <a:xfrm>
              <a:off x="9250966" y="5734757"/>
              <a:ext cx="912429" cy="5770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prstClr val="black"/>
                  </a:solidFill>
                  <a:effectLst/>
                  <a:uLnTx/>
                  <a:uFillTx/>
                  <a:latin typeface="Calibri" panose="020F0502020204030204"/>
                  <a:ea typeface="+mn-ea"/>
                  <a:cs typeface="+mn-cs"/>
                </a:rPr>
                <a:t>Palliativ vård </a:t>
              </a:r>
              <a:br>
                <a:rPr kumimoji="0" lang="sv-SE" sz="105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sv-SE" sz="1050" b="0" i="0" u="none" strike="noStrike" kern="1200" cap="none" spc="0" normalizeH="0" baseline="0" noProof="0">
                  <a:ln>
                    <a:noFill/>
                  </a:ln>
                  <a:solidFill>
                    <a:prstClr val="black"/>
                  </a:solidFill>
                  <a:effectLst/>
                  <a:uLnTx/>
                  <a:uFillTx/>
                  <a:latin typeface="Calibri" panose="020F0502020204030204"/>
                  <a:ea typeface="+mn-ea"/>
                  <a:cs typeface="+mn-cs"/>
                </a:rPr>
                <a:t>i livets </a:t>
              </a:r>
              <a:br>
                <a:rPr kumimoji="0" lang="sv-SE" sz="105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sv-SE" sz="105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slutskede</a:t>
              </a:r>
              <a:endParaRPr kumimoji="0" lang="sv-SE"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ruta 13">
              <a:extLst>
                <a:ext uri="{FF2B5EF4-FFF2-40B4-BE49-F238E27FC236}">
                  <a16:creationId xmlns:a16="http://schemas.microsoft.com/office/drawing/2014/main" id="{09E9E92E-AA4F-72BD-3724-AF5C553EA6F9}"/>
                </a:ext>
              </a:extLst>
            </p:cNvPr>
            <p:cNvSpPr txBox="1"/>
            <p:nvPr/>
          </p:nvSpPr>
          <p:spPr>
            <a:xfrm>
              <a:off x="3647186" y="5527423"/>
              <a:ext cx="210480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Sjukdomsbegränsande</a:t>
              </a:r>
              <a:r>
                <a:rPr kumimoji="0" lang="sv-SE" sz="1600" b="0" i="0" u="none" strike="noStrike" kern="1200" cap="none" spc="0" normalizeH="0" baseline="0" noProof="0">
                  <a:ln>
                    <a:noFill/>
                  </a:ln>
                  <a:solidFill>
                    <a:prstClr val="black"/>
                  </a:solidFill>
                  <a:effectLst/>
                  <a:uLnTx/>
                  <a:uFillTx/>
                  <a:latin typeface="Calibri" panose="020F0502020204030204"/>
                  <a:ea typeface="+mn-ea"/>
                  <a:cs typeface="+mn-cs"/>
                </a:rPr>
                <a:t> </a:t>
              </a:r>
              <a:br>
                <a:rPr kumimoji="0" lang="sv-SE" sz="16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sv-SE" sz="1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behandling</a:t>
              </a:r>
              <a:endParaRPr kumimoji="0" lang="sv-SE"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Rubrik 1">
            <a:extLst>
              <a:ext uri="{FF2B5EF4-FFF2-40B4-BE49-F238E27FC236}">
                <a16:creationId xmlns:a16="http://schemas.microsoft.com/office/drawing/2014/main" id="{E0C88B37-10E6-9EB1-0993-AD50E31944B5}"/>
              </a:ext>
            </a:extLst>
          </p:cNvPr>
          <p:cNvSpPr>
            <a:spLocks noGrp="1"/>
          </p:cNvSpPr>
          <p:nvPr>
            <p:ph type="title"/>
          </p:nvPr>
        </p:nvSpPr>
        <p:spPr>
          <a:xfrm>
            <a:off x="838200" y="365125"/>
            <a:ext cx="10515600" cy="1325563"/>
          </a:xfrm>
        </p:spPr>
        <p:txBody>
          <a:bodyPr/>
          <a:lstStyle/>
          <a:p>
            <a:pPr algn="ctr"/>
            <a:r>
              <a:rPr lang="sv-SE"/>
              <a:t>Termer och begrepp</a:t>
            </a:r>
            <a:br>
              <a:rPr lang="sv-SE"/>
            </a:br>
            <a:r>
              <a:rPr lang="sv-SE" sz="2400" b="0"/>
              <a:t>Oavsett ålder eller diagnos</a:t>
            </a:r>
            <a:endParaRPr lang="sv-SE" b="0"/>
          </a:p>
        </p:txBody>
      </p:sp>
      <p:sp>
        <p:nvSpPr>
          <p:cNvPr id="2" name="Rektangel: rundade hörn 1">
            <a:extLst>
              <a:ext uri="{FF2B5EF4-FFF2-40B4-BE49-F238E27FC236}">
                <a16:creationId xmlns:a16="http://schemas.microsoft.com/office/drawing/2014/main" id="{7FA572C7-9045-DC5C-A207-B9C287F4A937}"/>
              </a:ext>
            </a:extLst>
          </p:cNvPr>
          <p:cNvSpPr/>
          <p:nvPr/>
        </p:nvSpPr>
        <p:spPr>
          <a:xfrm>
            <a:off x="3654649" y="4632443"/>
            <a:ext cx="4665210" cy="1922624"/>
          </a:xfrm>
          <a:prstGeom prst="roundRect">
            <a:avLst/>
          </a:prstGeom>
          <a:solidFill>
            <a:schemeClr val="accent6">
              <a:lumMod val="60000"/>
              <a:lumOff val="40000"/>
            </a:schemeClr>
          </a:solidFill>
          <a:ln>
            <a:noFill/>
          </a:ln>
          <a:effectLst>
            <a:softEdge rad="63500"/>
          </a:effectLst>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prstClr val="black"/>
                </a:solidFill>
                <a:effectLst/>
                <a:uLnTx/>
                <a:uFillTx/>
                <a:latin typeface="Arial"/>
                <a:ea typeface="Yu Gothic Light"/>
                <a:cs typeface="Times New Roman"/>
              </a:rPr>
              <a:t>Allmän palliativ vård </a:t>
            </a:r>
            <a:br>
              <a:rPr kumimoji="0" lang="sv-SE" sz="1800" b="0" i="0" u="none" strike="noStrike" kern="1200" cap="none" spc="0" normalizeH="0" baseline="0" noProof="0">
                <a:ln>
                  <a:noFill/>
                </a:ln>
                <a:solidFill>
                  <a:prstClr val="white"/>
                </a:solidFill>
                <a:effectLst/>
                <a:uLnTx/>
                <a:uFillTx/>
                <a:latin typeface="Arial"/>
                <a:ea typeface="Yu Gothic Light"/>
                <a:cs typeface="Times New Roman" panose="02020603050405020304" pitchFamily="18" charset="0"/>
              </a:rPr>
            </a:br>
            <a:r>
              <a:rPr kumimoji="0" lang="sv-SE" sz="1800" b="0" i="0" u="none" strike="noStrike" kern="1200" cap="none" spc="0" normalizeH="0" baseline="0" noProof="0">
                <a:ln>
                  <a:noFill/>
                </a:ln>
                <a:solidFill>
                  <a:prstClr val="black"/>
                </a:solidFill>
                <a:effectLst/>
                <a:uLnTx/>
                <a:uFillTx/>
                <a:latin typeface="Arial"/>
                <a:ea typeface="Times New Roman" panose="02020603050405020304" pitchFamily="18" charset="0"/>
                <a:cs typeface="Times New Roman"/>
              </a:rPr>
              <a:t>palliativ vård som ges till patienter vars behov kan tillgodoses av personal med grundläggande kunskap och kompetens i palliativ vård</a:t>
            </a:r>
          </a:p>
        </p:txBody>
      </p:sp>
      <p:sp>
        <p:nvSpPr>
          <p:cNvPr id="6" name="Rektangel: rundade hörn 5">
            <a:extLst>
              <a:ext uri="{FF2B5EF4-FFF2-40B4-BE49-F238E27FC236}">
                <a16:creationId xmlns:a16="http://schemas.microsoft.com/office/drawing/2014/main" id="{93ED346A-B3C0-13DE-9FC3-C2CD66C95E76}"/>
              </a:ext>
            </a:extLst>
          </p:cNvPr>
          <p:cNvSpPr/>
          <p:nvPr/>
        </p:nvSpPr>
        <p:spPr>
          <a:xfrm>
            <a:off x="6422894" y="1502559"/>
            <a:ext cx="5697425" cy="1887181"/>
          </a:xfrm>
          <a:prstGeom prst="roundRect">
            <a:avLst/>
          </a:prstGeom>
          <a:ln>
            <a:noFill/>
          </a:ln>
          <a:effectLst>
            <a:softEdge rad="63500"/>
          </a:effectLst>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prstClr val="black"/>
                </a:solidFill>
                <a:effectLst/>
                <a:uLnTx/>
                <a:uFillTx/>
                <a:latin typeface="Arial"/>
                <a:ea typeface="Yu Gothic Light"/>
                <a:cs typeface="Times New Roman"/>
              </a:rPr>
              <a:t>Specialiserad palliativ vård</a:t>
            </a:r>
            <a:br>
              <a:rPr kumimoji="0" lang="sv-SE" sz="1800" b="0" i="0" u="none" strike="noStrike" kern="1200" cap="none" spc="0" normalizeH="0" baseline="0" noProof="0">
                <a:ln>
                  <a:noFill/>
                </a:ln>
                <a:solidFill>
                  <a:prstClr val="black"/>
                </a:solidFill>
                <a:effectLst/>
                <a:uLnTx/>
                <a:uFillTx/>
                <a:latin typeface="Arial"/>
                <a:ea typeface="Yu Gothic Light"/>
                <a:cs typeface="Times New Roman" panose="02020603050405020304" pitchFamily="18" charset="0"/>
              </a:rPr>
            </a:br>
            <a:r>
              <a:rPr kumimoji="0" lang="sv-SE" sz="1800" b="0" i="0" u="none" strike="noStrike" kern="1200" cap="none" spc="0" normalizeH="0" baseline="0" noProof="0">
                <a:ln>
                  <a:noFill/>
                </a:ln>
                <a:solidFill>
                  <a:prstClr val="black"/>
                </a:solidFill>
                <a:effectLst/>
                <a:uLnTx/>
                <a:uFillTx/>
                <a:latin typeface="Arial"/>
                <a:ea typeface="Times New Roman" panose="02020603050405020304" pitchFamily="18" charset="0"/>
                <a:cs typeface="Times New Roman"/>
              </a:rPr>
              <a:t>palliativ vård som ges till patienter med komplexa symtom eller vars livssituation medför särskilda behov, och som utförs av ett multiprofessionellt team med särskild kunskap och kompetens i palliativ vård</a:t>
            </a:r>
          </a:p>
        </p:txBody>
      </p:sp>
    </p:spTree>
    <p:extLst>
      <p:ext uri="{BB962C8B-B14F-4D97-AF65-F5344CB8AC3E}">
        <p14:creationId xmlns:p14="http://schemas.microsoft.com/office/powerpoint/2010/main" val="2540070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a:extLst>
              <a:ext uri="{FF2B5EF4-FFF2-40B4-BE49-F238E27FC236}">
                <a16:creationId xmlns:a16="http://schemas.microsoft.com/office/drawing/2014/main" id="{384C86C6-AA0C-1C57-567C-1C445706098C}"/>
              </a:ext>
            </a:extLst>
          </p:cNvPr>
          <p:cNvPicPr>
            <a:picLocks noGrp="1" noChangeAspect="1"/>
          </p:cNvPicPr>
          <p:nvPr>
            <p:ph idx="1"/>
          </p:nvPr>
        </p:nvPicPr>
        <p:blipFill>
          <a:blip r:embed="rId2">
            <a:alphaModFix amt="5000"/>
          </a:blip>
          <a:stretch>
            <a:fillRect/>
          </a:stretch>
        </p:blipFill>
        <p:spPr>
          <a:xfrm>
            <a:off x="838200" y="1914116"/>
            <a:ext cx="11284390" cy="1514884"/>
          </a:xfrm>
        </p:spPr>
      </p:pic>
      <p:pic>
        <p:nvPicPr>
          <p:cNvPr id="7" name="Bildobjekt 6">
            <a:extLst>
              <a:ext uri="{FF2B5EF4-FFF2-40B4-BE49-F238E27FC236}">
                <a16:creationId xmlns:a16="http://schemas.microsoft.com/office/drawing/2014/main" id="{4427DBC7-8B9A-62A2-8649-5BFEF1511333}"/>
              </a:ext>
            </a:extLst>
          </p:cNvPr>
          <p:cNvPicPr>
            <a:picLocks noChangeAspect="1"/>
          </p:cNvPicPr>
          <p:nvPr/>
        </p:nvPicPr>
        <p:blipFill>
          <a:blip r:embed="rId3">
            <a:alphaModFix amt="5000"/>
          </a:blip>
          <a:stretch>
            <a:fillRect/>
          </a:stretch>
        </p:blipFill>
        <p:spPr>
          <a:xfrm>
            <a:off x="838200" y="4308679"/>
            <a:ext cx="11284390" cy="1468558"/>
          </a:xfrm>
          <a:prstGeom prst="rect">
            <a:avLst/>
          </a:prstGeom>
        </p:spPr>
      </p:pic>
      <p:grpSp>
        <p:nvGrpSpPr>
          <p:cNvPr id="3" name="Grupp 2">
            <a:extLst>
              <a:ext uri="{FF2B5EF4-FFF2-40B4-BE49-F238E27FC236}">
                <a16:creationId xmlns:a16="http://schemas.microsoft.com/office/drawing/2014/main" id="{A27DDDDA-CA16-8C2B-2260-DB19ACA0F793}"/>
              </a:ext>
            </a:extLst>
          </p:cNvPr>
          <p:cNvGrpSpPr/>
          <p:nvPr/>
        </p:nvGrpSpPr>
        <p:grpSpPr>
          <a:xfrm>
            <a:off x="838200" y="3405721"/>
            <a:ext cx="10515600" cy="1149790"/>
            <a:chOff x="1857021" y="5527423"/>
            <a:chExt cx="8306374" cy="965452"/>
          </a:xfrm>
        </p:grpSpPr>
        <p:sp>
          <p:nvSpPr>
            <p:cNvPr id="8" name="Rektangel 7">
              <a:extLst>
                <a:ext uri="{FF2B5EF4-FFF2-40B4-BE49-F238E27FC236}">
                  <a16:creationId xmlns:a16="http://schemas.microsoft.com/office/drawing/2014/main" id="{032E8413-D4E7-9034-3A3C-43042D9F16BE}"/>
                </a:ext>
              </a:extLst>
            </p:cNvPr>
            <p:cNvSpPr/>
            <p:nvPr/>
          </p:nvSpPr>
          <p:spPr>
            <a:xfrm>
              <a:off x="1857021" y="5553722"/>
              <a:ext cx="1790166" cy="939153"/>
            </a:xfrm>
            <a:prstGeom prst="rect">
              <a:avLst/>
            </a:prstGeom>
            <a:gradFill>
              <a:gsLst>
                <a:gs pos="0">
                  <a:schemeClr val="accent6">
                    <a:lumMod val="60000"/>
                    <a:lumOff val="40000"/>
                  </a:schemeClr>
                </a:gs>
                <a:gs pos="0">
                  <a:schemeClr val="accent1">
                    <a:lumMod val="20000"/>
                    <a:lumOff val="80000"/>
                  </a:schemeClr>
                </a:gs>
                <a:gs pos="100000">
                  <a:schemeClr val="accent1">
                    <a:lumMod val="75000"/>
                  </a:schemeClr>
                </a:gs>
              </a:gsLst>
              <a:lin ang="162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Kurativ</a:t>
              </a:r>
              <a:r>
                <a:rPr kumimoji="0" lang="sv-SE" sz="1800" b="0"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sv-SE"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vård</a:t>
              </a: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ktangel 8">
              <a:extLst>
                <a:ext uri="{FF2B5EF4-FFF2-40B4-BE49-F238E27FC236}">
                  <a16:creationId xmlns:a16="http://schemas.microsoft.com/office/drawing/2014/main" id="{84AFC06E-D737-3B24-F001-F2586924BDED}"/>
                </a:ext>
              </a:extLst>
            </p:cNvPr>
            <p:cNvSpPr/>
            <p:nvPr/>
          </p:nvSpPr>
          <p:spPr>
            <a:xfrm>
              <a:off x="3647187" y="5553722"/>
              <a:ext cx="4554244" cy="939153"/>
            </a:xfrm>
            <a:prstGeom prst="rect">
              <a:avLst/>
            </a:prstGeom>
            <a:gradFill flip="none" rotWithShape="1">
              <a:gsLst>
                <a:gs pos="0">
                  <a:schemeClr val="accent6">
                    <a:lumMod val="60000"/>
                    <a:lumOff val="40000"/>
                  </a:schemeClr>
                </a:gs>
                <a:gs pos="61000">
                  <a:schemeClr val="accent1">
                    <a:lumMod val="97000"/>
                    <a:lumOff val="3000"/>
                  </a:schemeClr>
                </a:gs>
                <a:gs pos="100000">
                  <a:schemeClr val="accent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Palliativ</a:t>
              </a: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A2F4D46B-8EEB-3544-DA67-B637150CA1FA}"/>
                </a:ext>
              </a:extLst>
            </p:cNvPr>
            <p:cNvSpPr/>
            <p:nvPr/>
          </p:nvSpPr>
          <p:spPr>
            <a:xfrm>
              <a:off x="8201430" y="5553722"/>
              <a:ext cx="1961965" cy="939153"/>
            </a:xfrm>
            <a:prstGeom prst="rect">
              <a:avLst/>
            </a:prstGeom>
            <a:gradFill flip="none" rotWithShape="1">
              <a:gsLst>
                <a:gs pos="0">
                  <a:schemeClr val="accent6">
                    <a:lumMod val="75000"/>
                  </a:schemeClr>
                </a:gs>
                <a:gs pos="34000">
                  <a:schemeClr val="accent6">
                    <a:lumMod val="97000"/>
                    <a:lumOff val="3000"/>
                  </a:schemeClr>
                </a:gs>
                <a:gs pos="100000">
                  <a:schemeClr val="accent6">
                    <a:lumMod val="60000"/>
                    <a:lumOff val="4000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vård</a:t>
              </a: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Rak koppling 10">
              <a:extLst>
                <a:ext uri="{FF2B5EF4-FFF2-40B4-BE49-F238E27FC236}">
                  <a16:creationId xmlns:a16="http://schemas.microsoft.com/office/drawing/2014/main" id="{613295C7-CA9D-7240-51BF-5046FDBF74F6}"/>
                </a:ext>
              </a:extLst>
            </p:cNvPr>
            <p:cNvCxnSpPr>
              <a:cxnSpLocks/>
            </p:cNvCxnSpPr>
            <p:nvPr/>
          </p:nvCxnSpPr>
          <p:spPr>
            <a:xfrm>
              <a:off x="3647187" y="6137598"/>
              <a:ext cx="1410008" cy="0"/>
            </a:xfrm>
            <a:prstGeom prst="line">
              <a:avLst/>
            </a:prstGeom>
            <a:ln w="57150">
              <a:solidFill>
                <a:srgbClr val="92D050"/>
              </a:solidFill>
            </a:ln>
          </p:spPr>
          <p:style>
            <a:lnRef idx="1">
              <a:schemeClr val="accent2"/>
            </a:lnRef>
            <a:fillRef idx="0">
              <a:schemeClr val="accent2"/>
            </a:fillRef>
            <a:effectRef idx="0">
              <a:schemeClr val="accent2"/>
            </a:effectRef>
            <a:fontRef idx="minor">
              <a:schemeClr val="tx1"/>
            </a:fontRef>
          </p:style>
        </p:cxnSp>
        <p:cxnSp>
          <p:nvCxnSpPr>
            <p:cNvPr id="12" name="Rak koppling 11">
              <a:extLst>
                <a:ext uri="{FF2B5EF4-FFF2-40B4-BE49-F238E27FC236}">
                  <a16:creationId xmlns:a16="http://schemas.microsoft.com/office/drawing/2014/main" id="{7F8FE8FE-AF13-F68A-F8A9-654A6B63AC2F}"/>
                </a:ext>
              </a:extLst>
            </p:cNvPr>
            <p:cNvCxnSpPr>
              <a:cxnSpLocks/>
            </p:cNvCxnSpPr>
            <p:nvPr/>
          </p:nvCxnSpPr>
          <p:spPr>
            <a:xfrm flipV="1">
              <a:off x="5057195" y="5604522"/>
              <a:ext cx="3144235" cy="533076"/>
            </a:xfrm>
            <a:prstGeom prst="line">
              <a:avLst/>
            </a:prstGeom>
            <a:ln w="57150">
              <a:solidFill>
                <a:srgbClr val="92D050"/>
              </a:solidFill>
            </a:ln>
          </p:spPr>
          <p:style>
            <a:lnRef idx="1">
              <a:schemeClr val="accent2"/>
            </a:lnRef>
            <a:fillRef idx="0">
              <a:schemeClr val="accent2"/>
            </a:fillRef>
            <a:effectRef idx="0">
              <a:schemeClr val="accent2"/>
            </a:effectRef>
            <a:fontRef idx="minor">
              <a:schemeClr val="tx1"/>
            </a:fontRef>
          </p:style>
        </p:cxnSp>
        <p:sp>
          <p:nvSpPr>
            <p:cNvPr id="13" name="textruta 12">
              <a:extLst>
                <a:ext uri="{FF2B5EF4-FFF2-40B4-BE49-F238E27FC236}">
                  <a16:creationId xmlns:a16="http://schemas.microsoft.com/office/drawing/2014/main" id="{4C2F988A-E761-FBC7-F301-6E6F1EBD3949}"/>
                </a:ext>
              </a:extLst>
            </p:cNvPr>
            <p:cNvSpPr txBox="1"/>
            <p:nvPr/>
          </p:nvSpPr>
          <p:spPr>
            <a:xfrm>
              <a:off x="9250966" y="5734757"/>
              <a:ext cx="912429" cy="5770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prstClr val="black"/>
                  </a:solidFill>
                  <a:effectLst/>
                  <a:uLnTx/>
                  <a:uFillTx/>
                  <a:latin typeface="Calibri" panose="020F0502020204030204"/>
                  <a:ea typeface="+mn-ea"/>
                  <a:cs typeface="+mn-cs"/>
                </a:rPr>
                <a:t>Palliativ vård </a:t>
              </a:r>
              <a:br>
                <a:rPr kumimoji="0" lang="sv-SE" sz="105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sv-SE" sz="1050" b="0" i="0" u="none" strike="noStrike" kern="1200" cap="none" spc="0" normalizeH="0" baseline="0" noProof="0">
                  <a:ln>
                    <a:noFill/>
                  </a:ln>
                  <a:solidFill>
                    <a:prstClr val="black"/>
                  </a:solidFill>
                  <a:effectLst/>
                  <a:uLnTx/>
                  <a:uFillTx/>
                  <a:latin typeface="Calibri" panose="020F0502020204030204"/>
                  <a:ea typeface="+mn-ea"/>
                  <a:cs typeface="+mn-cs"/>
                </a:rPr>
                <a:t>i livets </a:t>
              </a:r>
              <a:br>
                <a:rPr kumimoji="0" lang="sv-SE" sz="105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sv-SE" sz="105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slutskede</a:t>
              </a:r>
              <a:endParaRPr kumimoji="0" lang="sv-SE"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ruta 13">
              <a:extLst>
                <a:ext uri="{FF2B5EF4-FFF2-40B4-BE49-F238E27FC236}">
                  <a16:creationId xmlns:a16="http://schemas.microsoft.com/office/drawing/2014/main" id="{09E9E92E-AA4F-72BD-3724-AF5C553EA6F9}"/>
                </a:ext>
              </a:extLst>
            </p:cNvPr>
            <p:cNvSpPr txBox="1"/>
            <p:nvPr/>
          </p:nvSpPr>
          <p:spPr>
            <a:xfrm>
              <a:off x="3647186" y="5527423"/>
              <a:ext cx="210480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Sjukdomsbegränsande</a:t>
              </a:r>
              <a:r>
                <a:rPr kumimoji="0" lang="sv-SE" sz="1600" b="0" i="0" u="none" strike="noStrike" kern="1200" cap="none" spc="0" normalizeH="0" baseline="0" noProof="0">
                  <a:ln>
                    <a:noFill/>
                  </a:ln>
                  <a:solidFill>
                    <a:prstClr val="black"/>
                  </a:solidFill>
                  <a:effectLst/>
                  <a:uLnTx/>
                  <a:uFillTx/>
                  <a:latin typeface="Calibri" panose="020F0502020204030204"/>
                  <a:ea typeface="+mn-ea"/>
                  <a:cs typeface="+mn-cs"/>
                </a:rPr>
                <a:t> </a:t>
              </a:r>
              <a:br>
                <a:rPr kumimoji="0" lang="sv-SE" sz="16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sv-SE" sz="1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behandling</a:t>
              </a:r>
              <a:endParaRPr kumimoji="0" lang="sv-SE"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Rubrik 1">
            <a:extLst>
              <a:ext uri="{FF2B5EF4-FFF2-40B4-BE49-F238E27FC236}">
                <a16:creationId xmlns:a16="http://schemas.microsoft.com/office/drawing/2014/main" id="{E0C88B37-10E6-9EB1-0993-AD50E31944B5}"/>
              </a:ext>
            </a:extLst>
          </p:cNvPr>
          <p:cNvSpPr>
            <a:spLocks noGrp="1"/>
          </p:cNvSpPr>
          <p:nvPr>
            <p:ph type="title"/>
          </p:nvPr>
        </p:nvSpPr>
        <p:spPr>
          <a:xfrm>
            <a:off x="838200" y="365125"/>
            <a:ext cx="10515600" cy="1325563"/>
          </a:xfrm>
        </p:spPr>
        <p:txBody>
          <a:bodyPr/>
          <a:lstStyle/>
          <a:p>
            <a:pPr algn="ctr"/>
            <a:r>
              <a:rPr lang="sv-SE"/>
              <a:t>Rent konkret innebär det att…</a:t>
            </a:r>
            <a:br>
              <a:rPr lang="sv-SE"/>
            </a:br>
            <a:r>
              <a:rPr lang="sv-SE" sz="2400" b="0"/>
              <a:t>Oavsett ålder eller diagnos</a:t>
            </a:r>
            <a:endParaRPr lang="sv-SE" b="0"/>
          </a:p>
        </p:txBody>
      </p:sp>
      <p:sp>
        <p:nvSpPr>
          <p:cNvPr id="15" name="Rektangel: rundade hörn 14">
            <a:extLst>
              <a:ext uri="{FF2B5EF4-FFF2-40B4-BE49-F238E27FC236}">
                <a16:creationId xmlns:a16="http://schemas.microsoft.com/office/drawing/2014/main" id="{4A22A9F8-ED80-A3B2-ADF8-0F4CE89DA586}"/>
              </a:ext>
            </a:extLst>
          </p:cNvPr>
          <p:cNvSpPr/>
          <p:nvPr/>
        </p:nvSpPr>
        <p:spPr>
          <a:xfrm>
            <a:off x="4662018" y="4588786"/>
            <a:ext cx="3071535" cy="1797341"/>
          </a:xfrm>
          <a:prstGeom prst="roundRect">
            <a:avLst/>
          </a:prstGeom>
          <a:effectLst>
            <a:softEdge rad="63500"/>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Arbeta aktivt för att fördröja sjukdomen och förlänga livet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Optimering av symtomlindring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Optimering av livskvalitet</a:t>
            </a:r>
          </a:p>
        </p:txBody>
      </p:sp>
      <p:sp>
        <p:nvSpPr>
          <p:cNvPr id="16" name="Rektangel: rundade hörn 15">
            <a:extLst>
              <a:ext uri="{FF2B5EF4-FFF2-40B4-BE49-F238E27FC236}">
                <a16:creationId xmlns:a16="http://schemas.microsoft.com/office/drawing/2014/main" id="{EC41A545-2B5E-CFC5-F230-D0BA1A3ACEF1}"/>
              </a:ext>
            </a:extLst>
          </p:cNvPr>
          <p:cNvSpPr/>
          <p:nvPr/>
        </p:nvSpPr>
        <p:spPr>
          <a:xfrm>
            <a:off x="9578755" y="1750555"/>
            <a:ext cx="1775045" cy="1655166"/>
          </a:xfrm>
          <a:prstGeom prst="roundRect">
            <a:avLst/>
          </a:prstGeom>
          <a:ln>
            <a:noFill/>
          </a:ln>
          <a:effectLst>
            <a:softEdge rad="63500"/>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Bästa möjliga symtomlindring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Bästa möjliga livskvalitet</a:t>
            </a:r>
          </a:p>
        </p:txBody>
      </p:sp>
    </p:spTree>
    <p:extLst>
      <p:ext uri="{BB962C8B-B14F-4D97-AF65-F5344CB8AC3E}">
        <p14:creationId xmlns:p14="http://schemas.microsoft.com/office/powerpoint/2010/main" val="3987134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innehåll 5">
            <a:extLst>
              <a:ext uri="{FF2B5EF4-FFF2-40B4-BE49-F238E27FC236}">
                <a16:creationId xmlns:a16="http://schemas.microsoft.com/office/drawing/2014/main" id="{26F41FE2-816D-60DB-7041-331874BD00D9}"/>
              </a:ext>
            </a:extLst>
          </p:cNvPr>
          <p:cNvPicPr>
            <a:picLocks noGrp="1" noRot="1" noChangeAspect="1" noMove="1" noResize="1" noEditPoints="1" noAdjustHandles="1" noChangeArrowheads="1" noChangeShapeType="1" noCrop="1"/>
          </p:cNvPicPr>
          <p:nvPr>
            <p:ph sz="half" idx="2"/>
          </p:nvPr>
        </p:nvPicPr>
        <p:blipFill>
          <a:blip r:embed="rId2"/>
          <a:stretch>
            <a:fillRect/>
          </a:stretch>
        </p:blipFill>
        <p:spPr>
          <a:xfrm>
            <a:off x="4888577" y="0"/>
            <a:ext cx="7303423" cy="6858000"/>
          </a:xfrm>
        </p:spPr>
      </p:pic>
      <p:sp>
        <p:nvSpPr>
          <p:cNvPr id="3" name="Platshållare för innehåll 2">
            <a:extLst>
              <a:ext uri="{FF2B5EF4-FFF2-40B4-BE49-F238E27FC236}">
                <a16:creationId xmlns:a16="http://schemas.microsoft.com/office/drawing/2014/main" id="{B1A5C3C3-E362-319A-326C-F4DF2EE3D5AF}"/>
              </a:ext>
            </a:extLst>
          </p:cNvPr>
          <p:cNvSpPr>
            <a:spLocks noGrp="1"/>
          </p:cNvSpPr>
          <p:nvPr>
            <p:ph sz="half" idx="1"/>
          </p:nvPr>
        </p:nvSpPr>
        <p:spPr>
          <a:xfrm>
            <a:off x="87702" y="1081455"/>
            <a:ext cx="4800875" cy="5250334"/>
          </a:xfrm>
        </p:spPr>
        <p:txBody>
          <a:bodyPr>
            <a:normAutofit fontScale="70000" lnSpcReduction="20000"/>
          </a:bodyPr>
          <a:lstStyle/>
          <a:p>
            <a:pPr marL="0" indent="0" algn="l">
              <a:buNone/>
            </a:pPr>
            <a:r>
              <a:rPr lang="sv-SE" b="1" dirty="0"/>
              <a:t>Kunskapsplattform för kvalitet och patientsäkerhet</a:t>
            </a:r>
          </a:p>
          <a:p>
            <a:pPr marL="0" indent="0" algn="l">
              <a:buNone/>
            </a:pPr>
            <a:endParaRPr lang="sv-SE" b="0" i="0" dirty="0">
              <a:solidFill>
                <a:srgbClr val="4A4A4A"/>
              </a:solidFill>
              <a:effectLst/>
              <a:latin typeface="CancerfondenSans"/>
            </a:endParaRPr>
          </a:p>
          <a:p>
            <a:pPr marL="0" indent="0">
              <a:buNone/>
            </a:pPr>
            <a:r>
              <a:rPr lang="sv-SE" b="1" dirty="0"/>
              <a:t>Innehåller de olika områden som sjukhuset arbetar med gällande patientsäkerhet.</a:t>
            </a:r>
            <a:endParaRPr lang="sv-SE" dirty="0"/>
          </a:p>
          <a:p>
            <a:pPr marL="0" indent="0" algn="l">
              <a:buNone/>
            </a:pPr>
            <a:r>
              <a:rPr lang="sv-SE" b="0" i="0" dirty="0">
                <a:solidFill>
                  <a:srgbClr val="4A4A4A"/>
                </a:solidFill>
                <a:effectLst/>
                <a:latin typeface="CancerfondenSans"/>
              </a:rPr>
              <a:t>Baspaket för kvalitet och patientsäkerhet är en del av sjukhuset kvalitetsledningsarbete och utvecklas fortlöpande för att effektivt kunna </a:t>
            </a:r>
            <a:r>
              <a:rPr lang="sv-SE" b="1" i="0" dirty="0">
                <a:solidFill>
                  <a:srgbClr val="4A4A4A"/>
                </a:solidFill>
                <a:effectLst/>
                <a:latin typeface="CancerfondenSans"/>
              </a:rPr>
              <a:t>stödja</a:t>
            </a:r>
            <a:r>
              <a:rPr lang="sv-SE" b="0" i="0" dirty="0">
                <a:solidFill>
                  <a:srgbClr val="4A4A4A"/>
                </a:solidFill>
                <a:effectLst/>
                <a:latin typeface="CancerfondenSans"/>
              </a:rPr>
              <a:t> förbättringsarbetet på sjukhuset, och ett av kvalitetsområdena sjukhusövergripande är </a:t>
            </a:r>
            <a:r>
              <a:rPr lang="sv-SE" b="1" i="0" dirty="0">
                <a:solidFill>
                  <a:srgbClr val="4A4A4A"/>
                </a:solidFill>
                <a:effectLst/>
                <a:latin typeface="CancerfondenSans"/>
              </a:rPr>
              <a:t>Palliativ vård</a:t>
            </a:r>
            <a:r>
              <a:rPr lang="sv-SE" b="0" i="0" dirty="0">
                <a:solidFill>
                  <a:srgbClr val="4A4A4A"/>
                </a:solidFill>
                <a:effectLst/>
                <a:latin typeface="CancerfondenSans"/>
              </a:rPr>
              <a:t>.</a:t>
            </a:r>
          </a:p>
          <a:p>
            <a:pPr marL="0" indent="0" algn="l">
              <a:buNone/>
            </a:pPr>
            <a:endParaRPr lang="sv-SE" b="0" i="0" dirty="0">
              <a:solidFill>
                <a:srgbClr val="4A4A4A"/>
              </a:solidFill>
              <a:effectLst/>
              <a:latin typeface="CancerfondenSans"/>
            </a:endParaRPr>
          </a:p>
          <a:p>
            <a:pPr marL="0" indent="0" algn="l">
              <a:buNone/>
            </a:pPr>
            <a:r>
              <a:rPr lang="sv-SE" b="0" i="0" dirty="0" err="1">
                <a:solidFill>
                  <a:srgbClr val="4A4A4A"/>
                </a:solidFill>
                <a:effectLst/>
                <a:latin typeface="CancerfondenSans"/>
              </a:rPr>
              <a:t>Baspaketet</a:t>
            </a:r>
            <a:r>
              <a:rPr lang="sv-SE" b="0" i="0" dirty="0">
                <a:solidFill>
                  <a:srgbClr val="4A4A4A"/>
                </a:solidFill>
                <a:effectLst/>
                <a:latin typeface="CancerfondenSans"/>
              </a:rPr>
              <a:t> bidrar till att arbeta datadrivet med kvalitet, vilket är en av Akademiska sjukhuset strategiska förflyttningar. </a:t>
            </a:r>
          </a:p>
          <a:p>
            <a:pPr marL="0" indent="0" algn="l">
              <a:buNone/>
            </a:pPr>
            <a:r>
              <a:rPr lang="sv-SE" b="0" i="0" dirty="0">
                <a:solidFill>
                  <a:srgbClr val="4A4A4A"/>
                </a:solidFill>
                <a:effectLst/>
                <a:latin typeface="CancerfondenSans"/>
              </a:rPr>
              <a:t>Det ger en översikt och stödjer det systematiska kvalitets- och patientsäkerhetsarbetet. Det vänder sig till chefer, ledare och medarbetare och ger ledningsfunktioner möjlighet att följa upp arbetet med kvalitet och patientsäkerhet, och det underlättar arbetet med att fatta beslut om förbättringar och utveckling utifrån verksamhetens och patienternas behov.</a:t>
            </a:r>
          </a:p>
          <a:p>
            <a:endParaRPr lang="sv-SE" dirty="0"/>
          </a:p>
        </p:txBody>
      </p:sp>
      <p:sp>
        <p:nvSpPr>
          <p:cNvPr id="9" name="Rektangel: rundade hörn 8">
            <a:extLst>
              <a:ext uri="{FF2B5EF4-FFF2-40B4-BE49-F238E27FC236}">
                <a16:creationId xmlns:a16="http://schemas.microsoft.com/office/drawing/2014/main" id="{B639AE42-F444-727B-BC04-83717585A285}"/>
              </a:ext>
            </a:extLst>
          </p:cNvPr>
          <p:cNvSpPr>
            <a:spLocks noGrp="1" noRot="1" noMove="1" noResize="1" noEditPoints="1" noAdjustHandles="1" noChangeArrowheads="1" noChangeShapeType="1"/>
          </p:cNvSpPr>
          <p:nvPr/>
        </p:nvSpPr>
        <p:spPr>
          <a:xfrm>
            <a:off x="4986068" y="4848045"/>
            <a:ext cx="1109932" cy="1216325"/>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944994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23091-0F70-84A5-7707-F29B128BF74B}"/>
            </a:ext>
          </a:extLst>
        </p:cNvPr>
        <p:cNvGrpSpPr/>
        <p:nvPr/>
      </p:nvGrpSpPr>
      <p:grpSpPr>
        <a:xfrm>
          <a:off x="0" y="0"/>
          <a:ext cx="0" cy="0"/>
          <a:chOff x="0" y="0"/>
          <a:chExt cx="0" cy="0"/>
        </a:xfrm>
      </p:grpSpPr>
      <p:pic>
        <p:nvPicPr>
          <p:cNvPr id="5" name="Platshållare för innehåll 5">
            <a:extLst>
              <a:ext uri="{FF2B5EF4-FFF2-40B4-BE49-F238E27FC236}">
                <a16:creationId xmlns:a16="http://schemas.microsoft.com/office/drawing/2014/main" id="{DEC48B13-3F9C-00F9-D833-9B52CEB60CCF}"/>
              </a:ext>
            </a:extLst>
          </p:cNvPr>
          <p:cNvPicPr>
            <a:picLocks noGrp="1" noChangeAspect="1"/>
          </p:cNvPicPr>
          <p:nvPr>
            <p:ph sz="half" idx="2"/>
          </p:nvPr>
        </p:nvPicPr>
        <p:blipFill>
          <a:blip r:embed="rId2"/>
          <a:stretch>
            <a:fillRect/>
          </a:stretch>
        </p:blipFill>
        <p:spPr>
          <a:xfrm>
            <a:off x="4816728" y="-14292"/>
            <a:ext cx="7457333" cy="6872292"/>
          </a:xfrm>
        </p:spPr>
      </p:pic>
      <p:sp>
        <p:nvSpPr>
          <p:cNvPr id="3" name="Platshållare för innehåll 2">
            <a:extLst>
              <a:ext uri="{FF2B5EF4-FFF2-40B4-BE49-F238E27FC236}">
                <a16:creationId xmlns:a16="http://schemas.microsoft.com/office/drawing/2014/main" id="{521A250A-8FA0-C711-98EE-091A575B15AB}"/>
              </a:ext>
            </a:extLst>
          </p:cNvPr>
          <p:cNvSpPr>
            <a:spLocks noGrp="1"/>
          </p:cNvSpPr>
          <p:nvPr>
            <p:ph sz="half" idx="1"/>
          </p:nvPr>
        </p:nvSpPr>
        <p:spPr>
          <a:xfrm>
            <a:off x="8554915" y="2484716"/>
            <a:ext cx="3780747" cy="2034530"/>
          </a:xfrm>
        </p:spPr>
        <p:txBody>
          <a:bodyPr>
            <a:normAutofit fontScale="85000" lnSpcReduction="20000"/>
          </a:bodyPr>
          <a:lstStyle/>
          <a:p>
            <a:r>
              <a:rPr lang="sv-SE" sz="2000" dirty="0"/>
              <a:t>Kontaktperson Akademiska sjukhuset </a:t>
            </a:r>
            <a:br>
              <a:rPr lang="sv-SE" sz="2000" dirty="0"/>
            </a:br>
            <a:r>
              <a:rPr lang="sv-SE" sz="2000" i="1" dirty="0">
                <a:hlinkClick r:id="rId3"/>
              </a:rPr>
              <a:t>Merri Subasic</a:t>
            </a:r>
            <a:endParaRPr lang="sv-SE" sz="2000" i="1" dirty="0"/>
          </a:p>
          <a:p>
            <a:r>
              <a:rPr lang="sv-SE" sz="2000" dirty="0"/>
              <a:t>Kontaktperson Lasarettet i Enköping </a:t>
            </a:r>
            <a:br>
              <a:rPr lang="sv-SE" sz="2000" dirty="0"/>
            </a:br>
            <a:r>
              <a:rPr lang="sv-SE" sz="2000" i="1" dirty="0">
                <a:hlinkClick r:id="rId4"/>
              </a:rPr>
              <a:t>Liselott Henriksson-Lundvall</a:t>
            </a:r>
            <a:endParaRPr lang="sv-SE" sz="2000" i="1" dirty="0"/>
          </a:p>
          <a:p>
            <a:r>
              <a:rPr lang="sv-SE" sz="2000" dirty="0"/>
              <a:t>Kontaktperson Nära Vård och Hälsa</a:t>
            </a:r>
            <a:br>
              <a:rPr lang="sv-SE" sz="2000" dirty="0"/>
            </a:br>
            <a:r>
              <a:rPr lang="sv-SE" sz="2000" dirty="0">
                <a:hlinkClick r:id="rId5"/>
              </a:rPr>
              <a:t>Therese Byman Sandell</a:t>
            </a:r>
            <a:endParaRPr lang="sv-SE" sz="2000" dirty="0"/>
          </a:p>
        </p:txBody>
      </p:sp>
      <p:pic>
        <p:nvPicPr>
          <p:cNvPr id="7" name="Platshållare för innehåll 15">
            <a:hlinkClick r:id="rId6"/>
            <a:extLst>
              <a:ext uri="{FF2B5EF4-FFF2-40B4-BE49-F238E27FC236}">
                <a16:creationId xmlns:a16="http://schemas.microsoft.com/office/drawing/2014/main" id="{35810F2A-5DA7-26A4-E356-0795D1E01ABE}"/>
              </a:ext>
            </a:extLst>
          </p:cNvPr>
          <p:cNvPicPr>
            <a:picLocks noChangeAspect="1"/>
          </p:cNvPicPr>
          <p:nvPr/>
        </p:nvPicPr>
        <p:blipFill>
          <a:blip r:embed="rId7"/>
          <a:stretch>
            <a:fillRect/>
          </a:stretch>
        </p:blipFill>
        <p:spPr>
          <a:xfrm>
            <a:off x="0" y="1253331"/>
            <a:ext cx="4824309" cy="4351338"/>
          </a:xfrm>
          <a:prstGeom prst="rect">
            <a:avLst/>
          </a:prstGeom>
        </p:spPr>
      </p:pic>
    </p:spTree>
    <p:extLst>
      <p:ext uri="{BB962C8B-B14F-4D97-AF65-F5344CB8AC3E}">
        <p14:creationId xmlns:p14="http://schemas.microsoft.com/office/powerpoint/2010/main" val="4275340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a:xfrm>
            <a:off x="1009123" y="616841"/>
            <a:ext cx="9144000" cy="609793"/>
          </a:xfrm>
        </p:spPr>
        <p:txBody>
          <a:bodyPr>
            <a:normAutofit/>
          </a:bodyPr>
          <a:lstStyle/>
          <a:p>
            <a:r>
              <a:rPr lang="sv-SE"/>
              <a:t>Nulägesbeskrivning ur ett patientperspektiv</a:t>
            </a:r>
          </a:p>
        </p:txBody>
      </p:sp>
      <p:sp>
        <p:nvSpPr>
          <p:cNvPr id="8" name="Platshållare för text 4"/>
          <p:cNvSpPr txBox="1">
            <a:spLocks/>
          </p:cNvSpPr>
          <p:nvPr/>
        </p:nvSpPr>
        <p:spPr>
          <a:xfrm>
            <a:off x="4603004" y="2963280"/>
            <a:ext cx="5407270" cy="792000"/>
          </a:xfrm>
          <a:prstGeom prst="rect">
            <a:avLst/>
          </a:prstGeom>
          <a:solidFill>
            <a:schemeClr val="accent4">
              <a:lumMod val="60000"/>
              <a:lumOff val="40000"/>
            </a:schemeClr>
          </a:solidFill>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600"/>
              </a:spcBef>
              <a:spcAft>
                <a:spcPts val="0"/>
              </a:spcAft>
              <a:buClrTx/>
              <a:buSzTx/>
              <a:buFont typeface="+mj-lt"/>
              <a:buAutoNum type="arabicParenR" startAt="2"/>
              <a:tabLst/>
              <a:defRPr/>
            </a:pPr>
            <a:r>
              <a:rPr kumimoji="0" lang="sv-SE" sz="2400" b="0" i="0" u="none" strike="noStrike" kern="1200" cap="none" spc="0" normalizeH="0" baseline="0" noProof="0">
                <a:ln>
                  <a:noFill/>
                </a:ln>
                <a:solidFill>
                  <a:srgbClr val="000000"/>
                </a:solidFill>
                <a:effectLst/>
                <a:uLnTx/>
                <a:uFillTx/>
                <a:latin typeface="Calibri" panose="020F0502020204030204"/>
                <a:ea typeface="Calibri" panose="020F0502020204030204" pitchFamily="34" charset="0"/>
                <a:cs typeface="Arial" panose="020B0604020202020204" pitchFamily="34" charset="0"/>
              </a:rPr>
              <a:t>Skillnader i vilka åtgärder som erbjuds de patienter som har palliativ vård</a:t>
            </a:r>
            <a:r>
              <a:rPr kumimoji="0" lang="sv-SE" sz="2400" b="0"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rPr>
              <a:t> </a:t>
            </a:r>
            <a:endParaRPr kumimoji="0" lang="sv-SE" sz="2400" b="0" i="0" u="none" strike="noStrike" kern="1200" cap="none" spc="0" normalizeH="0" baseline="0" noProof="0">
              <a:ln>
                <a:noFill/>
              </a:ln>
              <a:solidFill>
                <a:srgbClr val="000000"/>
              </a:solidFill>
              <a:effectLst/>
              <a:uLnTx/>
              <a:uFillTx/>
              <a:latin typeface="Calibri" panose="020F0502020204030204"/>
              <a:ea typeface="Calibri" panose="020F0502020204030204" pitchFamily="34" charset="0"/>
              <a:cs typeface="Arial" panose="020B0604020202020204" pitchFamily="34" charset="0"/>
            </a:endParaRPr>
          </a:p>
        </p:txBody>
      </p:sp>
      <p:sp>
        <p:nvSpPr>
          <p:cNvPr id="9" name="Platshållare för text 4"/>
          <p:cNvSpPr txBox="1">
            <a:spLocks/>
          </p:cNvSpPr>
          <p:nvPr/>
        </p:nvSpPr>
        <p:spPr>
          <a:xfrm>
            <a:off x="4603005" y="4081252"/>
            <a:ext cx="5407270" cy="792000"/>
          </a:xfrm>
          <a:prstGeom prst="rect">
            <a:avLst/>
          </a:prstGeom>
          <a:solidFill>
            <a:schemeClr val="accent4">
              <a:lumMod val="60000"/>
              <a:lumOff val="40000"/>
            </a:schemeClr>
          </a:solidFill>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600"/>
              </a:spcBef>
              <a:spcAft>
                <a:spcPts val="0"/>
              </a:spcAft>
              <a:buClrTx/>
              <a:buSzTx/>
              <a:buFont typeface="+mj-lt"/>
              <a:buAutoNum type="arabicParenR" startAt="3"/>
              <a:tabLst/>
              <a:defRPr/>
            </a:pPr>
            <a:r>
              <a:rPr kumimoji="0" lang="sv-SE" sz="2400" b="0" i="0" u="none" strike="noStrike" kern="1200" cap="none" spc="0" normalizeH="0" baseline="0" noProof="0">
                <a:ln>
                  <a:noFill/>
                </a:ln>
                <a:solidFill>
                  <a:srgbClr val="000000"/>
                </a:solidFill>
                <a:effectLst/>
                <a:uLnTx/>
                <a:uFillTx/>
                <a:latin typeface="Calibri" panose="020F0502020204030204"/>
                <a:ea typeface="Calibri" panose="020F0502020204030204" pitchFamily="34" charset="0"/>
                <a:cs typeface="Arial" panose="020B0604020202020204" pitchFamily="34" charset="0"/>
              </a:rPr>
              <a:t>Varierande kvalitet på de åtgärder som erbjuds inom palliativ vård</a:t>
            </a:r>
            <a:endParaRPr kumimoji="0" lang="sv-SE"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Platshållare för text 4"/>
          <p:cNvSpPr txBox="1">
            <a:spLocks/>
          </p:cNvSpPr>
          <p:nvPr/>
        </p:nvSpPr>
        <p:spPr>
          <a:xfrm>
            <a:off x="4603003" y="5199225"/>
            <a:ext cx="5407270" cy="792000"/>
          </a:xfrm>
          <a:prstGeom prst="rect">
            <a:avLst/>
          </a:prstGeom>
          <a:solidFill>
            <a:schemeClr val="accent4">
              <a:lumMod val="60000"/>
              <a:lumOff val="40000"/>
            </a:schemeClr>
          </a:solidFill>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600"/>
              </a:spcBef>
              <a:spcAft>
                <a:spcPts val="0"/>
              </a:spcAft>
              <a:buClrTx/>
              <a:buSzTx/>
              <a:buFont typeface="+mj-lt"/>
              <a:buAutoNum type="arabicParenR" startAt="4"/>
              <a:tabLst/>
              <a:defRPr/>
            </a:pPr>
            <a:r>
              <a:rPr kumimoji="0" lang="sv-SE" sz="2400" b="0" i="0" u="none" strike="noStrike" kern="1200" cap="none" spc="0" normalizeH="0" baseline="0" noProof="0">
                <a:ln>
                  <a:noFill/>
                </a:ln>
                <a:solidFill>
                  <a:srgbClr val="000000"/>
                </a:solidFill>
                <a:effectLst/>
                <a:uLnTx/>
                <a:uFillTx/>
                <a:latin typeface="Calibri" panose="020F0502020204030204"/>
                <a:ea typeface="Calibri" panose="020F0502020204030204" pitchFamily="34" charset="0"/>
                <a:cs typeface="Arial" panose="020B0604020202020204" pitchFamily="34" charset="0"/>
              </a:rPr>
              <a:t>Bristande samverkan mellan involverade organisationer</a:t>
            </a:r>
            <a:endParaRPr kumimoji="0" lang="sv-SE"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Högerpil 1">
            <a:extLst>
              <a:ext uri="{C183D7F6-B498-43B3-948B-1728B52AA6E4}">
                <adec:decorative xmlns:adec="http://schemas.microsoft.com/office/drawing/2017/decorative" val="1"/>
              </a:ext>
            </a:extLst>
          </p:cNvPr>
          <p:cNvSpPr/>
          <p:nvPr/>
        </p:nvSpPr>
        <p:spPr>
          <a:xfrm>
            <a:off x="4296885" y="2101581"/>
            <a:ext cx="242490" cy="254805"/>
          </a:xfrm>
          <a:prstGeom prst="rightArrow">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Högerpil 11">
            <a:extLst>
              <a:ext uri="{C183D7F6-B498-43B3-948B-1728B52AA6E4}">
                <adec:decorative xmlns:adec="http://schemas.microsoft.com/office/drawing/2017/decorative" val="1"/>
              </a:ext>
            </a:extLst>
          </p:cNvPr>
          <p:cNvSpPr/>
          <p:nvPr/>
        </p:nvSpPr>
        <p:spPr>
          <a:xfrm>
            <a:off x="4296885" y="3245082"/>
            <a:ext cx="242490" cy="254805"/>
          </a:xfrm>
          <a:prstGeom prst="rightArrow">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Högerpil 13">
            <a:extLst>
              <a:ext uri="{C183D7F6-B498-43B3-948B-1728B52AA6E4}">
                <adec:decorative xmlns:adec="http://schemas.microsoft.com/office/drawing/2017/decorative" val="1"/>
              </a:ext>
            </a:extLst>
          </p:cNvPr>
          <p:cNvSpPr/>
          <p:nvPr/>
        </p:nvSpPr>
        <p:spPr>
          <a:xfrm>
            <a:off x="4296885" y="4340958"/>
            <a:ext cx="242490" cy="254805"/>
          </a:xfrm>
          <a:prstGeom prst="rightArrow">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Högerpil 14">
            <a:extLst>
              <a:ext uri="{C183D7F6-B498-43B3-948B-1728B52AA6E4}">
                <adec:decorative xmlns:adec="http://schemas.microsoft.com/office/drawing/2017/decorative" val="1"/>
              </a:ext>
            </a:extLst>
          </p:cNvPr>
          <p:cNvSpPr/>
          <p:nvPr/>
        </p:nvSpPr>
        <p:spPr>
          <a:xfrm>
            <a:off x="4296885" y="5484459"/>
            <a:ext cx="242490" cy="254805"/>
          </a:xfrm>
          <a:prstGeom prst="rightArrow">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Platshållare för text 4"/>
          <p:cNvSpPr>
            <a:spLocks noGrp="1"/>
          </p:cNvSpPr>
          <p:nvPr>
            <p:ph type="body" sz="quarter" idx="10"/>
          </p:nvPr>
        </p:nvSpPr>
        <p:spPr>
          <a:xfrm>
            <a:off x="4603007" y="1845308"/>
            <a:ext cx="5407270" cy="792000"/>
          </a:xfrm>
          <a:solidFill>
            <a:schemeClr val="accent4">
              <a:lumMod val="60000"/>
              <a:lumOff val="40000"/>
            </a:schemeClr>
          </a:solidFill>
        </p:spPr>
        <p:txBody>
          <a:bodyPr>
            <a:noAutofit/>
          </a:bodyPr>
          <a:lstStyle/>
          <a:p>
            <a:pPr marL="457200" indent="-457200">
              <a:lnSpc>
                <a:spcPct val="100000"/>
              </a:lnSpc>
              <a:spcBef>
                <a:spcPts val="600"/>
              </a:spcBef>
              <a:buFont typeface="+mj-lt"/>
              <a:buAutoNum type="arabicParenR"/>
              <a:defRPr/>
            </a:pPr>
            <a:r>
              <a:rPr lang="sv-SE">
                <a:solidFill>
                  <a:srgbClr val="000000"/>
                </a:solidFill>
                <a:ea typeface="Calibri" panose="020F0502020204030204" pitchFamily="34" charset="0"/>
                <a:cs typeface="Arial" panose="020B0604020202020204" pitchFamily="34" charset="0"/>
              </a:rPr>
              <a:t>Patienter som behöver palliativ vård erbjuds inte alltid detta</a:t>
            </a:r>
            <a:endParaRPr lang="sv-SE"/>
          </a:p>
          <a:p>
            <a:pPr lvl="0">
              <a:lnSpc>
                <a:spcPct val="100000"/>
              </a:lnSpc>
              <a:spcBef>
                <a:spcPts val="600"/>
              </a:spcBef>
              <a:defRPr/>
            </a:pPr>
            <a:endParaRPr lang="sv-SE" sz="1600"/>
          </a:p>
        </p:txBody>
      </p:sp>
      <p:sp>
        <p:nvSpPr>
          <p:cNvPr id="17" name="textruta 16">
            <a:extLst>
              <a:ext uri="{C183D7F6-B498-43B3-948B-1728B52AA6E4}">
                <adec:decorative xmlns:adec="http://schemas.microsoft.com/office/drawing/2017/decorative" val="1"/>
              </a:ext>
            </a:extLst>
          </p:cNvPr>
          <p:cNvSpPr txBox="1"/>
          <p:nvPr/>
        </p:nvSpPr>
        <p:spPr>
          <a:xfrm>
            <a:off x="10301680" y="75284"/>
            <a:ext cx="155196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FFFFFF">
                    <a:lumMod val="65000"/>
                  </a:srgbClr>
                </a:solidFill>
                <a:effectLst/>
                <a:uLnTx/>
                <a:uFillTx/>
                <a:latin typeface="Calibri" panose="020F0502020204030204"/>
                <a:ea typeface="+mn-ea"/>
                <a:cs typeface="+mn-cs"/>
              </a:rPr>
              <a:t>Palliativ vård</a:t>
            </a:r>
          </a:p>
        </p:txBody>
      </p:sp>
      <p:sp>
        <p:nvSpPr>
          <p:cNvPr id="18" name="textruta 17"/>
          <p:cNvSpPr txBox="1"/>
          <p:nvPr/>
        </p:nvSpPr>
        <p:spPr>
          <a:xfrm>
            <a:off x="4603003" y="1318668"/>
            <a:ext cx="195624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a:ln>
                  <a:noFill/>
                </a:ln>
                <a:solidFill>
                  <a:srgbClr val="EBAE51">
                    <a:lumMod val="75000"/>
                  </a:srgbClr>
                </a:solidFill>
                <a:effectLst/>
                <a:uLnTx/>
                <a:uFillTx/>
                <a:latin typeface="Calibri" panose="020F0502020204030204"/>
                <a:ea typeface="+mn-ea"/>
                <a:cs typeface="+mn-cs"/>
              </a:rPr>
              <a:t>Utmaningar</a:t>
            </a:r>
          </a:p>
        </p:txBody>
      </p:sp>
      <p:pic>
        <p:nvPicPr>
          <p:cNvPr id="3" name="Picture 2" descr="Bilden visar erfarenheter och utmaningar som individen kan uppleva i palliativ vård. ">
            <a:extLst>
              <a:ext uri="{FF2B5EF4-FFF2-40B4-BE49-F238E27FC236}">
                <a16:creationId xmlns:a16="http://schemas.microsoft.com/office/drawing/2014/main" id="{B60EBDCF-D8F4-15A9-F5F4-23D48288FE1E}"/>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554" y="1464616"/>
            <a:ext cx="3462157" cy="4526609"/>
          </a:xfrm>
          <a:prstGeom prst="rect">
            <a:avLst/>
          </a:prstGeom>
        </p:spPr>
      </p:pic>
    </p:spTree>
    <p:extLst>
      <p:ext uri="{BB962C8B-B14F-4D97-AF65-F5344CB8AC3E}">
        <p14:creationId xmlns:p14="http://schemas.microsoft.com/office/powerpoint/2010/main" val="163172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EF1C472-4030-422A-A9FC-48DA42622500}" vid="{21AE12C8-795E-4977-BDD5-7334BF12F565}"/>
    </a:ext>
  </a:extLst>
</a:theme>
</file>

<file path=ppt/theme/theme2.xml><?xml version="1.0" encoding="utf-8"?>
<a:theme xmlns:a="http://schemas.openxmlformats.org/drawingml/2006/main" name="2_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E4FAABD-FCAE-4581-8F65-5BEEEBC46D99}" vid="{700E2B55-8F28-4FE3-B3A4-7C10E8E5F2E7}"/>
    </a:ext>
  </a:extLst>
</a:theme>
</file>

<file path=ppt/theme/theme3.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y mall Akademiska sjukhuset.potx" id="{81E4B609-D8D7-4FAA-85A1-39240F0127CA}" vid="{E62687FF-EE37-43A3-8F7E-BE0065311F37}"/>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8290C1E7300CC418116967D97B15331" ma:contentTypeVersion="15" ma:contentTypeDescription="Skapa ett nytt dokument." ma:contentTypeScope="" ma:versionID="e055f40f1e159a04c39189b053c3b72f">
  <xsd:schema xmlns:xsd="http://www.w3.org/2001/XMLSchema" xmlns:xs="http://www.w3.org/2001/XMLSchema" xmlns:p="http://schemas.microsoft.com/office/2006/metadata/properties" xmlns:ns2="3180f522-9ce7-40a7-afa6-7346c3812ce8" xmlns:ns3="eb465a92-2349-4e81-b160-0d8be886fc5a" targetNamespace="http://schemas.microsoft.com/office/2006/metadata/properties" ma:root="true" ma:fieldsID="bad503341d02067b26d5d29e84d61e56" ns2:_="" ns3:_="">
    <xsd:import namespace="3180f522-9ce7-40a7-afa6-7346c3812ce8"/>
    <xsd:import namespace="eb465a92-2349-4e81-b160-0d8be886fc5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80f522-9ce7-40a7-afa6-7346c3812c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4" nillable="true" ma:taxonomy="true" ma:internalName="lcf76f155ced4ddcb4097134ff3c332f" ma:taxonomyFieldName="MediaServiceImageTags" ma:displayName="Bildmarkeringar" ma:readOnly="false" ma:fieldId="{5cf76f15-5ced-4ddc-b409-7134ff3c332f}" ma:taxonomyMulti="true" ma:sspId="97266bcc-55c4-4544-a428-4f926305b553"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b465a92-2349-4e81-b160-0d8be886fc5a" elementFormDefault="qualified">
    <xsd:import namespace="http://schemas.microsoft.com/office/2006/documentManagement/types"/>
    <xsd:import namespace="http://schemas.microsoft.com/office/infopath/2007/PartnerControls"/>
    <xsd:element name="SharedWithUsers" ma:index="11"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Delat med information" ma:internalName="SharedWithDetails" ma:readOnly="true">
      <xsd:simpleType>
        <xsd:restriction base="dms:Note">
          <xsd:maxLength value="255"/>
        </xsd:restriction>
      </xsd:simpleType>
    </xsd:element>
    <xsd:element name="TaxCatchAll" ma:index="15" nillable="true" ma:displayName="Taxonomy Catch All Column" ma:hidden="true" ma:list="{a18a20cc-6a73-4b9b-812b-ba53598a8135}" ma:internalName="TaxCatchAll" ma:showField="CatchAllData" ma:web="eb465a92-2349-4e81-b160-0d8be886fc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180f522-9ce7-40a7-afa6-7346c3812ce8">
      <Terms xmlns="http://schemas.microsoft.com/office/infopath/2007/PartnerControls"/>
    </lcf76f155ced4ddcb4097134ff3c332f>
    <TaxCatchAll xmlns="eb465a92-2349-4e81-b160-0d8be886fc5a" xsi:nil="true"/>
  </documentManagement>
</p:properties>
</file>

<file path=customXml/itemProps1.xml><?xml version="1.0" encoding="utf-8"?>
<ds:datastoreItem xmlns:ds="http://schemas.openxmlformats.org/officeDocument/2006/customXml" ds:itemID="{1012701B-1735-42F7-9B2E-AF25E545E1FE}"/>
</file>

<file path=customXml/itemProps2.xml><?xml version="1.0" encoding="utf-8"?>
<ds:datastoreItem xmlns:ds="http://schemas.openxmlformats.org/officeDocument/2006/customXml" ds:itemID="{6B5E0009-4B91-4198-A304-3C5BD6E6BB6F}">
  <ds:schemaRefs>
    <ds:schemaRef ds:uri="http://schemas.microsoft.com/sharepoint/v3/contenttype/forms"/>
  </ds:schemaRefs>
</ds:datastoreItem>
</file>

<file path=customXml/itemProps3.xml><?xml version="1.0" encoding="utf-8"?>
<ds:datastoreItem xmlns:ds="http://schemas.openxmlformats.org/officeDocument/2006/customXml" ds:itemID="{FE35A993-679E-4DCC-8184-6CB91A1EAEE5}">
  <ds:schemaRefs>
    <ds:schemaRef ds:uri="c854d262-4b32-4a13-a731-9bec6609f61a"/>
    <ds:schemaRef ds:uri="http://www.w3.org/XML/1998/namespace"/>
    <ds:schemaRef ds:uri="http://purl.org/dc/terms/"/>
    <ds:schemaRef ds:uri="http://schemas.microsoft.com/office/2006/metadata/properties"/>
    <ds:schemaRef ds:uri="c0e181db-2185-43be-8007-0c9fd403c241"/>
    <ds:schemaRef ds:uri="http://purl.org/dc/elements/1.1/"/>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28c0f289-e8e7-494a-b19b-89669d2ae230"/>
  </ds:schemaRefs>
</ds:datastoreItem>
</file>

<file path=docProps/app.xml><?xml version="1.0" encoding="utf-8"?>
<Properties xmlns="http://schemas.openxmlformats.org/officeDocument/2006/extended-properties" xmlns:vt="http://schemas.openxmlformats.org/officeDocument/2006/docPropsVTypes">
  <Template>Akademiska ppt mall widescreen</Template>
  <TotalTime>10717</TotalTime>
  <Words>1356</Words>
  <Application>Microsoft Office PowerPoint</Application>
  <PresentationFormat>Bredbild</PresentationFormat>
  <Paragraphs>138</Paragraphs>
  <Slides>18</Slides>
  <Notes>4</Notes>
  <HiddenSlides>0</HiddenSlides>
  <MMClips>0</MMClips>
  <ScaleCrop>false</ScaleCrop>
  <HeadingPairs>
    <vt:vector size="6" baseType="variant">
      <vt:variant>
        <vt:lpstr>Använt teckensnitt</vt:lpstr>
      </vt:variant>
      <vt:variant>
        <vt:i4>6</vt:i4>
      </vt:variant>
      <vt:variant>
        <vt:lpstr>Tema</vt:lpstr>
      </vt:variant>
      <vt:variant>
        <vt:i4>3</vt:i4>
      </vt:variant>
      <vt:variant>
        <vt:lpstr>Bildrubriker</vt:lpstr>
      </vt:variant>
      <vt:variant>
        <vt:i4>18</vt:i4>
      </vt:variant>
    </vt:vector>
  </HeadingPairs>
  <TitlesOfParts>
    <vt:vector size="27" baseType="lpstr">
      <vt:lpstr>Aptos</vt:lpstr>
      <vt:lpstr>Arial</vt:lpstr>
      <vt:lpstr>Calibri</vt:lpstr>
      <vt:lpstr>CancerfondenSans</vt:lpstr>
      <vt:lpstr>Source Sans Pro</vt:lpstr>
      <vt:lpstr>Times New Roman</vt:lpstr>
      <vt:lpstr>Office-tema</vt:lpstr>
      <vt:lpstr>2_Office-tema</vt:lpstr>
      <vt:lpstr>1_Office-tema</vt:lpstr>
      <vt:lpstr>Vårdutveckling Baspaket för kvalitet och patientsäkerhet – kvalitetsområde Palliativ vård</vt:lpstr>
      <vt:lpstr>Agenda</vt:lpstr>
      <vt:lpstr>PowerPoint-presentation</vt:lpstr>
      <vt:lpstr>Definitioner Oavsett ålder eller diagnos</vt:lpstr>
      <vt:lpstr>Termer och begrepp Oavsett ålder eller diagnos</vt:lpstr>
      <vt:lpstr>Rent konkret innebär det att… Oavsett ålder eller diagnos</vt:lpstr>
      <vt:lpstr>PowerPoint-presentation</vt:lpstr>
      <vt:lpstr>PowerPoint-presentation</vt:lpstr>
      <vt:lpstr>Nulägesbeskrivning ur ett patientperspektiv</vt:lpstr>
      <vt:lpstr>Personcentrerat och sammanhållet vårdförlopp – palliativ vård</vt:lpstr>
      <vt:lpstr>Exempel på lokala och regionala arbeten</vt:lpstr>
      <vt:lpstr>Exempel på lokala och regionala arbeten</vt:lpstr>
      <vt:lpstr>Exempel på lokala och regionala arbeten</vt:lpstr>
      <vt:lpstr>Exempel på lokala och regionala arbeten</vt:lpstr>
      <vt:lpstr>Exempel på lokala och regionala arbeten</vt:lpstr>
      <vt:lpstr>Exempel på lokala och regionala arbeten</vt:lpstr>
      <vt:lpstr>Exempel på lokala och regionala arbeten</vt:lpstr>
      <vt:lpstr>Svenska Palliativregistret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Merri Subasic</dc:creator>
  <cp:lastModifiedBy>Merri Subasic</cp:lastModifiedBy>
  <cp:revision>2</cp:revision>
  <dcterms:created xsi:type="dcterms:W3CDTF">2024-11-19T13:18:02Z</dcterms:created>
  <dcterms:modified xsi:type="dcterms:W3CDTF">2024-12-16T18:51:29Z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0x01010058290C1E7300CC418116967D97B15331</vt:lpwstr>
  </property>
  <property fmtid="{D5CDD505-2E9C-101B-9397-08002B2CF9AE}" pid="3" name="MediaServiceImageTags">
    <vt:lpwstr/>
  </property>
</Properties>
</file>