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78" r:id="rId2"/>
    <p:sldId id="294" r:id="rId3"/>
    <p:sldId id="295" r:id="rId4"/>
    <p:sldId id="258" r:id="rId5"/>
    <p:sldId id="296" r:id="rId6"/>
    <p:sldId id="283" r:id="rId7"/>
    <p:sldId id="284" r:id="rId8"/>
    <p:sldId id="263" r:id="rId9"/>
    <p:sldId id="308" r:id="rId10"/>
    <p:sldId id="297" r:id="rId11"/>
    <p:sldId id="298" r:id="rId12"/>
    <p:sldId id="266" r:id="rId13"/>
    <p:sldId id="299" r:id="rId14"/>
    <p:sldId id="268" r:id="rId15"/>
    <p:sldId id="269" r:id="rId16"/>
    <p:sldId id="300" r:id="rId17"/>
    <p:sldId id="271" r:id="rId18"/>
    <p:sldId id="301" r:id="rId19"/>
    <p:sldId id="302" r:id="rId20"/>
    <p:sldId id="303" r:id="rId21"/>
    <p:sldId id="304" r:id="rId22"/>
    <p:sldId id="305" r:id="rId23"/>
    <p:sldId id="312" r:id="rId24"/>
    <p:sldId id="306" r:id="rId25"/>
    <p:sldId id="282" r:id="rId26"/>
    <p:sldId id="319" r:id="rId27"/>
    <p:sldId id="314" r:id="rId28"/>
    <p:sldId id="309" r:id="rId29"/>
    <p:sldId id="315" r:id="rId30"/>
    <p:sldId id="316" r:id="rId31"/>
    <p:sldId id="320" r:id="rId32"/>
    <p:sldId id="317" r:id="rId33"/>
    <p:sldId id="318" r:id="rId34"/>
    <p:sldId id="267" r:id="rId3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1627" userDrawn="1">
          <p15:clr>
            <a:srgbClr val="A4A3A4"/>
          </p15:clr>
        </p15:guide>
        <p15:guide id="2" pos="3863" userDrawn="1">
          <p15:clr>
            <a:srgbClr val="A4A3A4"/>
          </p15:clr>
        </p15:guide>
        <p15:guide id="3" pos="302" userDrawn="1">
          <p15:clr>
            <a:srgbClr val="A4A3A4"/>
          </p15:clr>
        </p15:guide>
        <p15:guide id="4" orient="horz" pos="411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 Wahlén" initials="MW" lastIdx="5" clrIdx="0"/>
  <p:cmAuthor id="2" name="Ebba Burman" initials="EB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7272"/>
    <a:srgbClr val="727373"/>
    <a:srgbClr val="727374"/>
    <a:srgbClr val="737273"/>
    <a:srgbClr val="FFFFFF"/>
    <a:srgbClr val="5E5F5E"/>
    <a:srgbClr val="717272"/>
    <a:srgbClr val="FFB8B9"/>
    <a:srgbClr val="DED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B0405F-8849-4030-9738-2A2AA894F263}" v="55" dt="2024-11-17T16:50:53.743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DADEE4"/>
              </a:solidFill>
              <a:prstDash val="solid"/>
              <a:round/>
            </a:ln>
          </a:left>
          <a:right>
            <a:ln w="12700" cap="flat">
              <a:solidFill>
                <a:srgbClr val="DADEE4"/>
              </a:solidFill>
              <a:prstDash val="solid"/>
              <a:round/>
            </a:ln>
          </a:right>
          <a:top>
            <a:ln w="12700" cap="flat">
              <a:solidFill>
                <a:srgbClr val="DADEE4"/>
              </a:solidFill>
              <a:prstDash val="solid"/>
              <a:round/>
            </a:ln>
          </a:top>
          <a:bottom>
            <a:ln w="12700" cap="flat">
              <a:solidFill>
                <a:srgbClr val="DADEE4"/>
              </a:solidFill>
              <a:prstDash val="solid"/>
              <a:round/>
            </a:ln>
          </a:bottom>
          <a:insideH>
            <a:ln w="12700" cap="flat">
              <a:solidFill>
                <a:srgbClr val="DADEE4"/>
              </a:solidFill>
              <a:prstDash val="solid"/>
              <a:round/>
            </a:ln>
          </a:insideH>
          <a:insideV>
            <a:ln w="12700" cap="flat">
              <a:solidFill>
                <a:srgbClr val="DADEE4"/>
              </a:solidFill>
              <a:prstDash val="solid"/>
              <a:round/>
            </a:ln>
          </a:insideV>
        </a:tcBdr>
        <a:fill>
          <a:solidFill>
            <a:srgbClr val="CAD1E2"/>
          </a:solidFill>
        </a:fill>
      </a:tcStyle>
    </a:wholeTbl>
    <a:band2H>
      <a:tcTxStyle/>
      <a:tcStyle>
        <a:tcBdr/>
        <a:fill>
          <a:solidFill>
            <a:srgbClr val="E6E9F1"/>
          </a:solidFill>
        </a:fill>
      </a:tcStyle>
    </a:band2H>
    <a:firstCol>
      <a:tcTxStyle b="on" i="off">
        <a:fontRef idx="major">
          <a:srgbClr val="DADEE4"/>
        </a:fontRef>
        <a:srgbClr val="DADEE4"/>
      </a:tcTxStyle>
      <a:tcStyle>
        <a:tcBdr>
          <a:left>
            <a:ln w="12700" cap="flat">
              <a:solidFill>
                <a:srgbClr val="DADEE4"/>
              </a:solidFill>
              <a:prstDash val="solid"/>
              <a:round/>
            </a:ln>
          </a:left>
          <a:right>
            <a:ln w="12700" cap="flat">
              <a:solidFill>
                <a:srgbClr val="DADEE4"/>
              </a:solidFill>
              <a:prstDash val="solid"/>
              <a:round/>
            </a:ln>
          </a:right>
          <a:top>
            <a:ln w="12700" cap="flat">
              <a:solidFill>
                <a:srgbClr val="DADEE4"/>
              </a:solidFill>
              <a:prstDash val="solid"/>
              <a:round/>
            </a:ln>
          </a:top>
          <a:bottom>
            <a:ln w="12700" cap="flat">
              <a:solidFill>
                <a:srgbClr val="DADEE4"/>
              </a:solidFill>
              <a:prstDash val="solid"/>
              <a:round/>
            </a:ln>
          </a:bottom>
          <a:insideH>
            <a:ln w="12700" cap="flat">
              <a:solidFill>
                <a:srgbClr val="DADEE4"/>
              </a:solidFill>
              <a:prstDash val="solid"/>
              <a:round/>
            </a:ln>
          </a:insideH>
          <a:insideV>
            <a:ln w="12700" cap="flat">
              <a:solidFill>
                <a:srgbClr val="DADEE4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DADEE4"/>
        </a:fontRef>
        <a:srgbClr val="DADEE4"/>
      </a:tcTxStyle>
      <a:tcStyle>
        <a:tcBdr>
          <a:left>
            <a:ln w="12700" cap="flat">
              <a:solidFill>
                <a:srgbClr val="DADEE4"/>
              </a:solidFill>
              <a:prstDash val="solid"/>
              <a:round/>
            </a:ln>
          </a:left>
          <a:right>
            <a:ln w="12700" cap="flat">
              <a:solidFill>
                <a:srgbClr val="DADEE4"/>
              </a:solidFill>
              <a:prstDash val="solid"/>
              <a:round/>
            </a:ln>
          </a:right>
          <a:top>
            <a:ln w="38100" cap="flat">
              <a:solidFill>
                <a:srgbClr val="DADEE4"/>
              </a:solidFill>
              <a:prstDash val="solid"/>
              <a:round/>
            </a:ln>
          </a:top>
          <a:bottom>
            <a:ln w="12700" cap="flat">
              <a:solidFill>
                <a:srgbClr val="DADEE4"/>
              </a:solidFill>
              <a:prstDash val="solid"/>
              <a:round/>
            </a:ln>
          </a:bottom>
          <a:insideH>
            <a:ln w="12700" cap="flat">
              <a:solidFill>
                <a:srgbClr val="DADEE4"/>
              </a:solidFill>
              <a:prstDash val="solid"/>
              <a:round/>
            </a:ln>
          </a:insideH>
          <a:insideV>
            <a:ln w="12700" cap="flat">
              <a:solidFill>
                <a:srgbClr val="DADEE4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DADEE4"/>
        </a:fontRef>
        <a:srgbClr val="DADEE4"/>
      </a:tcTxStyle>
      <a:tcStyle>
        <a:tcBdr>
          <a:left>
            <a:ln w="12700" cap="flat">
              <a:solidFill>
                <a:srgbClr val="DADEE4"/>
              </a:solidFill>
              <a:prstDash val="solid"/>
              <a:round/>
            </a:ln>
          </a:left>
          <a:right>
            <a:ln w="12700" cap="flat">
              <a:solidFill>
                <a:srgbClr val="DADEE4"/>
              </a:solidFill>
              <a:prstDash val="solid"/>
              <a:round/>
            </a:ln>
          </a:right>
          <a:top>
            <a:ln w="12700" cap="flat">
              <a:solidFill>
                <a:srgbClr val="DADEE4"/>
              </a:solidFill>
              <a:prstDash val="solid"/>
              <a:round/>
            </a:ln>
          </a:top>
          <a:bottom>
            <a:ln w="38100" cap="flat">
              <a:solidFill>
                <a:srgbClr val="DADEE4"/>
              </a:solidFill>
              <a:prstDash val="solid"/>
              <a:round/>
            </a:ln>
          </a:bottom>
          <a:insideH>
            <a:ln w="12700" cap="flat">
              <a:solidFill>
                <a:srgbClr val="DADEE4"/>
              </a:solidFill>
              <a:prstDash val="solid"/>
              <a:round/>
            </a:ln>
          </a:insideH>
          <a:insideV>
            <a:ln w="12700" cap="flat">
              <a:solidFill>
                <a:srgbClr val="DADEE4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DADEE4"/>
              </a:solidFill>
              <a:prstDash val="solid"/>
              <a:round/>
            </a:ln>
          </a:left>
          <a:right>
            <a:ln w="12700" cap="flat">
              <a:solidFill>
                <a:srgbClr val="DADEE4"/>
              </a:solidFill>
              <a:prstDash val="solid"/>
              <a:round/>
            </a:ln>
          </a:right>
          <a:top>
            <a:ln w="12700" cap="flat">
              <a:solidFill>
                <a:srgbClr val="DADEE4"/>
              </a:solidFill>
              <a:prstDash val="solid"/>
              <a:round/>
            </a:ln>
          </a:top>
          <a:bottom>
            <a:ln w="12700" cap="flat">
              <a:solidFill>
                <a:srgbClr val="DADEE4"/>
              </a:solidFill>
              <a:prstDash val="solid"/>
              <a:round/>
            </a:ln>
          </a:bottom>
          <a:insideH>
            <a:ln w="12700" cap="flat">
              <a:solidFill>
                <a:srgbClr val="DADEE4"/>
              </a:solidFill>
              <a:prstDash val="solid"/>
              <a:round/>
            </a:ln>
          </a:insideH>
          <a:insideV>
            <a:ln w="12700" cap="flat">
              <a:solidFill>
                <a:srgbClr val="DADEE4"/>
              </a:solidFill>
              <a:prstDash val="solid"/>
              <a:round/>
            </a:ln>
          </a:insideV>
        </a:tcBdr>
        <a:fill>
          <a:solidFill>
            <a:srgbClr val="D4D4D4"/>
          </a:solidFill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n" i="off">
        <a:fontRef idx="major">
          <a:srgbClr val="DADEE4"/>
        </a:fontRef>
        <a:srgbClr val="DADEE4"/>
      </a:tcTxStyle>
      <a:tcStyle>
        <a:tcBdr>
          <a:left>
            <a:ln w="12700" cap="flat">
              <a:solidFill>
                <a:srgbClr val="DADEE4"/>
              </a:solidFill>
              <a:prstDash val="solid"/>
              <a:round/>
            </a:ln>
          </a:left>
          <a:right>
            <a:ln w="12700" cap="flat">
              <a:solidFill>
                <a:srgbClr val="DADEE4"/>
              </a:solidFill>
              <a:prstDash val="solid"/>
              <a:round/>
            </a:ln>
          </a:right>
          <a:top>
            <a:ln w="12700" cap="flat">
              <a:solidFill>
                <a:srgbClr val="DADEE4"/>
              </a:solidFill>
              <a:prstDash val="solid"/>
              <a:round/>
            </a:ln>
          </a:top>
          <a:bottom>
            <a:ln w="12700" cap="flat">
              <a:solidFill>
                <a:srgbClr val="DADEE4"/>
              </a:solidFill>
              <a:prstDash val="solid"/>
              <a:round/>
            </a:ln>
          </a:bottom>
          <a:insideH>
            <a:ln w="12700" cap="flat">
              <a:solidFill>
                <a:srgbClr val="DADEE4"/>
              </a:solidFill>
              <a:prstDash val="solid"/>
              <a:round/>
            </a:ln>
          </a:insideH>
          <a:insideV>
            <a:ln w="12700" cap="flat">
              <a:solidFill>
                <a:srgbClr val="DADEE4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DADEE4"/>
        </a:fontRef>
        <a:srgbClr val="DADEE4"/>
      </a:tcTxStyle>
      <a:tcStyle>
        <a:tcBdr>
          <a:left>
            <a:ln w="12700" cap="flat">
              <a:solidFill>
                <a:srgbClr val="DADEE4"/>
              </a:solidFill>
              <a:prstDash val="solid"/>
              <a:round/>
            </a:ln>
          </a:left>
          <a:right>
            <a:ln w="12700" cap="flat">
              <a:solidFill>
                <a:srgbClr val="DADEE4"/>
              </a:solidFill>
              <a:prstDash val="solid"/>
              <a:round/>
            </a:ln>
          </a:right>
          <a:top>
            <a:ln w="38100" cap="flat">
              <a:solidFill>
                <a:srgbClr val="DADEE4"/>
              </a:solidFill>
              <a:prstDash val="solid"/>
              <a:round/>
            </a:ln>
          </a:top>
          <a:bottom>
            <a:ln w="12700" cap="flat">
              <a:solidFill>
                <a:srgbClr val="DADEE4"/>
              </a:solidFill>
              <a:prstDash val="solid"/>
              <a:round/>
            </a:ln>
          </a:bottom>
          <a:insideH>
            <a:ln w="12700" cap="flat">
              <a:solidFill>
                <a:srgbClr val="DADEE4"/>
              </a:solidFill>
              <a:prstDash val="solid"/>
              <a:round/>
            </a:ln>
          </a:insideH>
          <a:insideV>
            <a:ln w="12700" cap="flat">
              <a:solidFill>
                <a:srgbClr val="DADEE4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DADEE4"/>
        </a:fontRef>
        <a:srgbClr val="DADEE4"/>
      </a:tcTxStyle>
      <a:tcStyle>
        <a:tcBdr>
          <a:left>
            <a:ln w="12700" cap="flat">
              <a:solidFill>
                <a:srgbClr val="DADEE4"/>
              </a:solidFill>
              <a:prstDash val="solid"/>
              <a:round/>
            </a:ln>
          </a:left>
          <a:right>
            <a:ln w="12700" cap="flat">
              <a:solidFill>
                <a:srgbClr val="DADEE4"/>
              </a:solidFill>
              <a:prstDash val="solid"/>
              <a:round/>
            </a:ln>
          </a:right>
          <a:top>
            <a:ln w="12700" cap="flat">
              <a:solidFill>
                <a:srgbClr val="DADEE4"/>
              </a:solidFill>
              <a:prstDash val="solid"/>
              <a:round/>
            </a:ln>
          </a:top>
          <a:bottom>
            <a:ln w="38100" cap="flat">
              <a:solidFill>
                <a:srgbClr val="DADEE4"/>
              </a:solidFill>
              <a:prstDash val="solid"/>
              <a:round/>
            </a:ln>
          </a:bottom>
          <a:insideH>
            <a:ln w="12700" cap="flat">
              <a:solidFill>
                <a:srgbClr val="DADEE4"/>
              </a:solidFill>
              <a:prstDash val="solid"/>
              <a:round/>
            </a:ln>
          </a:insideH>
          <a:insideV>
            <a:ln w="12700" cap="flat">
              <a:solidFill>
                <a:srgbClr val="DADEE4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DADEE4"/>
              </a:solidFill>
              <a:prstDash val="solid"/>
              <a:round/>
            </a:ln>
          </a:left>
          <a:right>
            <a:ln w="12700" cap="flat">
              <a:solidFill>
                <a:srgbClr val="DADEE4"/>
              </a:solidFill>
              <a:prstDash val="solid"/>
              <a:round/>
            </a:ln>
          </a:right>
          <a:top>
            <a:ln w="12700" cap="flat">
              <a:solidFill>
                <a:srgbClr val="DADEE4"/>
              </a:solidFill>
              <a:prstDash val="solid"/>
              <a:round/>
            </a:ln>
          </a:top>
          <a:bottom>
            <a:ln w="12700" cap="flat">
              <a:solidFill>
                <a:srgbClr val="DADEE4"/>
              </a:solidFill>
              <a:prstDash val="solid"/>
              <a:round/>
            </a:ln>
          </a:bottom>
          <a:insideH>
            <a:ln w="12700" cap="flat">
              <a:solidFill>
                <a:srgbClr val="DADEE4"/>
              </a:solidFill>
              <a:prstDash val="solid"/>
              <a:round/>
            </a:ln>
          </a:insideH>
          <a:insideV>
            <a:ln w="12700" cap="flat">
              <a:solidFill>
                <a:srgbClr val="DADEE4"/>
              </a:solidFill>
              <a:prstDash val="solid"/>
              <a:round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F3F3F3"/>
          </a:solidFill>
        </a:fill>
      </a:tcStyle>
    </a:band2H>
    <a:firstCol>
      <a:tcTxStyle b="on" i="off">
        <a:fontRef idx="major">
          <a:srgbClr val="DADEE4"/>
        </a:fontRef>
        <a:srgbClr val="DADEE4"/>
      </a:tcTxStyle>
      <a:tcStyle>
        <a:tcBdr>
          <a:left>
            <a:ln w="12700" cap="flat">
              <a:solidFill>
                <a:srgbClr val="DADEE4"/>
              </a:solidFill>
              <a:prstDash val="solid"/>
              <a:round/>
            </a:ln>
          </a:left>
          <a:right>
            <a:ln w="12700" cap="flat">
              <a:solidFill>
                <a:srgbClr val="DADEE4"/>
              </a:solidFill>
              <a:prstDash val="solid"/>
              <a:round/>
            </a:ln>
          </a:right>
          <a:top>
            <a:ln w="12700" cap="flat">
              <a:solidFill>
                <a:srgbClr val="DADEE4"/>
              </a:solidFill>
              <a:prstDash val="solid"/>
              <a:round/>
            </a:ln>
          </a:top>
          <a:bottom>
            <a:ln w="12700" cap="flat">
              <a:solidFill>
                <a:srgbClr val="DADEE4"/>
              </a:solidFill>
              <a:prstDash val="solid"/>
              <a:round/>
            </a:ln>
          </a:bottom>
          <a:insideH>
            <a:ln w="12700" cap="flat">
              <a:solidFill>
                <a:srgbClr val="DADEE4"/>
              </a:solidFill>
              <a:prstDash val="solid"/>
              <a:round/>
            </a:ln>
          </a:insideH>
          <a:insideV>
            <a:ln w="12700" cap="flat">
              <a:solidFill>
                <a:srgbClr val="DADEE4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DADEE4"/>
        </a:fontRef>
        <a:srgbClr val="DADEE4"/>
      </a:tcTxStyle>
      <a:tcStyle>
        <a:tcBdr>
          <a:left>
            <a:ln w="12700" cap="flat">
              <a:solidFill>
                <a:srgbClr val="DADEE4"/>
              </a:solidFill>
              <a:prstDash val="solid"/>
              <a:round/>
            </a:ln>
          </a:left>
          <a:right>
            <a:ln w="12700" cap="flat">
              <a:solidFill>
                <a:srgbClr val="DADEE4"/>
              </a:solidFill>
              <a:prstDash val="solid"/>
              <a:round/>
            </a:ln>
          </a:right>
          <a:top>
            <a:ln w="38100" cap="flat">
              <a:solidFill>
                <a:srgbClr val="DADEE4"/>
              </a:solidFill>
              <a:prstDash val="solid"/>
              <a:round/>
            </a:ln>
          </a:top>
          <a:bottom>
            <a:ln w="12700" cap="flat">
              <a:solidFill>
                <a:srgbClr val="DADEE4"/>
              </a:solidFill>
              <a:prstDash val="solid"/>
              <a:round/>
            </a:ln>
          </a:bottom>
          <a:insideH>
            <a:ln w="12700" cap="flat">
              <a:solidFill>
                <a:srgbClr val="DADEE4"/>
              </a:solidFill>
              <a:prstDash val="solid"/>
              <a:round/>
            </a:ln>
          </a:insideH>
          <a:insideV>
            <a:ln w="12700" cap="flat">
              <a:solidFill>
                <a:srgbClr val="DADEE4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DADEE4"/>
        </a:fontRef>
        <a:srgbClr val="DADEE4"/>
      </a:tcTxStyle>
      <a:tcStyle>
        <a:tcBdr>
          <a:left>
            <a:ln w="12700" cap="flat">
              <a:solidFill>
                <a:srgbClr val="DADEE4"/>
              </a:solidFill>
              <a:prstDash val="solid"/>
              <a:round/>
            </a:ln>
          </a:left>
          <a:right>
            <a:ln w="12700" cap="flat">
              <a:solidFill>
                <a:srgbClr val="DADEE4"/>
              </a:solidFill>
              <a:prstDash val="solid"/>
              <a:round/>
            </a:ln>
          </a:right>
          <a:top>
            <a:ln w="12700" cap="flat">
              <a:solidFill>
                <a:srgbClr val="DADEE4"/>
              </a:solidFill>
              <a:prstDash val="solid"/>
              <a:round/>
            </a:ln>
          </a:top>
          <a:bottom>
            <a:ln w="38100" cap="flat">
              <a:solidFill>
                <a:srgbClr val="DADEE4"/>
              </a:solidFill>
              <a:prstDash val="solid"/>
              <a:round/>
            </a:ln>
          </a:bottom>
          <a:insideH>
            <a:ln w="12700" cap="flat">
              <a:solidFill>
                <a:srgbClr val="DADEE4"/>
              </a:solidFill>
              <a:prstDash val="solid"/>
              <a:round/>
            </a:ln>
          </a:insideH>
          <a:insideV>
            <a:ln w="12700" cap="flat">
              <a:solidFill>
                <a:srgbClr val="DADEE4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DADEE4"/>
          </a:solidFill>
        </a:fill>
      </a:tcStyle>
    </a:band2H>
    <a:firstCol>
      <a:tcTxStyle b="on" i="off">
        <a:fontRef idx="major">
          <a:srgbClr val="DADEE4"/>
        </a:fontRef>
        <a:srgbClr val="DADEE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ADEE4"/>
          </a:solidFill>
        </a:fill>
      </a:tcStyle>
    </a:lastRow>
    <a:firstRow>
      <a:tcTxStyle b="on" i="off">
        <a:fontRef idx="major">
          <a:srgbClr val="DADEE4"/>
        </a:fontRef>
        <a:srgbClr val="DADEE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DADEE4"/>
              </a:solidFill>
              <a:prstDash val="solid"/>
              <a:round/>
            </a:ln>
          </a:left>
          <a:right>
            <a:ln w="12700" cap="flat">
              <a:solidFill>
                <a:srgbClr val="DADEE4"/>
              </a:solidFill>
              <a:prstDash val="solid"/>
              <a:round/>
            </a:ln>
          </a:right>
          <a:top>
            <a:ln w="12700" cap="flat">
              <a:solidFill>
                <a:srgbClr val="DADEE4"/>
              </a:solidFill>
              <a:prstDash val="solid"/>
              <a:round/>
            </a:ln>
          </a:top>
          <a:bottom>
            <a:ln w="12700" cap="flat">
              <a:solidFill>
                <a:srgbClr val="DADEE4"/>
              </a:solidFill>
              <a:prstDash val="solid"/>
              <a:round/>
            </a:ln>
          </a:bottom>
          <a:insideH>
            <a:ln w="12700" cap="flat">
              <a:solidFill>
                <a:srgbClr val="DADEE4"/>
              </a:solidFill>
              <a:prstDash val="solid"/>
              <a:round/>
            </a:ln>
          </a:insideH>
          <a:insideV>
            <a:ln w="12700" cap="flat">
              <a:solidFill>
                <a:srgbClr val="DADEE4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Ref idx="major">
          <a:srgbClr val="DADEE4"/>
        </a:fontRef>
        <a:srgbClr val="DADEE4"/>
      </a:tcTxStyle>
      <a:tcStyle>
        <a:tcBdr>
          <a:left>
            <a:ln w="12700" cap="flat">
              <a:solidFill>
                <a:srgbClr val="DADEE4"/>
              </a:solidFill>
              <a:prstDash val="solid"/>
              <a:round/>
            </a:ln>
          </a:left>
          <a:right>
            <a:ln w="12700" cap="flat">
              <a:solidFill>
                <a:srgbClr val="DADEE4"/>
              </a:solidFill>
              <a:prstDash val="solid"/>
              <a:round/>
            </a:ln>
          </a:right>
          <a:top>
            <a:ln w="12700" cap="flat">
              <a:solidFill>
                <a:srgbClr val="DADEE4"/>
              </a:solidFill>
              <a:prstDash val="solid"/>
              <a:round/>
            </a:ln>
          </a:top>
          <a:bottom>
            <a:ln w="12700" cap="flat">
              <a:solidFill>
                <a:srgbClr val="DADEE4"/>
              </a:solidFill>
              <a:prstDash val="solid"/>
              <a:round/>
            </a:ln>
          </a:bottom>
          <a:insideH>
            <a:ln w="12700" cap="flat">
              <a:solidFill>
                <a:srgbClr val="DADEE4"/>
              </a:solidFill>
              <a:prstDash val="solid"/>
              <a:round/>
            </a:ln>
          </a:insideH>
          <a:insideV>
            <a:ln w="12700" cap="flat">
              <a:solidFill>
                <a:srgbClr val="DADEE4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ajor">
          <a:srgbClr val="DADEE4"/>
        </a:fontRef>
        <a:srgbClr val="DADEE4"/>
      </a:tcTxStyle>
      <a:tcStyle>
        <a:tcBdr>
          <a:left>
            <a:ln w="12700" cap="flat">
              <a:solidFill>
                <a:srgbClr val="DADEE4"/>
              </a:solidFill>
              <a:prstDash val="solid"/>
              <a:round/>
            </a:ln>
          </a:left>
          <a:right>
            <a:ln w="12700" cap="flat">
              <a:solidFill>
                <a:srgbClr val="DADEE4"/>
              </a:solidFill>
              <a:prstDash val="solid"/>
              <a:round/>
            </a:ln>
          </a:right>
          <a:top>
            <a:ln w="38100" cap="flat">
              <a:solidFill>
                <a:srgbClr val="DADEE4"/>
              </a:solidFill>
              <a:prstDash val="solid"/>
              <a:round/>
            </a:ln>
          </a:top>
          <a:bottom>
            <a:ln w="12700" cap="flat">
              <a:solidFill>
                <a:srgbClr val="DADEE4"/>
              </a:solidFill>
              <a:prstDash val="solid"/>
              <a:round/>
            </a:ln>
          </a:bottom>
          <a:insideH>
            <a:ln w="12700" cap="flat">
              <a:solidFill>
                <a:srgbClr val="DADEE4"/>
              </a:solidFill>
              <a:prstDash val="solid"/>
              <a:round/>
            </a:ln>
          </a:insideH>
          <a:insideV>
            <a:ln w="12700" cap="flat">
              <a:solidFill>
                <a:srgbClr val="DADEE4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ajor">
          <a:srgbClr val="DADEE4"/>
        </a:fontRef>
        <a:srgbClr val="DADEE4"/>
      </a:tcTxStyle>
      <a:tcStyle>
        <a:tcBdr>
          <a:left>
            <a:ln w="12700" cap="flat">
              <a:solidFill>
                <a:srgbClr val="DADEE4"/>
              </a:solidFill>
              <a:prstDash val="solid"/>
              <a:round/>
            </a:ln>
          </a:left>
          <a:right>
            <a:ln w="12700" cap="flat">
              <a:solidFill>
                <a:srgbClr val="DADEE4"/>
              </a:solidFill>
              <a:prstDash val="solid"/>
              <a:round/>
            </a:ln>
          </a:right>
          <a:top>
            <a:ln w="12700" cap="flat">
              <a:solidFill>
                <a:srgbClr val="DADEE4"/>
              </a:solidFill>
              <a:prstDash val="solid"/>
              <a:round/>
            </a:ln>
          </a:top>
          <a:bottom>
            <a:ln w="38100" cap="flat">
              <a:solidFill>
                <a:srgbClr val="DADEE4"/>
              </a:solidFill>
              <a:prstDash val="solid"/>
              <a:round/>
            </a:ln>
          </a:bottom>
          <a:insideH>
            <a:ln w="12700" cap="flat">
              <a:solidFill>
                <a:srgbClr val="DADEE4"/>
              </a:solidFill>
              <a:prstDash val="solid"/>
              <a:round/>
            </a:ln>
          </a:insideH>
          <a:insideV>
            <a:ln w="12700" cap="flat">
              <a:solidFill>
                <a:srgbClr val="DADEE4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87"/>
    <p:restoredTop sz="69231" autoAdjust="0"/>
  </p:normalViewPr>
  <p:slideViewPr>
    <p:cSldViewPr snapToGrid="0" snapToObjects="1" showGuides="1">
      <p:cViewPr varScale="1">
        <p:scale>
          <a:sx n="76" d="100"/>
          <a:sy n="76" d="100"/>
        </p:scale>
        <p:origin x="492" y="60"/>
      </p:cViewPr>
      <p:guideLst>
        <p:guide orient="horz" pos="1627"/>
        <p:guide pos="3863"/>
        <p:guide pos="302"/>
        <p:guide orient="horz" pos="411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45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44A203-C28E-4FD6-8464-611930AF81B2}" type="doc">
      <dgm:prSet loTypeId="urn:microsoft.com/office/officeart/2009/3/layout/StepUp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sv-SE"/>
        </a:p>
      </dgm:t>
    </dgm:pt>
    <dgm:pt modelId="{F6C2CCC7-3AFC-4CBE-9CB6-27B9B9EFD0C7}">
      <dgm:prSet phldrT="[Text]" custT="1"/>
      <dgm:spPr/>
      <dgm:t>
        <a:bodyPr/>
        <a:lstStyle/>
        <a:p>
          <a:r>
            <a:rPr lang="sv-SE" sz="900" b="1" dirty="0"/>
            <a:t>Två månader före implementering av PURPOSE T</a:t>
          </a:r>
        </a:p>
        <a:p>
          <a:r>
            <a:rPr lang="sv-SE" sz="900" dirty="0">
              <a:latin typeface="Calibri" panose="020F0502020204030204" pitchFamily="34" charset="0"/>
              <a:cs typeface="Calibri" panose="020F0502020204030204" pitchFamily="34" charset="0"/>
            </a:rPr>
            <a:t>Information om studien på avdelningen</a:t>
          </a:r>
          <a:endParaRPr lang="sv-SE" sz="900" dirty="0"/>
        </a:p>
      </dgm:t>
    </dgm:pt>
    <dgm:pt modelId="{B95E237B-BB3C-4E1D-BF9E-606FA604B339}" type="parTrans" cxnId="{69BC8D25-892F-4EB8-8361-BF1FBEB82D5B}">
      <dgm:prSet/>
      <dgm:spPr/>
      <dgm:t>
        <a:bodyPr/>
        <a:lstStyle/>
        <a:p>
          <a:endParaRPr lang="sv-SE"/>
        </a:p>
      </dgm:t>
    </dgm:pt>
    <dgm:pt modelId="{6914A99B-4A36-4F56-883B-F852DE95E5F4}" type="sibTrans" cxnId="{69BC8D25-892F-4EB8-8361-BF1FBEB82D5B}">
      <dgm:prSet/>
      <dgm:spPr/>
      <dgm:t>
        <a:bodyPr/>
        <a:lstStyle/>
        <a:p>
          <a:endParaRPr lang="sv-SE"/>
        </a:p>
      </dgm:t>
    </dgm:pt>
    <dgm:pt modelId="{E9933D3B-AB4B-435D-916A-48F9995160EB}">
      <dgm:prSet phldrT="[Text]" custT="1"/>
      <dgm:spPr/>
      <dgm:t>
        <a:bodyPr/>
        <a:lstStyle/>
        <a:p>
          <a:r>
            <a:rPr lang="sv-SE" sz="900" b="1" dirty="0"/>
            <a:t>En månad före implementering av PURPOSE T</a:t>
          </a:r>
        </a:p>
        <a:p>
          <a:r>
            <a:rPr lang="sv-SE" sz="900" dirty="0">
              <a:latin typeface="Calibri" panose="020F0502020204030204"/>
              <a:ea typeface="+mn-ea"/>
              <a:cs typeface="+mn-cs"/>
            </a:rPr>
            <a:t>Sjuksköterskor och undersköterskor utbildas i PURPOSE T och får en ”lathund” med information om PURPOSE T och information till patienterna</a:t>
          </a:r>
        </a:p>
        <a:p>
          <a:r>
            <a:rPr lang="sv-SE" sz="900" dirty="0">
              <a:latin typeface="Calibri" panose="020F0502020204030204"/>
              <a:ea typeface="+mn-ea"/>
              <a:cs typeface="+mn-cs"/>
            </a:rPr>
            <a:t>Utbildningen tar ca 90 minuter</a:t>
          </a:r>
        </a:p>
        <a:p>
          <a:r>
            <a:rPr lang="sv-SE" sz="900" dirty="0">
              <a:latin typeface="Calibri" panose="020F0502020204030204"/>
              <a:ea typeface="+mn-ea"/>
              <a:cs typeface="+mn-cs"/>
            </a:rPr>
            <a:t>Journalgranskning av riskbedömning och prevention  </a:t>
          </a:r>
          <a:endParaRPr lang="sv-SE" sz="900" dirty="0"/>
        </a:p>
      </dgm:t>
    </dgm:pt>
    <dgm:pt modelId="{F7B86994-9D19-4586-9F8D-947D2446E4B8}" type="parTrans" cxnId="{4BCA6939-494F-4703-BA12-38EED72385D0}">
      <dgm:prSet/>
      <dgm:spPr/>
      <dgm:t>
        <a:bodyPr/>
        <a:lstStyle/>
        <a:p>
          <a:endParaRPr lang="sv-SE"/>
        </a:p>
      </dgm:t>
    </dgm:pt>
    <dgm:pt modelId="{19525AE1-6636-4249-A234-D82102A9BB49}" type="sibTrans" cxnId="{4BCA6939-494F-4703-BA12-38EED72385D0}">
      <dgm:prSet/>
      <dgm:spPr/>
      <dgm:t>
        <a:bodyPr/>
        <a:lstStyle/>
        <a:p>
          <a:endParaRPr lang="sv-SE"/>
        </a:p>
      </dgm:t>
    </dgm:pt>
    <dgm:pt modelId="{25C12BC8-687D-441E-8CFB-E70DC8201E64}">
      <dgm:prSet phldrT="[Text]" custT="1"/>
      <dgm:spPr/>
      <dgm:t>
        <a:bodyPr/>
        <a:lstStyle/>
        <a:p>
          <a:r>
            <a:rPr lang="sv-SE" sz="900" b="1" dirty="0"/>
            <a:t>En månad med PURPOSE T</a:t>
          </a:r>
        </a:p>
        <a:p>
          <a:r>
            <a:rPr lang="sv-SE" sz="900" dirty="0"/>
            <a:t>Modifierade Nortonskalan ersätts med PURPOSE T i den elektroniska patientjournalen</a:t>
          </a:r>
        </a:p>
        <a:p>
          <a:r>
            <a:rPr lang="sv-SE" sz="900" dirty="0"/>
            <a:t>Sjuksköterskor och undersköterskor arbetar med PURPOSE T och informerar patienterna om trycksår</a:t>
          </a:r>
        </a:p>
        <a:p>
          <a:r>
            <a:rPr lang="sv-SE" sz="900" dirty="0"/>
            <a:t>Journalgranskning av riskbedömning och prevention under de sista 15 dagarna av implementeringsperioden</a:t>
          </a:r>
        </a:p>
        <a:p>
          <a:r>
            <a:rPr lang="sv-SE" sz="900" dirty="0"/>
            <a:t>Semistrukturerade individuella intervjuer med patienter under de sista 15 dagarna av implementeringen</a:t>
          </a:r>
        </a:p>
      </dgm:t>
    </dgm:pt>
    <dgm:pt modelId="{F72B7AC6-2870-4234-9742-3E79C4EC7EDB}" type="parTrans" cxnId="{DDA9D522-EC66-46FF-93A6-5A317D58C444}">
      <dgm:prSet/>
      <dgm:spPr/>
      <dgm:t>
        <a:bodyPr/>
        <a:lstStyle/>
        <a:p>
          <a:endParaRPr lang="sv-SE"/>
        </a:p>
      </dgm:t>
    </dgm:pt>
    <dgm:pt modelId="{2918E044-654A-4FA7-97DB-DB4A2532A112}" type="sibTrans" cxnId="{DDA9D522-EC66-46FF-93A6-5A317D58C444}">
      <dgm:prSet/>
      <dgm:spPr/>
      <dgm:t>
        <a:bodyPr/>
        <a:lstStyle/>
        <a:p>
          <a:endParaRPr lang="sv-SE"/>
        </a:p>
      </dgm:t>
    </dgm:pt>
    <dgm:pt modelId="{63D33E73-F79D-4E70-B9C0-18D1525CEBAA}">
      <dgm:prSet custT="1"/>
      <dgm:spPr/>
      <dgm:t>
        <a:bodyPr/>
        <a:lstStyle/>
        <a:p>
          <a:r>
            <a:rPr lang="sv-SE" sz="900" b="1" dirty="0"/>
            <a:t>En månad efter implementeringen av PURPOSE T </a:t>
          </a:r>
        </a:p>
        <a:p>
          <a:r>
            <a:rPr lang="sv-SE" sz="900" dirty="0"/>
            <a:t>Fokusgruppsintervjuer med sjuksköterskor</a:t>
          </a:r>
        </a:p>
        <a:p>
          <a:r>
            <a:rPr lang="sv-SE" sz="900" dirty="0"/>
            <a:t>Fokusgruppsintervjuer med undersköterskor</a:t>
          </a:r>
        </a:p>
      </dgm:t>
    </dgm:pt>
    <dgm:pt modelId="{B1977299-55E3-4CFC-BA02-76401289A38E}" type="parTrans" cxnId="{A31E3F93-29A8-40A2-A742-43FAF3D39B22}">
      <dgm:prSet/>
      <dgm:spPr/>
      <dgm:t>
        <a:bodyPr/>
        <a:lstStyle/>
        <a:p>
          <a:endParaRPr lang="sv-SE"/>
        </a:p>
      </dgm:t>
    </dgm:pt>
    <dgm:pt modelId="{EB489D9F-9E0C-4521-8C94-8ACA155C2F32}" type="sibTrans" cxnId="{A31E3F93-29A8-40A2-A742-43FAF3D39B22}">
      <dgm:prSet/>
      <dgm:spPr/>
      <dgm:t>
        <a:bodyPr/>
        <a:lstStyle/>
        <a:p>
          <a:endParaRPr lang="sv-SE"/>
        </a:p>
      </dgm:t>
    </dgm:pt>
    <dgm:pt modelId="{780F2E4A-6607-4DE9-A387-066638793724}" type="pres">
      <dgm:prSet presAssocID="{B144A203-C28E-4FD6-8464-611930AF81B2}" presName="rootnode" presStyleCnt="0">
        <dgm:presLayoutVars>
          <dgm:chMax/>
          <dgm:chPref/>
          <dgm:dir/>
          <dgm:animLvl val="lvl"/>
        </dgm:presLayoutVars>
      </dgm:prSet>
      <dgm:spPr/>
    </dgm:pt>
    <dgm:pt modelId="{E9A5228E-E27D-4184-800F-3AE54CC0B95A}" type="pres">
      <dgm:prSet presAssocID="{F6C2CCC7-3AFC-4CBE-9CB6-27B9B9EFD0C7}" presName="composite" presStyleCnt="0"/>
      <dgm:spPr/>
    </dgm:pt>
    <dgm:pt modelId="{AF9A303F-222E-41A0-9A84-C56C9C925719}" type="pres">
      <dgm:prSet presAssocID="{F6C2CCC7-3AFC-4CBE-9CB6-27B9B9EFD0C7}" presName="LShape" presStyleLbl="alignNode1" presStyleIdx="0" presStyleCnt="7"/>
      <dgm:spPr>
        <a:solidFill>
          <a:schemeClr val="tx1"/>
        </a:solidFill>
        <a:ln>
          <a:solidFill>
            <a:schemeClr val="tx1"/>
          </a:solidFill>
        </a:ln>
      </dgm:spPr>
    </dgm:pt>
    <dgm:pt modelId="{ECEFE47E-0530-4B43-94DA-1122848CEA8A}" type="pres">
      <dgm:prSet presAssocID="{F6C2CCC7-3AFC-4CBE-9CB6-27B9B9EFD0C7}" presName="ParentText" presStyleLbl="revTx" presStyleIdx="0" presStyleCnt="4" custScaleX="101473">
        <dgm:presLayoutVars>
          <dgm:chMax val="0"/>
          <dgm:chPref val="0"/>
          <dgm:bulletEnabled val="1"/>
        </dgm:presLayoutVars>
      </dgm:prSet>
      <dgm:spPr/>
    </dgm:pt>
    <dgm:pt modelId="{7C5B3BFE-8692-4AD7-9B61-71ED682C1E91}" type="pres">
      <dgm:prSet presAssocID="{F6C2CCC7-3AFC-4CBE-9CB6-27B9B9EFD0C7}" presName="Triangle" presStyleLbl="alignNode1" presStyleIdx="1" presStyleCnt="7"/>
      <dgm:spPr>
        <a:solidFill>
          <a:schemeClr val="tx1"/>
        </a:solidFill>
        <a:ln>
          <a:solidFill>
            <a:schemeClr val="tx1"/>
          </a:solidFill>
        </a:ln>
      </dgm:spPr>
    </dgm:pt>
    <dgm:pt modelId="{5477E887-4A7B-40AB-8248-638777C8ADCD}" type="pres">
      <dgm:prSet presAssocID="{6914A99B-4A36-4F56-883B-F852DE95E5F4}" presName="sibTrans" presStyleCnt="0"/>
      <dgm:spPr/>
    </dgm:pt>
    <dgm:pt modelId="{4DF37392-8562-41C4-A578-8C528463CBFD}" type="pres">
      <dgm:prSet presAssocID="{6914A99B-4A36-4F56-883B-F852DE95E5F4}" presName="space" presStyleCnt="0"/>
      <dgm:spPr/>
    </dgm:pt>
    <dgm:pt modelId="{41B3B740-D40A-4DF7-9A17-322624877783}" type="pres">
      <dgm:prSet presAssocID="{E9933D3B-AB4B-435D-916A-48F9995160EB}" presName="composite" presStyleCnt="0"/>
      <dgm:spPr/>
    </dgm:pt>
    <dgm:pt modelId="{F0F0B90E-B11D-4AE7-BFC5-348EEE3A0A75}" type="pres">
      <dgm:prSet presAssocID="{E9933D3B-AB4B-435D-916A-48F9995160EB}" presName="LShape" presStyleLbl="alignNode1" presStyleIdx="2" presStyleCnt="7"/>
      <dgm:spPr>
        <a:solidFill>
          <a:schemeClr val="tx1"/>
        </a:solidFill>
        <a:ln>
          <a:solidFill>
            <a:schemeClr val="tx1"/>
          </a:solidFill>
        </a:ln>
      </dgm:spPr>
    </dgm:pt>
    <dgm:pt modelId="{4B477584-57CE-4AA1-8D69-70BB2C2E8F98}" type="pres">
      <dgm:prSet presAssocID="{E9933D3B-AB4B-435D-916A-48F9995160EB}" presName="ParentText" presStyleLbl="revTx" presStyleIdx="1" presStyleCnt="4" custScaleX="105642" custLinFactNeighborX="4504">
        <dgm:presLayoutVars>
          <dgm:chMax val="0"/>
          <dgm:chPref val="0"/>
          <dgm:bulletEnabled val="1"/>
        </dgm:presLayoutVars>
      </dgm:prSet>
      <dgm:spPr/>
    </dgm:pt>
    <dgm:pt modelId="{C0329FF9-1A1D-4AF2-9182-292F569731FB}" type="pres">
      <dgm:prSet presAssocID="{E9933D3B-AB4B-435D-916A-48F9995160EB}" presName="Triangle" presStyleLbl="alignNode1" presStyleIdx="3" presStyleCnt="7"/>
      <dgm:spPr>
        <a:solidFill>
          <a:schemeClr val="tx1"/>
        </a:solidFill>
        <a:ln>
          <a:solidFill>
            <a:schemeClr val="tx1"/>
          </a:solidFill>
        </a:ln>
      </dgm:spPr>
    </dgm:pt>
    <dgm:pt modelId="{DBBE4141-8B73-465C-9E09-FA4898D3C159}" type="pres">
      <dgm:prSet presAssocID="{19525AE1-6636-4249-A234-D82102A9BB49}" presName="sibTrans" presStyleCnt="0"/>
      <dgm:spPr/>
    </dgm:pt>
    <dgm:pt modelId="{D6C927CD-FF93-41CC-810A-EA2CDB4D6969}" type="pres">
      <dgm:prSet presAssocID="{19525AE1-6636-4249-A234-D82102A9BB49}" presName="space" presStyleCnt="0"/>
      <dgm:spPr/>
    </dgm:pt>
    <dgm:pt modelId="{E551CEB1-A849-448C-A402-2F56CD77577C}" type="pres">
      <dgm:prSet presAssocID="{25C12BC8-687D-441E-8CFB-E70DC8201E64}" presName="composite" presStyleCnt="0"/>
      <dgm:spPr/>
    </dgm:pt>
    <dgm:pt modelId="{26320266-174D-408C-95B2-3CED46EB4C4B}" type="pres">
      <dgm:prSet presAssocID="{25C12BC8-687D-441E-8CFB-E70DC8201E64}" presName="LShape" presStyleLbl="alignNode1" presStyleIdx="4" presStyleCnt="7"/>
      <dgm:spPr>
        <a:solidFill>
          <a:schemeClr val="tx1"/>
        </a:solidFill>
        <a:ln>
          <a:solidFill>
            <a:schemeClr val="tx1"/>
          </a:solidFill>
        </a:ln>
      </dgm:spPr>
    </dgm:pt>
    <dgm:pt modelId="{F4D1CE2C-2DE0-469C-A8A2-F15FF4357947}" type="pres">
      <dgm:prSet presAssocID="{25C12BC8-687D-441E-8CFB-E70DC8201E64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6B1F4109-EBF1-49C3-8FA1-C9374C1410A5}" type="pres">
      <dgm:prSet presAssocID="{25C12BC8-687D-441E-8CFB-E70DC8201E64}" presName="Triangle" presStyleLbl="alignNode1" presStyleIdx="5" presStyleCnt="7"/>
      <dgm:spPr>
        <a:solidFill>
          <a:schemeClr val="tx1"/>
        </a:solidFill>
        <a:ln>
          <a:solidFill>
            <a:schemeClr val="tx1"/>
          </a:solidFill>
        </a:ln>
      </dgm:spPr>
    </dgm:pt>
    <dgm:pt modelId="{136357F4-3292-4A29-842B-1A2FAEA92826}" type="pres">
      <dgm:prSet presAssocID="{2918E044-654A-4FA7-97DB-DB4A2532A112}" presName="sibTrans" presStyleCnt="0"/>
      <dgm:spPr/>
    </dgm:pt>
    <dgm:pt modelId="{ECC05378-0D71-405D-BDE1-9603854D36F7}" type="pres">
      <dgm:prSet presAssocID="{2918E044-654A-4FA7-97DB-DB4A2532A112}" presName="space" presStyleCnt="0"/>
      <dgm:spPr/>
    </dgm:pt>
    <dgm:pt modelId="{A7F3EC1E-56BB-4A90-8D16-BF2FB60C1AA5}" type="pres">
      <dgm:prSet presAssocID="{63D33E73-F79D-4E70-B9C0-18D1525CEBAA}" presName="composite" presStyleCnt="0"/>
      <dgm:spPr/>
    </dgm:pt>
    <dgm:pt modelId="{40AFF843-3FCB-4D72-8FB0-D4A5C94C3F87}" type="pres">
      <dgm:prSet presAssocID="{63D33E73-F79D-4E70-B9C0-18D1525CEBAA}" presName="LShape" presStyleLbl="alignNode1" presStyleIdx="6" presStyleCnt="7"/>
      <dgm:spPr>
        <a:solidFill>
          <a:schemeClr val="tx1"/>
        </a:solidFill>
        <a:ln>
          <a:solidFill>
            <a:schemeClr val="tx1"/>
          </a:solidFill>
        </a:ln>
      </dgm:spPr>
    </dgm:pt>
    <dgm:pt modelId="{1BD89945-A39A-48BA-9C0D-FB785ED38BD3}" type="pres">
      <dgm:prSet presAssocID="{63D33E73-F79D-4E70-B9C0-18D1525CEBAA}" presName="ParentText" presStyleLbl="revTx" presStyleIdx="3" presStyleCnt="4" custScaleX="97137" custLinFactNeighborX="5580" custLinFactNeighborY="-74">
        <dgm:presLayoutVars>
          <dgm:chMax val="0"/>
          <dgm:chPref val="0"/>
          <dgm:bulletEnabled val="1"/>
        </dgm:presLayoutVars>
      </dgm:prSet>
      <dgm:spPr/>
    </dgm:pt>
  </dgm:ptLst>
  <dgm:cxnLst>
    <dgm:cxn modelId="{DDA9D522-EC66-46FF-93A6-5A317D58C444}" srcId="{B144A203-C28E-4FD6-8464-611930AF81B2}" destId="{25C12BC8-687D-441E-8CFB-E70DC8201E64}" srcOrd="2" destOrd="0" parTransId="{F72B7AC6-2870-4234-9742-3E79C4EC7EDB}" sibTransId="{2918E044-654A-4FA7-97DB-DB4A2532A112}"/>
    <dgm:cxn modelId="{69BC8D25-892F-4EB8-8361-BF1FBEB82D5B}" srcId="{B144A203-C28E-4FD6-8464-611930AF81B2}" destId="{F6C2CCC7-3AFC-4CBE-9CB6-27B9B9EFD0C7}" srcOrd="0" destOrd="0" parTransId="{B95E237B-BB3C-4E1D-BF9E-606FA604B339}" sibTransId="{6914A99B-4A36-4F56-883B-F852DE95E5F4}"/>
    <dgm:cxn modelId="{D7694434-5A75-4ABF-8989-0291716D0272}" type="presOf" srcId="{F6C2CCC7-3AFC-4CBE-9CB6-27B9B9EFD0C7}" destId="{ECEFE47E-0530-4B43-94DA-1122848CEA8A}" srcOrd="0" destOrd="0" presId="urn:microsoft.com/office/officeart/2009/3/layout/StepUpProcess"/>
    <dgm:cxn modelId="{4BCA6939-494F-4703-BA12-38EED72385D0}" srcId="{B144A203-C28E-4FD6-8464-611930AF81B2}" destId="{E9933D3B-AB4B-435D-916A-48F9995160EB}" srcOrd="1" destOrd="0" parTransId="{F7B86994-9D19-4586-9F8D-947D2446E4B8}" sibTransId="{19525AE1-6636-4249-A234-D82102A9BB49}"/>
    <dgm:cxn modelId="{DF745D4A-4DCC-4652-92F1-05252B115183}" type="presOf" srcId="{63D33E73-F79D-4E70-B9C0-18D1525CEBAA}" destId="{1BD89945-A39A-48BA-9C0D-FB785ED38BD3}" srcOrd="0" destOrd="0" presId="urn:microsoft.com/office/officeart/2009/3/layout/StepUpProcess"/>
    <dgm:cxn modelId="{C8660792-C985-4A2A-A1B3-FF141E031783}" type="presOf" srcId="{25C12BC8-687D-441E-8CFB-E70DC8201E64}" destId="{F4D1CE2C-2DE0-469C-A8A2-F15FF4357947}" srcOrd="0" destOrd="0" presId="urn:microsoft.com/office/officeart/2009/3/layout/StepUpProcess"/>
    <dgm:cxn modelId="{A31E3F93-29A8-40A2-A742-43FAF3D39B22}" srcId="{B144A203-C28E-4FD6-8464-611930AF81B2}" destId="{63D33E73-F79D-4E70-B9C0-18D1525CEBAA}" srcOrd="3" destOrd="0" parTransId="{B1977299-55E3-4CFC-BA02-76401289A38E}" sibTransId="{EB489D9F-9E0C-4521-8C94-8ACA155C2F32}"/>
    <dgm:cxn modelId="{4B11C6BF-6AF6-45E7-9FF8-537F1CDAD578}" type="presOf" srcId="{B144A203-C28E-4FD6-8464-611930AF81B2}" destId="{780F2E4A-6607-4DE9-A387-066638793724}" srcOrd="0" destOrd="0" presId="urn:microsoft.com/office/officeart/2009/3/layout/StepUpProcess"/>
    <dgm:cxn modelId="{F27384EE-745E-4587-826F-F3C3132A01B6}" type="presOf" srcId="{E9933D3B-AB4B-435D-916A-48F9995160EB}" destId="{4B477584-57CE-4AA1-8D69-70BB2C2E8F98}" srcOrd="0" destOrd="0" presId="urn:microsoft.com/office/officeart/2009/3/layout/StepUpProcess"/>
    <dgm:cxn modelId="{C14E41E2-FCA5-43FE-B9E2-03A0448437BF}" type="presParOf" srcId="{780F2E4A-6607-4DE9-A387-066638793724}" destId="{E9A5228E-E27D-4184-800F-3AE54CC0B95A}" srcOrd="0" destOrd="0" presId="urn:microsoft.com/office/officeart/2009/3/layout/StepUpProcess"/>
    <dgm:cxn modelId="{E9F24830-2B63-4F63-8FE5-A3C0670C77C5}" type="presParOf" srcId="{E9A5228E-E27D-4184-800F-3AE54CC0B95A}" destId="{AF9A303F-222E-41A0-9A84-C56C9C925719}" srcOrd="0" destOrd="0" presId="urn:microsoft.com/office/officeart/2009/3/layout/StepUpProcess"/>
    <dgm:cxn modelId="{27614CEB-186B-47AF-B433-9B10D24FDD27}" type="presParOf" srcId="{E9A5228E-E27D-4184-800F-3AE54CC0B95A}" destId="{ECEFE47E-0530-4B43-94DA-1122848CEA8A}" srcOrd="1" destOrd="0" presId="urn:microsoft.com/office/officeart/2009/3/layout/StepUpProcess"/>
    <dgm:cxn modelId="{09135DE7-4BB5-4CD6-8502-8D8DED7CF9F5}" type="presParOf" srcId="{E9A5228E-E27D-4184-800F-3AE54CC0B95A}" destId="{7C5B3BFE-8692-4AD7-9B61-71ED682C1E91}" srcOrd="2" destOrd="0" presId="urn:microsoft.com/office/officeart/2009/3/layout/StepUpProcess"/>
    <dgm:cxn modelId="{06D2BAEF-6736-46ED-8091-89066C793D45}" type="presParOf" srcId="{780F2E4A-6607-4DE9-A387-066638793724}" destId="{5477E887-4A7B-40AB-8248-638777C8ADCD}" srcOrd="1" destOrd="0" presId="urn:microsoft.com/office/officeart/2009/3/layout/StepUpProcess"/>
    <dgm:cxn modelId="{A4598858-3FC7-4A73-9039-EC0DEB952B0D}" type="presParOf" srcId="{5477E887-4A7B-40AB-8248-638777C8ADCD}" destId="{4DF37392-8562-41C4-A578-8C528463CBFD}" srcOrd="0" destOrd="0" presId="urn:microsoft.com/office/officeart/2009/3/layout/StepUpProcess"/>
    <dgm:cxn modelId="{C3A9FC56-38E7-4058-86E5-78F32F73988E}" type="presParOf" srcId="{780F2E4A-6607-4DE9-A387-066638793724}" destId="{41B3B740-D40A-4DF7-9A17-322624877783}" srcOrd="2" destOrd="0" presId="urn:microsoft.com/office/officeart/2009/3/layout/StepUpProcess"/>
    <dgm:cxn modelId="{3B60CF6A-8684-4480-9094-533E0700CFC2}" type="presParOf" srcId="{41B3B740-D40A-4DF7-9A17-322624877783}" destId="{F0F0B90E-B11D-4AE7-BFC5-348EEE3A0A75}" srcOrd="0" destOrd="0" presId="urn:microsoft.com/office/officeart/2009/3/layout/StepUpProcess"/>
    <dgm:cxn modelId="{A91072BC-AAF3-4964-B5C0-D1C21678F182}" type="presParOf" srcId="{41B3B740-D40A-4DF7-9A17-322624877783}" destId="{4B477584-57CE-4AA1-8D69-70BB2C2E8F98}" srcOrd="1" destOrd="0" presId="urn:microsoft.com/office/officeart/2009/3/layout/StepUpProcess"/>
    <dgm:cxn modelId="{4A93FE98-9FE8-4A47-BAF1-870808743007}" type="presParOf" srcId="{41B3B740-D40A-4DF7-9A17-322624877783}" destId="{C0329FF9-1A1D-4AF2-9182-292F569731FB}" srcOrd="2" destOrd="0" presId="urn:microsoft.com/office/officeart/2009/3/layout/StepUpProcess"/>
    <dgm:cxn modelId="{37A77E06-D2C3-4EEA-BA02-4F7BDD447C24}" type="presParOf" srcId="{780F2E4A-6607-4DE9-A387-066638793724}" destId="{DBBE4141-8B73-465C-9E09-FA4898D3C159}" srcOrd="3" destOrd="0" presId="urn:microsoft.com/office/officeart/2009/3/layout/StepUpProcess"/>
    <dgm:cxn modelId="{BA33C0A0-B6DD-41FC-BD81-B034944D0F5E}" type="presParOf" srcId="{DBBE4141-8B73-465C-9E09-FA4898D3C159}" destId="{D6C927CD-FF93-41CC-810A-EA2CDB4D6969}" srcOrd="0" destOrd="0" presId="urn:microsoft.com/office/officeart/2009/3/layout/StepUpProcess"/>
    <dgm:cxn modelId="{6CA5604E-6FF0-4186-90B7-9892A145233D}" type="presParOf" srcId="{780F2E4A-6607-4DE9-A387-066638793724}" destId="{E551CEB1-A849-448C-A402-2F56CD77577C}" srcOrd="4" destOrd="0" presId="urn:microsoft.com/office/officeart/2009/3/layout/StepUpProcess"/>
    <dgm:cxn modelId="{EBBD83BE-A65D-4693-AEF1-0AF3A9E3C278}" type="presParOf" srcId="{E551CEB1-A849-448C-A402-2F56CD77577C}" destId="{26320266-174D-408C-95B2-3CED46EB4C4B}" srcOrd="0" destOrd="0" presId="urn:microsoft.com/office/officeart/2009/3/layout/StepUpProcess"/>
    <dgm:cxn modelId="{A1ECC3DA-44AA-4D91-B236-18C97AC7A07E}" type="presParOf" srcId="{E551CEB1-A849-448C-A402-2F56CD77577C}" destId="{F4D1CE2C-2DE0-469C-A8A2-F15FF4357947}" srcOrd="1" destOrd="0" presId="urn:microsoft.com/office/officeart/2009/3/layout/StepUpProcess"/>
    <dgm:cxn modelId="{5EEBDF94-BF33-4795-8C6F-0DB88204BA4A}" type="presParOf" srcId="{E551CEB1-A849-448C-A402-2F56CD77577C}" destId="{6B1F4109-EBF1-49C3-8FA1-C9374C1410A5}" srcOrd="2" destOrd="0" presId="urn:microsoft.com/office/officeart/2009/3/layout/StepUpProcess"/>
    <dgm:cxn modelId="{347661A3-3348-4DB6-BE2A-0B541999D408}" type="presParOf" srcId="{780F2E4A-6607-4DE9-A387-066638793724}" destId="{136357F4-3292-4A29-842B-1A2FAEA92826}" srcOrd="5" destOrd="0" presId="urn:microsoft.com/office/officeart/2009/3/layout/StepUpProcess"/>
    <dgm:cxn modelId="{2ADAE7A7-E4FD-40D5-AEA9-65F6904B234D}" type="presParOf" srcId="{136357F4-3292-4A29-842B-1A2FAEA92826}" destId="{ECC05378-0D71-405D-BDE1-9603854D36F7}" srcOrd="0" destOrd="0" presId="urn:microsoft.com/office/officeart/2009/3/layout/StepUpProcess"/>
    <dgm:cxn modelId="{8648E49B-BBE3-4EBB-81EB-D274D286969D}" type="presParOf" srcId="{780F2E4A-6607-4DE9-A387-066638793724}" destId="{A7F3EC1E-56BB-4A90-8D16-BF2FB60C1AA5}" srcOrd="6" destOrd="0" presId="urn:microsoft.com/office/officeart/2009/3/layout/StepUpProcess"/>
    <dgm:cxn modelId="{95A757A1-F136-4933-BE07-6C0723FAC747}" type="presParOf" srcId="{A7F3EC1E-56BB-4A90-8D16-BF2FB60C1AA5}" destId="{40AFF843-3FCB-4D72-8FB0-D4A5C94C3F87}" srcOrd="0" destOrd="0" presId="urn:microsoft.com/office/officeart/2009/3/layout/StepUpProcess"/>
    <dgm:cxn modelId="{A76776FC-9AE6-459E-B077-13B61B65D3DB}" type="presParOf" srcId="{A7F3EC1E-56BB-4A90-8D16-BF2FB60C1AA5}" destId="{1BD89945-A39A-48BA-9C0D-FB785ED38BD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9A303F-222E-41A0-9A84-C56C9C925719}">
      <dsp:nvSpPr>
        <dsp:cNvPr id="0" name=""/>
        <dsp:cNvSpPr/>
      </dsp:nvSpPr>
      <dsp:spPr>
        <a:xfrm rot="5400000">
          <a:off x="350332" y="1545198"/>
          <a:ext cx="1041323" cy="1732739"/>
        </a:xfrm>
        <a:prstGeom prst="corner">
          <a:avLst>
            <a:gd name="adj1" fmla="val 16120"/>
            <a:gd name="adj2" fmla="val 16110"/>
          </a:avLst>
        </a:prstGeom>
        <a:solidFill>
          <a:schemeClr val="tx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EFE47E-0530-4B43-94DA-1122848CEA8A}">
      <dsp:nvSpPr>
        <dsp:cNvPr id="0" name=""/>
        <dsp:cNvSpPr/>
      </dsp:nvSpPr>
      <dsp:spPr>
        <a:xfrm>
          <a:off x="164988" y="2062913"/>
          <a:ext cx="1587369" cy="1371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b="1" kern="1200" dirty="0"/>
            <a:t>Två månader före implementering av PURPOSE T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>
              <a:latin typeface="Calibri" panose="020F0502020204030204" pitchFamily="34" charset="0"/>
              <a:cs typeface="Calibri" panose="020F0502020204030204" pitchFamily="34" charset="0"/>
            </a:rPr>
            <a:t>Information om studien på avdelningen</a:t>
          </a:r>
          <a:endParaRPr lang="sv-SE" sz="900" kern="1200" dirty="0"/>
        </a:p>
      </dsp:txBody>
      <dsp:txXfrm>
        <a:off x="164988" y="2062913"/>
        <a:ext cx="1587369" cy="1371224"/>
      </dsp:txXfrm>
    </dsp:sp>
    <dsp:sp modelId="{7C5B3BFE-8692-4AD7-9B61-71ED682C1E91}">
      <dsp:nvSpPr>
        <dsp:cNvPr id="0" name=""/>
        <dsp:cNvSpPr/>
      </dsp:nvSpPr>
      <dsp:spPr>
        <a:xfrm>
          <a:off x="1445680" y="1417631"/>
          <a:ext cx="295156" cy="295156"/>
        </a:xfrm>
        <a:prstGeom prst="triangle">
          <a:avLst>
            <a:gd name="adj" fmla="val 100000"/>
          </a:avLst>
        </a:prstGeom>
        <a:solidFill>
          <a:schemeClr val="tx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F0B90E-B11D-4AE7-BFC5-348EEE3A0A75}">
      <dsp:nvSpPr>
        <dsp:cNvPr id="0" name=""/>
        <dsp:cNvSpPr/>
      </dsp:nvSpPr>
      <dsp:spPr>
        <a:xfrm rot="5400000">
          <a:off x="2276895" y="1071319"/>
          <a:ext cx="1041323" cy="1732739"/>
        </a:xfrm>
        <a:prstGeom prst="corner">
          <a:avLst>
            <a:gd name="adj1" fmla="val 16120"/>
            <a:gd name="adj2" fmla="val 16110"/>
          </a:avLst>
        </a:prstGeom>
        <a:solidFill>
          <a:schemeClr val="tx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477584-57CE-4AA1-8D69-70BB2C2E8F98}">
      <dsp:nvSpPr>
        <dsp:cNvPr id="0" name=""/>
        <dsp:cNvSpPr/>
      </dsp:nvSpPr>
      <dsp:spPr>
        <a:xfrm>
          <a:off x="2129399" y="1589034"/>
          <a:ext cx="1652586" cy="1371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b="1" kern="1200" dirty="0"/>
            <a:t>En månad före implementering av PURPOSE T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>
              <a:latin typeface="Calibri" panose="020F0502020204030204"/>
              <a:ea typeface="+mn-ea"/>
              <a:cs typeface="+mn-cs"/>
            </a:rPr>
            <a:t>Sjuksköterskor och undersköterskor utbildas i PURPOSE T och får en ”lathund” med information om PURPOSE T och information till patienterna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>
              <a:latin typeface="Calibri" panose="020F0502020204030204"/>
              <a:ea typeface="+mn-ea"/>
              <a:cs typeface="+mn-cs"/>
            </a:rPr>
            <a:t>Utbildningen tar ca 90 minuter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>
              <a:latin typeface="Calibri" panose="020F0502020204030204"/>
              <a:ea typeface="+mn-ea"/>
              <a:cs typeface="+mn-cs"/>
            </a:rPr>
            <a:t>Journalgranskning av riskbedömning och prevention  </a:t>
          </a:r>
          <a:endParaRPr lang="sv-SE" sz="900" kern="1200" dirty="0"/>
        </a:p>
      </dsp:txBody>
      <dsp:txXfrm>
        <a:off x="2129399" y="1589034"/>
        <a:ext cx="1652586" cy="1371224"/>
      </dsp:txXfrm>
    </dsp:sp>
    <dsp:sp modelId="{C0329FF9-1A1D-4AF2-9182-292F569731FB}">
      <dsp:nvSpPr>
        <dsp:cNvPr id="0" name=""/>
        <dsp:cNvSpPr/>
      </dsp:nvSpPr>
      <dsp:spPr>
        <a:xfrm>
          <a:off x="3372243" y="943752"/>
          <a:ext cx="295156" cy="295156"/>
        </a:xfrm>
        <a:prstGeom prst="triangle">
          <a:avLst>
            <a:gd name="adj" fmla="val 100000"/>
          </a:avLst>
        </a:prstGeom>
        <a:solidFill>
          <a:schemeClr val="tx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320266-174D-408C-95B2-3CED46EB4C4B}">
      <dsp:nvSpPr>
        <dsp:cNvPr id="0" name=""/>
        <dsp:cNvSpPr/>
      </dsp:nvSpPr>
      <dsp:spPr>
        <a:xfrm rot="5400000">
          <a:off x="4203458" y="597440"/>
          <a:ext cx="1041323" cy="1732739"/>
        </a:xfrm>
        <a:prstGeom prst="corner">
          <a:avLst>
            <a:gd name="adj1" fmla="val 16120"/>
            <a:gd name="adj2" fmla="val 16110"/>
          </a:avLst>
        </a:prstGeom>
        <a:solidFill>
          <a:schemeClr val="tx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D1CE2C-2DE0-469C-A8A2-F15FF4357947}">
      <dsp:nvSpPr>
        <dsp:cNvPr id="0" name=""/>
        <dsp:cNvSpPr/>
      </dsp:nvSpPr>
      <dsp:spPr>
        <a:xfrm>
          <a:off x="4029635" y="1115155"/>
          <a:ext cx="1564326" cy="1371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b="1" kern="1200" dirty="0"/>
            <a:t>En månad med PURPOSE T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/>
            <a:t>Modifierade Nortonskalan ersätts med PURPOSE T i den elektroniska patientjournalen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/>
            <a:t>Sjuksköterskor och undersköterskor arbetar med PURPOSE T och informerar patienterna om trycksår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/>
            <a:t>Journalgranskning av riskbedömning och prevention under de sista 15 dagarna av implementeringsperioden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/>
            <a:t>Semistrukturerade individuella intervjuer med patienter under de sista 15 dagarna av implementeringen</a:t>
          </a:r>
        </a:p>
      </dsp:txBody>
      <dsp:txXfrm>
        <a:off x="4029635" y="1115155"/>
        <a:ext cx="1564326" cy="1371224"/>
      </dsp:txXfrm>
    </dsp:sp>
    <dsp:sp modelId="{6B1F4109-EBF1-49C3-8FA1-C9374C1410A5}">
      <dsp:nvSpPr>
        <dsp:cNvPr id="0" name=""/>
        <dsp:cNvSpPr/>
      </dsp:nvSpPr>
      <dsp:spPr>
        <a:xfrm>
          <a:off x="5298806" y="469873"/>
          <a:ext cx="295156" cy="295156"/>
        </a:xfrm>
        <a:prstGeom prst="triangle">
          <a:avLst>
            <a:gd name="adj" fmla="val 100000"/>
          </a:avLst>
        </a:prstGeom>
        <a:solidFill>
          <a:schemeClr val="tx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AFF843-3FCB-4D72-8FB0-D4A5C94C3F87}">
      <dsp:nvSpPr>
        <dsp:cNvPr id="0" name=""/>
        <dsp:cNvSpPr/>
      </dsp:nvSpPr>
      <dsp:spPr>
        <a:xfrm rot="5400000">
          <a:off x="6130020" y="123561"/>
          <a:ext cx="1041323" cy="1732739"/>
        </a:xfrm>
        <a:prstGeom prst="corner">
          <a:avLst>
            <a:gd name="adj1" fmla="val 16120"/>
            <a:gd name="adj2" fmla="val 16110"/>
          </a:avLst>
        </a:prstGeom>
        <a:solidFill>
          <a:schemeClr val="tx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D89945-A39A-48BA-9C0D-FB785ED38BD3}">
      <dsp:nvSpPr>
        <dsp:cNvPr id="0" name=""/>
        <dsp:cNvSpPr/>
      </dsp:nvSpPr>
      <dsp:spPr>
        <a:xfrm>
          <a:off x="6002136" y="640262"/>
          <a:ext cx="1519540" cy="1371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b="1" kern="1200" dirty="0"/>
            <a:t>En månad efter implementeringen av PURPOSE T 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/>
            <a:t>Fokusgruppsintervjuer med sjuksköterskor</a:t>
          </a: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/>
            <a:t>Fokusgruppsintervjuer med undersköterskor</a:t>
          </a:r>
        </a:p>
      </dsp:txBody>
      <dsp:txXfrm>
        <a:off x="6002136" y="640262"/>
        <a:ext cx="1519540" cy="1371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4" name="Shape 10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4684934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F561B-DC79-0348-A49F-6C17C6DC701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2187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F561B-DC79-0348-A49F-6C17C6DC7015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695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F561B-DC79-0348-A49F-6C17C6DC7015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8058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12741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F561B-DC79-0348-A49F-6C17C6DC7015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4710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F561B-DC79-0348-A49F-6C17C6DC7015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6409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5681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561B-DC79-0348-A49F-6C17C6DC7015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1502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561B-DC79-0348-A49F-6C17C6DC7015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2328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F561B-DC79-0348-A49F-6C17C6DC7015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4615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9C9D6A-A954-4B00-9A10-CE2CECC0EDD7}" type="slidenum">
              <a:rPr lang="sv-SE" altLang="sv-SE" smtClean="0"/>
              <a:pPr>
                <a:defRPr/>
              </a:pPr>
              <a:t>23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457267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561B-DC79-0348-A49F-6C17C6DC7015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5126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F561B-DC79-0348-A49F-6C17C6DC7015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2884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F561B-DC79-0348-A49F-6C17C6DC7015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7556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eltext"/>
          <p:cNvSpPr txBox="1">
            <a:spLocks noGrp="1"/>
          </p:cNvSpPr>
          <p:nvPr>
            <p:ph type="title"/>
          </p:nvPr>
        </p:nvSpPr>
        <p:spPr>
          <a:xfrm>
            <a:off x="839787" y="1680224"/>
            <a:ext cx="10515601" cy="1325564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0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839787" y="301704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301704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0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eltext"/>
          <p:cNvSpPr txBox="1">
            <a:spLocks noGrp="1"/>
          </p:cNvSpPr>
          <p:nvPr>
            <p:ph type="title"/>
          </p:nvPr>
        </p:nvSpPr>
        <p:spPr>
          <a:xfrm>
            <a:off x="839787" y="1665288"/>
            <a:ext cx="3932239" cy="160020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Titeltext</a:t>
            </a:r>
          </a:p>
        </p:txBody>
      </p:sp>
      <p:sp>
        <p:nvSpPr>
          <p:cNvPr id="75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5183187" y="1665288"/>
            <a:ext cx="6172201" cy="419576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7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3592512"/>
            <a:ext cx="3932239" cy="227647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7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31B00-7D55-194A-9DCC-58C3081C1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DFAF8-7BF9-064E-A205-385662B6CF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4335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02884-1D4B-FF44-9C12-62D046BDE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394335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219917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E2D10-F1F2-3B43-A1E4-CD337293D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75635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A908E-48D4-B04D-BA5C-900AD2F6A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1269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E878BF-67AD-984B-82A3-8A0DB2EE11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7625"/>
            <a:ext cx="5157787" cy="321135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22AEF0-1149-0F47-A83E-F16872FE4C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1269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E285A7-48C1-5A48-8B4C-B33BC4CCF2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7625"/>
            <a:ext cx="5183188" cy="321135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202790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9C94-4764-7644-AEFC-040B1BB32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i="0"/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DE8D8-198D-3E45-940C-E40665FED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932387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A4122-0264-A449-91A3-D8D472324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08446"/>
            <a:ext cx="3932237" cy="104895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A0A1B-6715-D547-A33B-FFC7751AD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08446"/>
            <a:ext cx="6172200" cy="476053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ABD82B-965C-1041-8C70-2278F839C0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78420"/>
            <a:ext cx="3932237" cy="369055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337233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2918564" cy="152031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eltext"/>
          <p:cNvSpPr txBox="1">
            <a:spLocks noGrp="1"/>
          </p:cNvSpPr>
          <p:nvPr>
            <p:ph type="title"/>
          </p:nvPr>
        </p:nvSpPr>
        <p:spPr>
          <a:xfrm>
            <a:off x="838200" y="1677674"/>
            <a:ext cx="105156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5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rPr dirty="0" err="1"/>
              <a:t>Brödtext</a:t>
            </a:r>
            <a:r>
              <a:rPr dirty="0"/>
              <a:t> </a:t>
            </a:r>
            <a:r>
              <a:rPr dirty="0" err="1"/>
              <a:t>nivå</a:t>
            </a:r>
            <a:r>
              <a:rPr dirty="0"/>
              <a:t> </a:t>
            </a:r>
            <a:r>
              <a:rPr dirty="0" err="1"/>
              <a:t>ett</a:t>
            </a:r>
            <a:endParaRPr dirty="0"/>
          </a:p>
          <a:p>
            <a:pPr lvl="1"/>
            <a:r>
              <a:rPr dirty="0" err="1"/>
              <a:t>Brödtext</a:t>
            </a:r>
            <a:r>
              <a:rPr dirty="0"/>
              <a:t> </a:t>
            </a:r>
            <a:r>
              <a:rPr dirty="0" err="1"/>
              <a:t>nivå</a:t>
            </a:r>
            <a:r>
              <a:rPr dirty="0"/>
              <a:t> </a:t>
            </a:r>
            <a:r>
              <a:rPr dirty="0" err="1"/>
              <a:t>två</a:t>
            </a:r>
            <a:endParaRPr dirty="0"/>
          </a:p>
          <a:p>
            <a:pPr lvl="2"/>
            <a:r>
              <a:rPr dirty="0" err="1"/>
              <a:t>Brödtext</a:t>
            </a:r>
            <a:r>
              <a:rPr dirty="0"/>
              <a:t> </a:t>
            </a:r>
            <a:r>
              <a:rPr dirty="0" err="1"/>
              <a:t>nivå</a:t>
            </a:r>
            <a:r>
              <a:rPr dirty="0"/>
              <a:t> </a:t>
            </a:r>
            <a:r>
              <a:rPr dirty="0" err="1"/>
              <a:t>tre</a:t>
            </a:r>
            <a:endParaRPr dirty="0"/>
          </a:p>
          <a:p>
            <a:pPr lvl="3"/>
            <a:r>
              <a:rPr dirty="0" err="1"/>
              <a:t>Brödtext</a:t>
            </a:r>
            <a:r>
              <a:rPr dirty="0"/>
              <a:t> </a:t>
            </a:r>
            <a:r>
              <a:rPr dirty="0" err="1"/>
              <a:t>nivå</a:t>
            </a:r>
            <a:r>
              <a:rPr dirty="0"/>
              <a:t> </a:t>
            </a:r>
            <a:r>
              <a:rPr dirty="0" err="1"/>
              <a:t>fyra</a:t>
            </a:r>
            <a:endParaRPr dirty="0"/>
          </a:p>
          <a:p>
            <a:pPr lvl="4"/>
            <a:r>
              <a:rPr dirty="0" err="1"/>
              <a:t>Brödtext</a:t>
            </a:r>
            <a:r>
              <a:rPr dirty="0"/>
              <a:t> </a:t>
            </a:r>
            <a:r>
              <a:rPr dirty="0" err="1"/>
              <a:t>nivå</a:t>
            </a:r>
            <a:r>
              <a:rPr dirty="0"/>
              <a:t> fem</a:t>
            </a:r>
          </a:p>
        </p:txBody>
      </p:sp>
      <p:sp>
        <p:nvSpPr>
          <p:cNvPr id="6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43903" cy="3581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9" r:id="rId4"/>
    <p:sldLayoutId id="2147483663" r:id="rId5"/>
    <p:sldLayoutId id="2147483664" r:id="rId6"/>
    <p:sldLayoutId id="2147483665" r:id="rId7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chemeClr val="accent6">
              <a:lumOff val="-14705"/>
            </a:schemeClr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chemeClr val="accent6">
              <a:lumOff val="-14705"/>
            </a:schemeClr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chemeClr val="accent6">
              <a:lumOff val="-14705"/>
            </a:schemeClr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chemeClr val="accent6">
              <a:lumOff val="-14705"/>
            </a:schemeClr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chemeClr val="accent6">
              <a:lumOff val="-14705"/>
            </a:schemeClr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chemeClr val="accent6">
              <a:lumOff val="-14705"/>
            </a:schemeClr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chemeClr val="accent6">
              <a:lumOff val="-14705"/>
            </a:schemeClr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chemeClr val="accent6">
              <a:lumOff val="-14705"/>
            </a:schemeClr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chemeClr val="accent6">
              <a:lumOff val="-14705"/>
            </a:schemeClr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chemeClr val="accent6">
              <a:lumOff val="-14705"/>
            </a:schemeClr>
          </a:solidFill>
          <a:uFillTx/>
          <a:latin typeface="Arial"/>
          <a:ea typeface="Arial"/>
          <a:cs typeface="Arial"/>
          <a:sym typeface="Arial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chemeClr val="accent6">
              <a:lumOff val="-14705"/>
            </a:schemeClr>
          </a:solidFill>
          <a:uFillTx/>
          <a:latin typeface="Arial"/>
          <a:ea typeface="Arial"/>
          <a:cs typeface="Arial"/>
          <a:sym typeface="Arial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chemeClr val="accent6">
              <a:lumOff val="-14705"/>
            </a:schemeClr>
          </a:solidFill>
          <a:uFillTx/>
          <a:latin typeface="Arial"/>
          <a:ea typeface="Arial"/>
          <a:cs typeface="Arial"/>
          <a:sym typeface="Arial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chemeClr val="accent6">
              <a:lumOff val="-14705"/>
            </a:schemeClr>
          </a:solidFill>
          <a:uFillTx/>
          <a:latin typeface="Arial"/>
          <a:ea typeface="Arial"/>
          <a:cs typeface="Arial"/>
          <a:sym typeface="Arial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chemeClr val="accent6">
              <a:lumOff val="-14705"/>
            </a:schemeClr>
          </a:solidFill>
          <a:uFillTx/>
          <a:latin typeface="Arial"/>
          <a:ea typeface="Arial"/>
          <a:cs typeface="Arial"/>
          <a:sym typeface="Arial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chemeClr val="accent6">
              <a:lumOff val="-14705"/>
            </a:schemeClr>
          </a:solidFill>
          <a:uFillTx/>
          <a:latin typeface="Arial"/>
          <a:ea typeface="Arial"/>
          <a:cs typeface="Arial"/>
          <a:sym typeface="Arial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chemeClr val="accent6">
              <a:lumOff val="-14705"/>
            </a:schemeClr>
          </a:solidFill>
          <a:uFillTx/>
          <a:latin typeface="Arial"/>
          <a:ea typeface="Arial"/>
          <a:cs typeface="Arial"/>
          <a:sym typeface="Arial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chemeClr val="accent6">
              <a:lumOff val="-14705"/>
            </a:schemeClr>
          </a:solidFill>
          <a:uFillTx/>
          <a:latin typeface="Arial"/>
          <a:ea typeface="Arial"/>
          <a:cs typeface="Arial"/>
          <a:sym typeface="Arial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chemeClr val="accent6">
              <a:lumOff val="-14705"/>
            </a:schemeClr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6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958910A-93D8-ED4B-BEEC-E50CB8A2CA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706624"/>
            <a:ext cx="6894576" cy="3483864"/>
          </a:xfr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lvl="0">
              <a:lnSpc>
                <a:spcPct val="90000"/>
              </a:lnSpc>
            </a:pPr>
            <a:endParaRPr lang="en-US" sz="1000" dirty="0">
              <a:latin typeface="+mn-lt"/>
              <a:cs typeface="+mn-cs"/>
            </a:endParaRPr>
          </a:p>
          <a:p>
            <a:pPr lvl="0">
              <a:lnSpc>
                <a:spcPct val="90000"/>
              </a:lnSpc>
            </a:pPr>
            <a:endParaRPr lang="en-US" sz="1000" dirty="0">
              <a:latin typeface="+mn-lt"/>
              <a:cs typeface="+mn-cs"/>
            </a:endParaRPr>
          </a:p>
          <a:p>
            <a:pPr lvl="0">
              <a:lnSpc>
                <a:spcPct val="90000"/>
              </a:lnSpc>
            </a:pPr>
            <a:endParaRPr lang="en-US" sz="1000" dirty="0">
              <a:latin typeface="+mn-lt"/>
              <a:cs typeface="+mn-cs"/>
            </a:endParaRPr>
          </a:p>
          <a:p>
            <a:pPr lvl="0">
              <a:lnSpc>
                <a:spcPct val="90000"/>
              </a:lnSpc>
            </a:pPr>
            <a:endParaRPr lang="en-US" sz="1000" dirty="0">
              <a:latin typeface="+mn-lt"/>
              <a:cs typeface="+mn-cs"/>
            </a:endParaRPr>
          </a:p>
          <a:p>
            <a:pPr lvl="0">
              <a:lnSpc>
                <a:spcPct val="90000"/>
              </a:lnSpc>
            </a:pPr>
            <a:endParaRPr lang="en-US" sz="1000" dirty="0">
              <a:latin typeface="+mn-lt"/>
              <a:cs typeface="+mn-cs"/>
            </a:endParaRPr>
          </a:p>
          <a:p>
            <a:pPr lvl="0">
              <a:lnSpc>
                <a:spcPct val="90000"/>
              </a:lnSpc>
            </a:pPr>
            <a:endParaRPr lang="en-US" sz="1000" dirty="0">
              <a:latin typeface="+mn-lt"/>
              <a:cs typeface="+mn-cs"/>
            </a:endParaRPr>
          </a:p>
          <a:p>
            <a:pPr lvl="0">
              <a:lnSpc>
                <a:spcPct val="90000"/>
              </a:lnSpc>
            </a:pPr>
            <a:endParaRPr lang="en-US" sz="1000" dirty="0">
              <a:latin typeface="+mn-lt"/>
              <a:cs typeface="+mn-cs"/>
            </a:endParaRPr>
          </a:p>
          <a:p>
            <a:pPr marL="0" lvl="0">
              <a:lnSpc>
                <a:spcPct val="90000"/>
              </a:lnSpc>
            </a:pPr>
            <a:endParaRPr lang="en-US" sz="1000" b="0" dirty="0">
              <a:latin typeface="+mn-lt"/>
              <a:cs typeface="+mn-cs"/>
            </a:endParaRPr>
          </a:p>
          <a:p>
            <a:pPr marL="0" lvl="0">
              <a:lnSpc>
                <a:spcPct val="90000"/>
              </a:lnSpc>
            </a:pPr>
            <a:endParaRPr lang="en-US" sz="3200" b="0" dirty="0">
              <a:latin typeface="+mn-lt"/>
              <a:cs typeface="+mn-cs"/>
            </a:endParaRPr>
          </a:p>
          <a:p>
            <a:pPr marL="0" lvl="0" indent="0">
              <a:lnSpc>
                <a:spcPct val="90000"/>
              </a:lnSpc>
              <a:buNone/>
            </a:pPr>
            <a:r>
              <a:rPr lang="en-US" sz="3200" b="0" dirty="0">
                <a:latin typeface="+mn-lt"/>
                <a:cs typeface="+mn-cs"/>
              </a:rPr>
              <a:t>Lisa Hultin, </a:t>
            </a:r>
            <a:r>
              <a:rPr lang="en-US" sz="3200" b="0" dirty="0" err="1">
                <a:latin typeface="+mn-lt"/>
                <a:cs typeface="+mn-cs"/>
              </a:rPr>
              <a:t>Klinisk</a:t>
            </a:r>
            <a:r>
              <a:rPr lang="en-US" sz="3200" b="0" dirty="0">
                <a:latin typeface="+mn-lt"/>
                <a:cs typeface="+mn-cs"/>
              </a:rPr>
              <a:t> </a:t>
            </a:r>
            <a:r>
              <a:rPr lang="en-US" sz="3200" b="0" dirty="0" err="1">
                <a:latin typeface="+mn-lt"/>
                <a:cs typeface="+mn-cs"/>
              </a:rPr>
              <a:t>Lektor</a:t>
            </a:r>
            <a:r>
              <a:rPr lang="en-US" sz="3200" b="0" dirty="0">
                <a:latin typeface="+mn-lt"/>
                <a:cs typeface="+mn-cs"/>
              </a:rPr>
              <a:t> med </a:t>
            </a:r>
            <a:r>
              <a:rPr lang="en-US" sz="3200" b="0" dirty="0" err="1">
                <a:latin typeface="+mn-lt"/>
                <a:cs typeface="+mn-cs"/>
              </a:rPr>
              <a:t>förenad</a:t>
            </a:r>
            <a:r>
              <a:rPr lang="en-US" sz="3200" b="0" dirty="0">
                <a:latin typeface="+mn-lt"/>
                <a:cs typeface="+mn-cs"/>
              </a:rPr>
              <a:t> </a:t>
            </a:r>
            <a:r>
              <a:rPr lang="en-US" sz="3200" b="0" dirty="0" err="1">
                <a:latin typeface="+mn-lt"/>
                <a:cs typeface="+mn-cs"/>
              </a:rPr>
              <a:t>befattning</a:t>
            </a:r>
            <a:r>
              <a:rPr lang="en-US" sz="3200" b="0" dirty="0">
                <a:latin typeface="+mn-lt"/>
                <a:cs typeface="+mn-cs"/>
              </a:rPr>
              <a:t> Uppsala </a:t>
            </a:r>
            <a:r>
              <a:rPr lang="en-US" sz="3200" b="0" dirty="0" err="1">
                <a:latin typeface="+mn-lt"/>
                <a:cs typeface="+mn-cs"/>
              </a:rPr>
              <a:t>universitet</a:t>
            </a:r>
            <a:r>
              <a:rPr lang="en-US" sz="3200" b="0" dirty="0">
                <a:latin typeface="+mn-lt"/>
                <a:cs typeface="+mn-cs"/>
              </a:rPr>
              <a:t>/Akademiska </a:t>
            </a:r>
            <a:r>
              <a:rPr lang="en-US" sz="3200" b="0" dirty="0" err="1">
                <a:latin typeface="+mn-lt"/>
                <a:cs typeface="+mn-cs"/>
              </a:rPr>
              <a:t>sjukhuset</a:t>
            </a:r>
            <a:br>
              <a:rPr lang="en-US" sz="3200" b="0" dirty="0">
                <a:latin typeface="+mn-lt"/>
                <a:cs typeface="+mn-cs"/>
              </a:rPr>
            </a:br>
            <a:r>
              <a:rPr lang="en-US" sz="3200" b="0" dirty="0" err="1">
                <a:latin typeface="+mn-lt"/>
                <a:cs typeface="+mn-cs"/>
              </a:rPr>
              <a:t>Specialistsjuksköterska</a:t>
            </a:r>
            <a:r>
              <a:rPr lang="en-US" sz="3200" b="0" dirty="0">
                <a:latin typeface="+mn-lt"/>
                <a:cs typeface="+mn-cs"/>
              </a:rPr>
              <a:t> </a:t>
            </a:r>
            <a:r>
              <a:rPr lang="en-US" sz="3200" b="0" dirty="0" err="1">
                <a:latin typeface="+mn-lt"/>
                <a:cs typeface="+mn-cs"/>
              </a:rPr>
              <a:t>inom</a:t>
            </a:r>
            <a:r>
              <a:rPr lang="en-US" sz="3200" b="0" dirty="0">
                <a:latin typeface="+mn-lt"/>
                <a:cs typeface="+mn-cs"/>
              </a:rPr>
              <a:t> </a:t>
            </a:r>
            <a:r>
              <a:rPr lang="en-US" sz="3200" b="0" dirty="0" err="1">
                <a:latin typeface="+mn-lt"/>
                <a:cs typeface="+mn-cs"/>
              </a:rPr>
              <a:t>vård</a:t>
            </a:r>
            <a:r>
              <a:rPr lang="en-US" sz="3200" b="0" dirty="0">
                <a:latin typeface="+mn-lt"/>
                <a:cs typeface="+mn-cs"/>
              </a:rPr>
              <a:t> av </a:t>
            </a:r>
            <a:r>
              <a:rPr lang="en-US" sz="3200" b="0" dirty="0" err="1">
                <a:latin typeface="+mn-lt"/>
                <a:cs typeface="+mn-cs"/>
              </a:rPr>
              <a:t>äldre</a:t>
            </a:r>
            <a:br>
              <a:rPr lang="en-US" sz="3200" b="0" dirty="0">
                <a:latin typeface="+mn-lt"/>
                <a:cs typeface="+mn-cs"/>
              </a:rPr>
            </a:br>
            <a:endParaRPr lang="en-US" sz="1000" b="1" dirty="0">
              <a:latin typeface="+mn-lt"/>
              <a:cs typeface="+mn-cs"/>
            </a:endParaRPr>
          </a:p>
          <a:p>
            <a:pPr>
              <a:lnSpc>
                <a:spcPct val="90000"/>
              </a:lnSpc>
            </a:pPr>
            <a:endParaRPr lang="en-US" sz="1000" dirty="0">
              <a:latin typeface="+mn-lt"/>
              <a:cs typeface="+mn-cs"/>
            </a:endParaRPr>
          </a:p>
        </p:txBody>
      </p:sp>
      <p:pic>
        <p:nvPicPr>
          <p:cNvPr id="15" name="Platshållare för innehåll 14" descr="En bild som visar inomhus, klädsel, vägg, person&#10;&#10;Automatiskt genererad beskrivning">
            <a:extLst>
              <a:ext uri="{FF2B5EF4-FFF2-40B4-BE49-F238E27FC236}">
                <a16:creationId xmlns:a16="http://schemas.microsoft.com/office/drawing/2014/main" id="{11965375-0E51-79DA-B2D4-B8A655CA0A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-3" b="30879"/>
          <a:stretch/>
        </p:blipFill>
        <p:spPr>
          <a:xfrm>
            <a:off x="8156454" y="-7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D7DA8AD1-284E-0A26-D8DA-7805D55EE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0952"/>
          <a:stretch/>
        </p:blipFill>
        <p:spPr bwMode="auto">
          <a:xfrm>
            <a:off x="8156452" y="4178801"/>
            <a:ext cx="4035548" cy="31263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33365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Metod</a:t>
            </a:r>
            <a:endParaRPr lang="en-US" dirty="0"/>
          </a:p>
        </p:txBody>
      </p:sp>
      <p:sp>
        <p:nvSpPr>
          <p:cNvPr id="7" name="Platshållare för innehåll 6"/>
          <p:cNvSpPr>
            <a:spLocks noGrp="1"/>
          </p:cNvSpPr>
          <p:nvPr>
            <p:ph sz="half" idx="1"/>
          </p:nvPr>
        </p:nvSpPr>
        <p:spPr>
          <a:xfrm>
            <a:off x="641931" y="3969610"/>
            <a:ext cx="3838268" cy="20957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v-SE" b="0" dirty="0"/>
          </a:p>
        </p:txBody>
      </p:sp>
      <p:sp>
        <p:nvSpPr>
          <p:cNvPr id="8" name="Platshållare för innehåll 7"/>
          <p:cNvSpPr>
            <a:spLocks noGrp="1"/>
          </p:cNvSpPr>
          <p:nvPr>
            <p:ph sz="half" idx="2"/>
          </p:nvPr>
        </p:nvSpPr>
        <p:spPr>
          <a:xfrm>
            <a:off x="5692877" y="1494503"/>
            <a:ext cx="5959987" cy="4304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/>
              <a:t>Genomförande</a:t>
            </a:r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Rubrik 6"/>
          <p:cNvSpPr txBox="1">
            <a:spLocks/>
          </p:cNvSpPr>
          <p:nvPr/>
        </p:nvSpPr>
        <p:spPr>
          <a:xfrm>
            <a:off x="6670963" y="192196"/>
            <a:ext cx="4192300" cy="88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endParaRPr lang="sv-SE" alt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ögerpil 8"/>
          <p:cNvSpPr/>
          <p:nvPr/>
        </p:nvSpPr>
        <p:spPr>
          <a:xfrm>
            <a:off x="6471265" y="4576100"/>
            <a:ext cx="4165600" cy="374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Rektangel 2"/>
          <p:cNvSpPr/>
          <p:nvPr/>
        </p:nvSpPr>
        <p:spPr>
          <a:xfrm>
            <a:off x="7351681" y="4832131"/>
            <a:ext cx="508473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Dag 1</a:t>
            </a:r>
          </a:p>
        </p:txBody>
      </p:sp>
      <p:sp>
        <p:nvSpPr>
          <p:cNvPr id="13" name="Textruta 4"/>
          <p:cNvSpPr txBox="1"/>
          <p:nvPr/>
        </p:nvSpPr>
        <p:spPr>
          <a:xfrm>
            <a:off x="9518958" y="4820634"/>
            <a:ext cx="984250" cy="3937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sz="11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Dag 2-7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6471265" y="3207257"/>
            <a:ext cx="1386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Expert- sjuksköterska </a:t>
            </a:r>
          </a:p>
          <a:p>
            <a:r>
              <a:rPr lang="sv-SE" sz="1200" dirty="0"/>
              <a:t>-PURPOSE T</a:t>
            </a:r>
          </a:p>
          <a:p>
            <a:r>
              <a:rPr lang="sv-SE" sz="1200" dirty="0"/>
              <a:t>-Modifierade Nortonskalan</a:t>
            </a:r>
          </a:p>
          <a:p>
            <a:r>
              <a:rPr lang="sv-SE" sz="1200" dirty="0"/>
              <a:t>-</a:t>
            </a:r>
            <a:r>
              <a:rPr lang="sv-SE" sz="1200" dirty="0" err="1"/>
              <a:t>Bradenskalan</a:t>
            </a:r>
            <a:endParaRPr lang="sv-SE" sz="1200" dirty="0"/>
          </a:p>
        </p:txBody>
      </p:sp>
      <p:sp>
        <p:nvSpPr>
          <p:cNvPr id="5" name="textruta 4"/>
          <p:cNvSpPr txBox="1"/>
          <p:nvPr/>
        </p:nvSpPr>
        <p:spPr>
          <a:xfrm rot="19959684">
            <a:off x="7601295" y="3908424"/>
            <a:ext cx="1389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Inter-rater</a:t>
            </a:r>
            <a:endParaRPr lang="en-US" sz="1200" dirty="0"/>
          </a:p>
        </p:txBody>
      </p:sp>
      <p:sp>
        <p:nvSpPr>
          <p:cNvPr id="6" name="textruta 5"/>
          <p:cNvSpPr txBox="1"/>
          <p:nvPr/>
        </p:nvSpPr>
        <p:spPr>
          <a:xfrm>
            <a:off x="7467600" y="3260400"/>
            <a:ext cx="15829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dirty="0"/>
              <a:t>Avdelningssjuksköterska</a:t>
            </a:r>
          </a:p>
          <a:p>
            <a:r>
              <a:rPr lang="sv-SE" sz="1100" dirty="0"/>
              <a:t>-PURPOSE T</a:t>
            </a:r>
            <a:endParaRPr lang="en-US" sz="1100" dirty="0"/>
          </a:p>
        </p:txBody>
      </p:sp>
      <p:sp>
        <p:nvSpPr>
          <p:cNvPr id="14" name="textruta 13"/>
          <p:cNvSpPr txBox="1"/>
          <p:nvPr/>
        </p:nvSpPr>
        <p:spPr>
          <a:xfrm>
            <a:off x="10264877" y="3207256"/>
            <a:ext cx="13879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dirty="0"/>
              <a:t>Expertsjuksköterska</a:t>
            </a:r>
          </a:p>
          <a:p>
            <a:r>
              <a:rPr lang="sv-SE" sz="1100" dirty="0"/>
              <a:t>-PURPOSE T</a:t>
            </a:r>
            <a:endParaRPr lang="en-US" sz="1100" dirty="0"/>
          </a:p>
        </p:txBody>
      </p:sp>
      <p:sp>
        <p:nvSpPr>
          <p:cNvPr id="15" name="textruta 14"/>
          <p:cNvSpPr txBox="1"/>
          <p:nvPr/>
        </p:nvSpPr>
        <p:spPr>
          <a:xfrm>
            <a:off x="8259097" y="2309005"/>
            <a:ext cx="14453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dirty="0"/>
              <a:t>Test-</a:t>
            </a:r>
            <a:r>
              <a:rPr lang="sv-SE" sz="1100" dirty="0" err="1"/>
              <a:t>retest</a:t>
            </a:r>
            <a:endParaRPr lang="en-US" sz="1100" dirty="0"/>
          </a:p>
        </p:txBody>
      </p:sp>
      <p:sp>
        <p:nvSpPr>
          <p:cNvPr id="16" name="Nedåtböjd pil 15"/>
          <p:cNvSpPr/>
          <p:nvPr/>
        </p:nvSpPr>
        <p:spPr>
          <a:xfrm>
            <a:off x="7135370" y="2570615"/>
            <a:ext cx="3698824" cy="64892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Uppåtböjd pil 16"/>
          <p:cNvSpPr/>
          <p:nvPr/>
        </p:nvSpPr>
        <p:spPr>
          <a:xfrm rot="20535747">
            <a:off x="7529558" y="4024963"/>
            <a:ext cx="1200680" cy="59409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50" name="Picture 2" descr="281 Two Nurses Talking Stock Vectors and Vector Art | Shutterstock">
            <a:extLst>
              <a:ext uri="{FF2B5EF4-FFF2-40B4-BE49-F238E27FC236}">
                <a16:creationId xmlns:a16="http://schemas.microsoft.com/office/drawing/2014/main" id="{A1419349-9731-E58D-922E-EDA16D5371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9"/>
          <a:stretch/>
        </p:blipFill>
        <p:spPr bwMode="auto">
          <a:xfrm>
            <a:off x="816327" y="3422699"/>
            <a:ext cx="3489476" cy="251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161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36306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sv-SE" dirty="0"/>
            </a:br>
            <a:br>
              <a:rPr lang="sv-SE" dirty="0"/>
            </a:br>
            <a:r>
              <a:rPr lang="sv-SE" dirty="0"/>
              <a:t>Resultat</a:t>
            </a:r>
            <a:endParaRPr lang="en-US" dirty="0"/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125022"/>
            <a:ext cx="5181600" cy="3344556"/>
          </a:xfrm>
          <a:prstGeom prst="rect">
            <a:avLst/>
          </a:prstGeom>
        </p:spPr>
      </p:pic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sv-SE" sz="1900" dirty="0"/>
              <a:t>Reliabilitet</a:t>
            </a:r>
          </a:p>
          <a:p>
            <a:pPr marL="0" indent="0">
              <a:buNone/>
            </a:pPr>
            <a:r>
              <a:rPr lang="sv-SE" sz="1900" b="0" dirty="0"/>
              <a:t>Inter rater</a:t>
            </a:r>
          </a:p>
          <a:p>
            <a:pPr marL="0" indent="0">
              <a:buNone/>
            </a:pPr>
            <a:r>
              <a:rPr lang="sv-SE" sz="1600" b="0" dirty="0"/>
              <a:t>Riskbedömning med PURPOSE T övergripande, kappa 0.85 </a:t>
            </a:r>
          </a:p>
          <a:p>
            <a:pPr marL="0" indent="0">
              <a:buNone/>
            </a:pPr>
            <a:r>
              <a:rPr lang="sv-SE" sz="1600" b="0" dirty="0"/>
              <a:t>Överensstämmelse steg 3 PURPOSE T, 90.2 %</a:t>
            </a:r>
          </a:p>
          <a:p>
            <a:pPr marL="0" indent="0">
              <a:buNone/>
            </a:pPr>
            <a:r>
              <a:rPr lang="sv-SE" sz="1600" b="0" dirty="0"/>
              <a:t>Klassificerat ”risk för trycksår”/”inte i risk för trycksår” 95.5 %</a:t>
            </a:r>
          </a:p>
          <a:p>
            <a:pPr marL="0" indent="0">
              <a:buNone/>
            </a:pPr>
            <a:r>
              <a:rPr lang="sv-SE" sz="1900" b="0" dirty="0"/>
              <a:t>Test </a:t>
            </a:r>
            <a:r>
              <a:rPr lang="sv-SE" sz="1900" b="0" dirty="0" err="1"/>
              <a:t>retest</a:t>
            </a:r>
            <a:endParaRPr lang="sv-SE" sz="1900" b="0" dirty="0"/>
          </a:p>
          <a:p>
            <a:pPr marL="0" indent="0">
              <a:buNone/>
            </a:pPr>
            <a:r>
              <a:rPr lang="sv-SE" sz="1600" b="0" dirty="0"/>
              <a:t>Riskbedömning med PURPOSE T övergripande, kappa 0.96 </a:t>
            </a:r>
          </a:p>
          <a:p>
            <a:pPr marL="0" indent="0">
              <a:buNone/>
            </a:pPr>
            <a:r>
              <a:rPr lang="sv-SE" sz="1600" b="0" dirty="0"/>
              <a:t>Överensstämmelse steg 3 PURPOSE T, 97.4 %</a:t>
            </a:r>
          </a:p>
          <a:p>
            <a:pPr marL="0" indent="0">
              <a:buNone/>
            </a:pPr>
            <a:r>
              <a:rPr lang="sv-SE" sz="1600" b="0" dirty="0"/>
              <a:t>Klassificerat ”risk för trycksår”/”inte i risk för trycksår” 97.4 %</a:t>
            </a:r>
          </a:p>
          <a:p>
            <a:pPr marL="0" indent="0">
              <a:buNone/>
            </a:pPr>
            <a:r>
              <a:rPr lang="sv-SE" sz="1900" dirty="0"/>
              <a:t>Konvergent validitet</a:t>
            </a:r>
          </a:p>
          <a:p>
            <a:pPr marL="0" indent="0">
              <a:buNone/>
            </a:pPr>
            <a:r>
              <a:rPr lang="fr-FR" sz="1600" b="0" dirty="0"/>
              <a:t>PURPOSE T </a:t>
            </a:r>
            <a:r>
              <a:rPr lang="fr-FR" sz="1600" b="0" dirty="0" err="1"/>
              <a:t>jmf</a:t>
            </a:r>
            <a:r>
              <a:rPr lang="fr-FR" sz="1600" b="0" dirty="0"/>
              <a:t> </a:t>
            </a:r>
            <a:r>
              <a:rPr lang="fr-FR" sz="1600" b="0" dirty="0" err="1"/>
              <a:t>Modifierade</a:t>
            </a:r>
            <a:r>
              <a:rPr lang="fr-FR" sz="1600" b="0" dirty="0"/>
              <a:t> </a:t>
            </a:r>
            <a:r>
              <a:rPr lang="fr-FR" sz="1600" b="0" dirty="0" err="1"/>
              <a:t>Nortonskalan</a:t>
            </a:r>
            <a:r>
              <a:rPr lang="fr-FR" sz="1600" b="0" dirty="0"/>
              <a:t>: </a:t>
            </a:r>
            <a:r>
              <a:rPr lang="fr-FR" sz="1600" b="0" dirty="0" err="1"/>
              <a:t>moderat</a:t>
            </a:r>
            <a:r>
              <a:rPr lang="fr-FR" sz="1600" b="0" dirty="0"/>
              <a:t> association </a:t>
            </a:r>
          </a:p>
          <a:p>
            <a:pPr marL="0" indent="0">
              <a:buNone/>
            </a:pPr>
            <a:r>
              <a:rPr lang="fr-FR" sz="1600" b="0" dirty="0"/>
              <a:t>PURPOSE T </a:t>
            </a:r>
            <a:r>
              <a:rPr lang="fr-FR" sz="1600" b="0" dirty="0" err="1"/>
              <a:t>jmf</a:t>
            </a:r>
            <a:r>
              <a:rPr lang="fr-FR" sz="1600" b="0" dirty="0"/>
              <a:t> </a:t>
            </a:r>
            <a:r>
              <a:rPr lang="fr-FR" sz="1600" b="0" dirty="0" err="1"/>
              <a:t>Bradenskalan</a:t>
            </a:r>
            <a:r>
              <a:rPr lang="fr-FR" sz="1600" b="0" dirty="0"/>
              <a:t>: </a:t>
            </a:r>
            <a:r>
              <a:rPr lang="fr-FR" sz="1600" b="0" dirty="0" err="1"/>
              <a:t>moderat</a:t>
            </a:r>
            <a:r>
              <a:rPr lang="fr-FR" sz="1600" b="0" dirty="0"/>
              <a:t> association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Ellips 7"/>
          <p:cNvSpPr/>
          <p:nvPr/>
        </p:nvSpPr>
        <p:spPr>
          <a:xfrm>
            <a:off x="3437906" y="3004457"/>
            <a:ext cx="243445" cy="2137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 8"/>
          <p:cNvSpPr/>
          <p:nvPr/>
        </p:nvSpPr>
        <p:spPr>
          <a:xfrm>
            <a:off x="3378530" y="3669475"/>
            <a:ext cx="362197" cy="2493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lips 9"/>
          <p:cNvSpPr/>
          <p:nvPr/>
        </p:nvSpPr>
        <p:spPr>
          <a:xfrm>
            <a:off x="3437906" y="4346369"/>
            <a:ext cx="243445" cy="7065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llips 2"/>
          <p:cNvSpPr/>
          <p:nvPr/>
        </p:nvSpPr>
        <p:spPr>
          <a:xfrm>
            <a:off x="6183262" y="2077115"/>
            <a:ext cx="1093839" cy="4313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lips 4"/>
          <p:cNvSpPr/>
          <p:nvPr/>
        </p:nvSpPr>
        <p:spPr>
          <a:xfrm>
            <a:off x="6172200" y="3286215"/>
            <a:ext cx="1231490" cy="3441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lips 5"/>
          <p:cNvSpPr/>
          <p:nvPr/>
        </p:nvSpPr>
        <p:spPr>
          <a:xfrm>
            <a:off x="6153765" y="4503015"/>
            <a:ext cx="2224548" cy="3932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807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sv-SE" dirty="0"/>
              <a:t>Slutsats</a:t>
            </a:r>
            <a:endParaRPr lang="en-US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sv-SE" b="0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B7C82ED4-FE96-354A-5225-F4D5805C9F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0" dirty="0"/>
              <a:t>Utvärderingen av PURPOSE T visar goda psykometriska egenskaper</a:t>
            </a:r>
          </a:p>
          <a:p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0DF57673-8C4D-1B2F-5947-86FE687F61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033"/>
          <a:stretch/>
        </p:blipFill>
        <p:spPr>
          <a:xfrm>
            <a:off x="6172200" y="1825626"/>
            <a:ext cx="5181600" cy="3943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0223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Studie II</a:t>
            </a:r>
            <a:endParaRPr lang="en-US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8B3C60D-D4CB-B527-B033-B9ACDB0DAE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0" dirty="0" err="1"/>
              <a:t>Att</a:t>
            </a:r>
            <a:r>
              <a:rPr lang="en-US" b="0" dirty="0"/>
              <a:t> </a:t>
            </a:r>
            <a:r>
              <a:rPr lang="en-US" b="0" dirty="0" err="1"/>
              <a:t>utvärdera</a:t>
            </a:r>
            <a:r>
              <a:rPr lang="en-US" b="0" dirty="0"/>
              <a:t> den </a:t>
            </a:r>
            <a:r>
              <a:rPr lang="en-US" b="0" dirty="0" err="1"/>
              <a:t>kliniska</a:t>
            </a:r>
            <a:r>
              <a:rPr lang="en-US" b="0" dirty="0"/>
              <a:t> </a:t>
            </a:r>
            <a:r>
              <a:rPr lang="en-US" b="0" dirty="0" err="1"/>
              <a:t>användbarheten</a:t>
            </a:r>
            <a:r>
              <a:rPr lang="en-US" b="0" dirty="0"/>
              <a:t> av PURPOSE T hos </a:t>
            </a:r>
            <a:r>
              <a:rPr lang="en-US" b="0" dirty="0" err="1"/>
              <a:t>sjuksköterskor</a:t>
            </a:r>
            <a:r>
              <a:rPr lang="en-US" b="0" dirty="0"/>
              <a:t> </a:t>
            </a:r>
            <a:r>
              <a:rPr lang="en-US" b="0" dirty="0" err="1"/>
              <a:t>i</a:t>
            </a:r>
            <a:r>
              <a:rPr lang="en-US" b="0" dirty="0"/>
              <a:t> Sverige</a:t>
            </a:r>
            <a:endParaRPr lang="en-US" dirty="0"/>
          </a:p>
          <a:p>
            <a:endParaRPr lang="sv-SE" dirty="0"/>
          </a:p>
        </p:txBody>
      </p:sp>
      <p:pic>
        <p:nvPicPr>
          <p:cNvPr id="5" name="Platshållare för innehåll 4"/>
          <p:cNvPicPr>
            <a:picLocks noGrp="1"/>
          </p:cNvPicPr>
          <p:nvPr>
            <p:ph sz="half" idx="4294967295"/>
          </p:nvPr>
        </p:nvPicPr>
        <p:blipFill rotWithShape="1">
          <a:blip r:embed="rId2"/>
          <a:srcRect l="16656" t="39425" r="63879" b="4390"/>
          <a:stretch/>
        </p:blipFill>
        <p:spPr bwMode="auto">
          <a:xfrm rot="793588">
            <a:off x="6978072" y="1791494"/>
            <a:ext cx="3454400" cy="394335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57527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Metod</a:t>
            </a:r>
            <a:endParaRPr lang="en-US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99655" y="2698462"/>
            <a:ext cx="5181600" cy="3943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/>
              <a:t>Design</a:t>
            </a:r>
          </a:p>
          <a:p>
            <a:pPr marL="0" indent="0">
              <a:buNone/>
            </a:pPr>
            <a:r>
              <a:rPr lang="sv-SE" b="0" dirty="0"/>
              <a:t>Beskrivande</a:t>
            </a:r>
          </a:p>
          <a:p>
            <a:pPr marL="0" indent="0">
              <a:buNone/>
            </a:pPr>
            <a:r>
              <a:rPr lang="sv-SE" dirty="0"/>
              <a:t>Datainsamling</a:t>
            </a:r>
          </a:p>
          <a:p>
            <a:pPr marL="0" indent="0">
              <a:buNone/>
            </a:pPr>
            <a:r>
              <a:rPr lang="sv-SE" b="0" dirty="0"/>
              <a:t>Samma sjuksköterskor som deltog i studie I</a:t>
            </a:r>
          </a:p>
          <a:p>
            <a:pPr marL="0" indent="0">
              <a:buNone/>
            </a:pPr>
            <a:endParaRPr lang="en-US" b="0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/>
              <a:t>Procedur</a:t>
            </a:r>
          </a:p>
          <a:p>
            <a:pPr marL="0" indent="0">
              <a:buNone/>
            </a:pPr>
            <a:r>
              <a:rPr lang="sv-SE" b="0" dirty="0"/>
              <a:t>Fokusgruppsintervjuer </a:t>
            </a:r>
            <a:r>
              <a:rPr lang="en-US" b="0" dirty="0"/>
              <a:t>med n=29 </a:t>
            </a:r>
            <a:r>
              <a:rPr lang="en-US" b="0" dirty="0" err="1"/>
              <a:t>sjuksköterskor</a:t>
            </a:r>
            <a:r>
              <a:rPr lang="en-US" b="0" dirty="0"/>
              <a:t> </a:t>
            </a:r>
          </a:p>
          <a:p>
            <a:pPr marL="0" indent="0">
              <a:buNone/>
            </a:pPr>
            <a:r>
              <a:rPr lang="sv-SE" b="0" dirty="0"/>
              <a:t>Sex fokusgruppsintervjuer</a:t>
            </a:r>
          </a:p>
          <a:p>
            <a:pPr marL="0" indent="0">
              <a:buNone/>
            </a:pPr>
            <a:endParaRPr lang="sv-SE" b="0" dirty="0"/>
          </a:p>
        </p:txBody>
      </p:sp>
      <p:pic>
        <p:nvPicPr>
          <p:cNvPr id="5" name="Platshållare för innehåll 5">
            <a:extLst>
              <a:ext uri="{FF2B5EF4-FFF2-40B4-BE49-F238E27FC236}">
                <a16:creationId xmlns:a16="http://schemas.microsoft.com/office/drawing/2014/main" id="{BD3E3925-38C0-8709-BAB6-23915B8FD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377" y="4537290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53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Resultat</a:t>
            </a:r>
            <a:endParaRPr lang="en-US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1800" b="0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Ett</a:t>
            </a:r>
            <a:r>
              <a:rPr lang="en-US" dirty="0"/>
              <a:t> </a:t>
            </a:r>
            <a:r>
              <a:rPr lang="en-US" dirty="0" err="1"/>
              <a:t>effektivt</a:t>
            </a:r>
            <a:r>
              <a:rPr lang="en-US" dirty="0"/>
              <a:t> riskbedömningsinstrument </a:t>
            </a:r>
            <a:r>
              <a:rPr lang="en-US" dirty="0" err="1"/>
              <a:t>där</a:t>
            </a:r>
            <a:r>
              <a:rPr lang="en-US" dirty="0"/>
              <a:t> </a:t>
            </a:r>
            <a:r>
              <a:rPr lang="en-US" dirty="0" err="1"/>
              <a:t>bedömningen</a:t>
            </a:r>
            <a:r>
              <a:rPr lang="en-US" dirty="0"/>
              <a:t> </a:t>
            </a:r>
            <a:r>
              <a:rPr lang="en-US" dirty="0" err="1"/>
              <a:t>genomförs</a:t>
            </a:r>
            <a:r>
              <a:rPr lang="en-US" dirty="0"/>
              <a:t> “bedside”</a:t>
            </a:r>
          </a:p>
          <a:p>
            <a:r>
              <a:rPr lang="sv-SE" dirty="0"/>
              <a:t>En djupare förståelse och medvetenhet om riskfaktorer</a:t>
            </a:r>
          </a:p>
          <a:p>
            <a:pPr marL="0" indent="0">
              <a:buNone/>
            </a:pPr>
            <a:endParaRPr lang="sv-SE" b="0" dirty="0"/>
          </a:p>
          <a:p>
            <a:pPr marL="0" indent="0">
              <a:buNone/>
            </a:pPr>
            <a:endParaRPr lang="en-US" b="0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latshållare för innehåll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sv-SE" dirty="0"/>
              <a:t>Fördelar jämfört med Modifierade Nortonskalan</a:t>
            </a:r>
          </a:p>
          <a:p>
            <a:r>
              <a:rPr lang="sv-SE" dirty="0"/>
              <a:t>Förutsättningar för att införa PURPOSE T är integrering i den elektroniska patientjournalen och teamarbete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530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Motion origin="layout" path="M 3.75E-6 -1.11111E-6 L 0.06705 0.04005 C 0.08099 0.04908 0.10195 0.05394 0.12395 0.05394 C 0.14895 0.05394 0.16901 0.04908 0.18294 0.04005 L 0.25 -1.11111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Slutsats</a:t>
            </a:r>
            <a:endParaRPr lang="en-US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2897620"/>
            <a:ext cx="5181600" cy="3943350"/>
          </a:xfrm>
        </p:spPr>
        <p:txBody>
          <a:bodyPr/>
          <a:lstStyle/>
          <a:p>
            <a:pPr marL="0" indent="0">
              <a:buNone/>
            </a:pPr>
            <a:r>
              <a:rPr lang="sv-SE" b="0" dirty="0"/>
              <a:t>Sjuksköterskorna bekräftade en god användbarhet av PURPOSE T i klinisk verksamhet</a:t>
            </a:r>
            <a:endParaRPr lang="en-US" b="0" dirty="0"/>
          </a:p>
        </p:txBody>
      </p:sp>
      <p:pic>
        <p:nvPicPr>
          <p:cNvPr id="5" name="Picture 2" descr="Flower | Definition, Parts, Anatomy, Types,&amp; Facts | Britannica">
            <a:extLst>
              <a:ext uri="{FF2B5EF4-FFF2-40B4-BE49-F238E27FC236}">
                <a16:creationId xmlns:a16="http://schemas.microsoft.com/office/drawing/2014/main" id="{BF6B4B6E-1B30-2975-0975-76C388E04AF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5687" y="2954337"/>
            <a:ext cx="2714625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181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Studie III</a:t>
            </a:r>
            <a:endParaRPr lang="en-US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half" idx="1"/>
          </p:nvPr>
        </p:nvSpPr>
        <p:spPr>
          <a:xfrm>
            <a:off x="838200" y="2670752"/>
            <a:ext cx="5181600" cy="3943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/>
              <a:t>Syfte</a:t>
            </a:r>
          </a:p>
          <a:p>
            <a:pPr marL="0" indent="0">
              <a:buNone/>
            </a:pPr>
            <a:r>
              <a:rPr lang="en-US" b="0" dirty="0" err="1"/>
              <a:t>Utvärdera</a:t>
            </a:r>
            <a:r>
              <a:rPr lang="en-US" b="0" dirty="0"/>
              <a:t> den </a:t>
            </a:r>
            <a:r>
              <a:rPr lang="en-US" b="0" dirty="0" err="1"/>
              <a:t>kliniska</a:t>
            </a:r>
            <a:r>
              <a:rPr lang="en-US" b="0" dirty="0"/>
              <a:t> </a:t>
            </a:r>
            <a:r>
              <a:rPr lang="en-US" b="0" dirty="0" err="1"/>
              <a:t>genomförbarheten</a:t>
            </a:r>
            <a:r>
              <a:rPr lang="en-US" b="0" dirty="0"/>
              <a:t> av PURPOSE T på </a:t>
            </a:r>
            <a:r>
              <a:rPr lang="en-US" b="0" dirty="0" err="1"/>
              <a:t>en</a:t>
            </a:r>
            <a:r>
              <a:rPr lang="en-US" b="0" dirty="0"/>
              <a:t> </a:t>
            </a:r>
            <a:r>
              <a:rPr lang="en-US" b="0" dirty="0" err="1"/>
              <a:t>vårdavdelning</a:t>
            </a:r>
            <a:endParaRPr lang="en-US" b="0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72238" y="1680165"/>
            <a:ext cx="5181600" cy="321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44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Metod</a:t>
            </a:r>
            <a:endParaRPr lang="en-US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Design</a:t>
            </a:r>
          </a:p>
          <a:p>
            <a:pPr marL="0" indent="0">
              <a:buNone/>
            </a:pPr>
            <a:r>
              <a:rPr lang="sv-SE" b="0" dirty="0"/>
              <a:t>Konvergent parallell mixad metod</a:t>
            </a:r>
          </a:p>
          <a:p>
            <a:pPr marL="0" indent="0">
              <a:buNone/>
            </a:pPr>
            <a:r>
              <a:rPr lang="sv-SE" dirty="0"/>
              <a:t>Datainsamling</a:t>
            </a:r>
          </a:p>
          <a:p>
            <a:pPr marL="0" indent="0">
              <a:buNone/>
            </a:pPr>
            <a:r>
              <a:rPr lang="sv-SE" b="0" dirty="0"/>
              <a:t>Ortopedavdelning på Akademiska sjukhuset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60490" y="1612490"/>
            <a:ext cx="6693310" cy="415648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v-SE" dirty="0"/>
              <a:t>Implementering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4247535" y="1042219"/>
          <a:ext cx="7521677" cy="3903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584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Resultat</a:t>
            </a:r>
            <a:endParaRPr lang="en-US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2698461"/>
            <a:ext cx="5181600" cy="3943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/>
              <a:t>Journalgranskningen (n=60)</a:t>
            </a:r>
          </a:p>
          <a:p>
            <a:pPr marL="0" indent="0">
              <a:buNone/>
            </a:pPr>
            <a:r>
              <a:rPr lang="sv-SE" b="0" dirty="0"/>
              <a:t>Fler patienter riskerade att utveckla trycksår och flera preventiva åtgärder sattes in utifrån PURPOSE T jämfört med den Modifierade Nortonskalan</a:t>
            </a:r>
          </a:p>
        </p:txBody>
      </p:sp>
      <p:pic>
        <p:nvPicPr>
          <p:cNvPr id="5122" name="Picture 2" descr="500+ Flower Pictures [HD] | Download Free Images on Unsplash">
            <a:extLst>
              <a:ext uri="{FF2B5EF4-FFF2-40B4-BE49-F238E27FC236}">
                <a16:creationId xmlns:a16="http://schemas.microsoft.com/office/drawing/2014/main" id="{694F1C52-36FA-C8D2-47FA-523D3D4C379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309" y="1606238"/>
            <a:ext cx="2992582" cy="449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811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Bakgrund</a:t>
            </a:r>
            <a:endParaRPr lang="en-US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0" indent="0">
              <a:buNone/>
            </a:pPr>
            <a:endParaRPr lang="sv-SE" b="0" dirty="0"/>
          </a:p>
          <a:p>
            <a:endParaRPr lang="en-US" dirty="0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3362DEFF-7A7F-6F01-252D-4C1FD26D61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 b="0" dirty="0"/>
              <a:t>Trycksår</a:t>
            </a:r>
          </a:p>
          <a:p>
            <a:pPr marL="0" indent="0">
              <a:buNone/>
            </a:pPr>
            <a:r>
              <a:rPr lang="sv-SE" b="0" dirty="0"/>
              <a:t>Prevalens 14 % i Sverige (2023)</a:t>
            </a:r>
          </a:p>
          <a:p>
            <a:pPr marL="0" indent="0">
              <a:buNone/>
            </a:pPr>
            <a:r>
              <a:rPr lang="sv-SE" dirty="0"/>
              <a:t>Internationellt 0-72 %</a:t>
            </a:r>
            <a:endParaRPr lang="sv-SE" b="0" dirty="0"/>
          </a:p>
          <a:p>
            <a:pPr marL="0" indent="0">
              <a:buNone/>
            </a:pPr>
            <a:r>
              <a:rPr lang="sv-SE" b="0" dirty="0"/>
              <a:t>Stora kostnader – 15.8 dagar</a:t>
            </a:r>
          </a:p>
          <a:p>
            <a:endParaRPr lang="sv-SE" dirty="0"/>
          </a:p>
        </p:txBody>
      </p:sp>
      <p:pic>
        <p:nvPicPr>
          <p:cNvPr id="4" name="Platshållare för innehåll 8">
            <a:extLst>
              <a:ext uri="{FF2B5EF4-FFF2-40B4-BE49-F238E27FC236}">
                <a16:creationId xmlns:a16="http://schemas.microsoft.com/office/drawing/2014/main" id="{38907A81-FD69-141F-E7E9-9B8827819B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0" r="-4" b="1026"/>
          <a:stretch/>
        </p:blipFill>
        <p:spPr>
          <a:xfrm>
            <a:off x="8448066" y="3797542"/>
            <a:ext cx="3743934" cy="3060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1E2A42D5-D42A-F493-4E4A-554180A28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170" y="702712"/>
            <a:ext cx="3042168" cy="306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6809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Resultat</a:t>
            </a:r>
            <a:endParaRPr lang="en-US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0" y="2809298"/>
            <a:ext cx="5181600" cy="394335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v-SE" dirty="0"/>
              <a:t>Fokusgruppsintervjuer </a:t>
            </a:r>
          </a:p>
          <a:p>
            <a:pPr marL="0" indent="0">
              <a:buNone/>
            </a:pPr>
            <a:r>
              <a:rPr lang="sv-SE" b="0" dirty="0"/>
              <a:t>Sjuksköterskor och undersköterskor var nöjda med PURPOSE T och ville inte byta tillbaka till den Modifierade Nortonskalan.</a:t>
            </a:r>
            <a:r>
              <a:rPr lang="en-US" dirty="0"/>
              <a:t> </a:t>
            </a:r>
            <a:r>
              <a:rPr lang="en-US" b="0" dirty="0" err="1"/>
              <a:t>Instrumentet</a:t>
            </a:r>
            <a:r>
              <a:rPr lang="en-US" b="0" dirty="0"/>
              <a:t> </a:t>
            </a:r>
            <a:r>
              <a:rPr lang="en-US" b="0" dirty="0" err="1"/>
              <a:t>bidrog</a:t>
            </a:r>
            <a:r>
              <a:rPr lang="en-US" b="0" dirty="0"/>
              <a:t> till </a:t>
            </a:r>
            <a:r>
              <a:rPr lang="en-US" b="0" dirty="0" err="1"/>
              <a:t>en</a:t>
            </a:r>
            <a:r>
              <a:rPr lang="en-US" b="0" dirty="0"/>
              <a:t> </a:t>
            </a:r>
            <a:r>
              <a:rPr lang="en-US" b="0" dirty="0" err="1"/>
              <a:t>ökad</a:t>
            </a:r>
            <a:r>
              <a:rPr lang="en-US" b="0" dirty="0"/>
              <a:t> </a:t>
            </a:r>
            <a:r>
              <a:rPr lang="en-US" b="0" dirty="0" err="1"/>
              <a:t>reflektion</a:t>
            </a:r>
            <a:r>
              <a:rPr lang="en-US" b="0" dirty="0"/>
              <a:t> </a:t>
            </a:r>
            <a:r>
              <a:rPr lang="en-US" b="0" dirty="0" err="1"/>
              <a:t>och</a:t>
            </a:r>
            <a:r>
              <a:rPr lang="en-US" b="0" dirty="0"/>
              <a:t> </a:t>
            </a:r>
            <a:r>
              <a:rPr lang="en-US" b="0" dirty="0" err="1"/>
              <a:t>analys</a:t>
            </a:r>
            <a:r>
              <a:rPr lang="en-US" b="0" dirty="0"/>
              <a:t> </a:t>
            </a:r>
            <a:r>
              <a:rPr lang="en-US" b="0" dirty="0" err="1"/>
              <a:t>samt</a:t>
            </a:r>
            <a:r>
              <a:rPr lang="en-US" b="0" dirty="0"/>
              <a:t> </a:t>
            </a:r>
            <a:r>
              <a:rPr lang="en-US" b="0" dirty="0" err="1"/>
              <a:t>möjligheten</a:t>
            </a:r>
            <a:r>
              <a:rPr lang="en-US" b="0" dirty="0"/>
              <a:t> </a:t>
            </a:r>
            <a:r>
              <a:rPr lang="en-US" b="0" dirty="0" err="1"/>
              <a:t>att</a:t>
            </a:r>
            <a:r>
              <a:rPr lang="en-US" b="0" dirty="0"/>
              <a:t> </a:t>
            </a:r>
            <a:r>
              <a:rPr lang="en-US" b="0" dirty="0" err="1"/>
              <a:t>kunna</a:t>
            </a:r>
            <a:r>
              <a:rPr lang="en-US" b="0" dirty="0"/>
              <a:t> </a:t>
            </a:r>
            <a:r>
              <a:rPr lang="en-US" b="0" dirty="0" err="1"/>
              <a:t>dra</a:t>
            </a:r>
            <a:r>
              <a:rPr lang="en-US" b="0" dirty="0"/>
              <a:t> </a:t>
            </a:r>
            <a:r>
              <a:rPr lang="en-US" b="0" dirty="0" err="1"/>
              <a:t>egna</a:t>
            </a:r>
            <a:r>
              <a:rPr lang="en-US" b="0" dirty="0"/>
              <a:t> </a:t>
            </a:r>
            <a:r>
              <a:rPr lang="en-US" b="0" dirty="0" err="1"/>
              <a:t>slutsatser</a:t>
            </a:r>
            <a:r>
              <a:rPr lang="en-US" b="0" dirty="0"/>
              <a:t> </a:t>
            </a:r>
            <a:r>
              <a:rPr lang="en-US" b="0" dirty="0" err="1"/>
              <a:t>avseende</a:t>
            </a:r>
            <a:r>
              <a:rPr lang="en-US" b="0" dirty="0"/>
              <a:t> </a:t>
            </a:r>
            <a:r>
              <a:rPr lang="en-US" b="0" dirty="0" err="1"/>
              <a:t>patienternas</a:t>
            </a:r>
            <a:r>
              <a:rPr lang="en-US" b="0" dirty="0"/>
              <a:t> </a:t>
            </a:r>
            <a:r>
              <a:rPr lang="en-US" b="0" dirty="0" err="1"/>
              <a:t>riskstatus</a:t>
            </a:r>
            <a:r>
              <a:rPr lang="en-US" b="0" dirty="0"/>
              <a:t>.</a:t>
            </a:r>
          </a:p>
          <a:p>
            <a:endParaRPr lang="en-US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n-US" dirty="0"/>
              <a:t>Riskbedömning</a:t>
            </a:r>
          </a:p>
          <a:p>
            <a:r>
              <a:rPr lang="en-US" dirty="0" err="1"/>
              <a:t>Dokumentation</a:t>
            </a:r>
            <a:endParaRPr lang="en-US" dirty="0"/>
          </a:p>
          <a:p>
            <a:pPr lvl="0"/>
            <a:r>
              <a:rPr lang="en-US" dirty="0" err="1"/>
              <a:t>Teamarbete</a:t>
            </a:r>
            <a:endParaRPr lang="en-US" dirty="0"/>
          </a:p>
          <a:p>
            <a:pPr lvl="0"/>
            <a:r>
              <a:rPr lang="en-US" dirty="0" err="1"/>
              <a:t>Patientinformation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patientdelaktighet</a:t>
            </a:r>
            <a:endParaRPr lang="en-US" dirty="0"/>
          </a:p>
          <a:p>
            <a:endParaRPr lang="en-US" dirty="0"/>
          </a:p>
        </p:txBody>
      </p:sp>
      <p:pic>
        <p:nvPicPr>
          <p:cNvPr id="5" name="Platshållare för innehåll 5">
            <a:extLst>
              <a:ext uri="{FF2B5EF4-FFF2-40B4-BE49-F238E27FC236}">
                <a16:creationId xmlns:a16="http://schemas.microsoft.com/office/drawing/2014/main" id="{28DE5545-EA96-E03C-4641-88580802E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704" y="4537290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95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Slutsats</a:t>
            </a:r>
            <a:endParaRPr lang="en-US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2726171"/>
            <a:ext cx="5181600" cy="3943350"/>
          </a:xfrm>
        </p:spPr>
        <p:txBody>
          <a:bodyPr/>
          <a:lstStyle/>
          <a:p>
            <a:pPr marL="0" indent="0">
              <a:buNone/>
            </a:pPr>
            <a:r>
              <a:rPr lang="sv-SE" b="0" dirty="0"/>
              <a:t>Utvärderingen av PURPOSE T visar på god genomförbarhet i klinisk verksamhet</a:t>
            </a:r>
            <a:endParaRPr lang="en-US" b="0" dirty="0"/>
          </a:p>
        </p:txBody>
      </p:sp>
      <p:pic>
        <p:nvPicPr>
          <p:cNvPr id="5" name="Platshållare för innehåll 7">
            <a:extLst>
              <a:ext uri="{FF2B5EF4-FFF2-40B4-BE49-F238E27FC236}">
                <a16:creationId xmlns:a16="http://schemas.microsoft.com/office/drawing/2014/main" id="{791FB4D8-7313-DA03-928D-A87BE4E4A5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29346"/>
            <a:ext cx="5542140" cy="3283528"/>
          </a:xfrm>
        </p:spPr>
      </p:pic>
    </p:spTree>
    <p:extLst>
      <p:ext uri="{BB962C8B-B14F-4D97-AF65-F5344CB8AC3E}">
        <p14:creationId xmlns:p14="http://schemas.microsoft.com/office/powerpoint/2010/main" val="3075379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Sammanfattning </a:t>
            </a:r>
            <a:endParaRPr lang="en-US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13509" y="2781588"/>
            <a:ext cx="5181600" cy="3943350"/>
          </a:xfrm>
        </p:spPr>
        <p:txBody>
          <a:bodyPr/>
          <a:lstStyle/>
          <a:p>
            <a:pPr marL="0" indent="0">
              <a:buNone/>
            </a:pPr>
            <a:r>
              <a:rPr lang="en-US" b="0" dirty="0"/>
              <a:t>PURPOSE T </a:t>
            </a:r>
            <a:r>
              <a:rPr lang="en-US" b="0" dirty="0" err="1"/>
              <a:t>visar</a:t>
            </a:r>
            <a:r>
              <a:rPr lang="en-US" b="0" dirty="0"/>
              <a:t> </a:t>
            </a:r>
            <a:r>
              <a:rPr lang="en-US" b="0" dirty="0" err="1"/>
              <a:t>goda</a:t>
            </a:r>
            <a:r>
              <a:rPr lang="en-US" b="0" dirty="0"/>
              <a:t> </a:t>
            </a:r>
            <a:r>
              <a:rPr lang="en-US" b="0" dirty="0" err="1"/>
              <a:t>psykometriska</a:t>
            </a:r>
            <a:r>
              <a:rPr lang="en-US" b="0" dirty="0"/>
              <a:t> </a:t>
            </a:r>
            <a:r>
              <a:rPr lang="en-US" b="0" dirty="0" err="1"/>
              <a:t>egenskaper</a:t>
            </a:r>
            <a:r>
              <a:rPr lang="en-US" b="0" dirty="0"/>
              <a:t>, god </a:t>
            </a:r>
            <a:r>
              <a:rPr lang="en-US" b="0" dirty="0" err="1"/>
              <a:t>klinisk</a:t>
            </a:r>
            <a:r>
              <a:rPr lang="en-US" b="0" dirty="0"/>
              <a:t> </a:t>
            </a:r>
            <a:r>
              <a:rPr lang="en-US" b="0" dirty="0" err="1"/>
              <a:t>användbarhet</a:t>
            </a:r>
            <a:r>
              <a:rPr lang="en-US" b="0" dirty="0"/>
              <a:t> </a:t>
            </a:r>
            <a:r>
              <a:rPr lang="en-US" b="0" dirty="0" err="1"/>
              <a:t>och</a:t>
            </a:r>
            <a:r>
              <a:rPr lang="en-US" b="0" dirty="0"/>
              <a:t> god </a:t>
            </a:r>
            <a:r>
              <a:rPr lang="en-US" b="0" dirty="0" err="1"/>
              <a:t>genomförbarhet</a:t>
            </a:r>
            <a:r>
              <a:rPr lang="en-US" b="0" dirty="0"/>
              <a:t> </a:t>
            </a:r>
          </a:p>
          <a:p>
            <a:pPr marL="0" indent="0">
              <a:buNone/>
            </a:pPr>
            <a:endParaRPr lang="en-US" b="0" dirty="0"/>
          </a:p>
        </p:txBody>
      </p:sp>
      <p:pic>
        <p:nvPicPr>
          <p:cNvPr id="3074" name="Picture 2" descr="Flowers">
            <a:extLst>
              <a:ext uri="{FF2B5EF4-FFF2-40B4-BE49-F238E27FC236}">
                <a16:creationId xmlns:a16="http://schemas.microsoft.com/office/drawing/2014/main" id="{E51D50D9-AE37-9AEE-B7F2-2A541F79E9F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309" y="1303205"/>
            <a:ext cx="2871165" cy="468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565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ubrik 1">
            <a:extLst>
              <a:ext uri="{FF2B5EF4-FFF2-40B4-BE49-F238E27FC236}">
                <a16:creationId xmlns:a16="http://schemas.microsoft.com/office/drawing/2014/main" id="{4358B68D-DD5D-D1C4-DBD0-F39D5A20DF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altLang="sv-SE" dirty="0"/>
              <a:t>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8FC903F-A83E-0EA6-1FB1-62DB68F38E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9515" y="1957533"/>
            <a:ext cx="5181600" cy="3943350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endParaRPr lang="sv-SE" dirty="0"/>
          </a:p>
          <a:p>
            <a:pPr marL="0" indent="0">
              <a:buNone/>
              <a:defRPr/>
            </a:pPr>
            <a:endParaRPr lang="sv-SE" dirty="0"/>
          </a:p>
        </p:txBody>
      </p:sp>
      <p:pic>
        <p:nvPicPr>
          <p:cNvPr id="4" name="Bildobjekt 3" descr="En bild som visar text, utomhus, byggnad, skyltning&#10;&#10;Automatiskt genererad beskrivning">
            <a:extLst>
              <a:ext uri="{FF2B5EF4-FFF2-40B4-BE49-F238E27FC236}">
                <a16:creationId xmlns:a16="http://schemas.microsoft.com/office/drawing/2014/main" id="{11D72BC8-CF86-9C7A-1C15-D9BF083AE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384" y="1512019"/>
            <a:ext cx="2133600" cy="1423416"/>
          </a:xfrm>
          <a:prstGeom prst="rect">
            <a:avLst/>
          </a:prstGeom>
        </p:spPr>
      </p:pic>
      <p:pic>
        <p:nvPicPr>
          <p:cNvPr id="2" name="Platshållare för innehåll 4">
            <a:extLst>
              <a:ext uri="{FF2B5EF4-FFF2-40B4-BE49-F238E27FC236}">
                <a16:creationId xmlns:a16="http://schemas.microsoft.com/office/drawing/2014/main" id="{E6DDA66C-9E9D-F0DB-3745-3BB9F2906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5653" y="3149395"/>
            <a:ext cx="5687062" cy="2744007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4018E0D8-DBDF-5828-5F84-EAC1077BC2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2968" y="1957533"/>
            <a:ext cx="5181600" cy="3943350"/>
          </a:xfrm>
        </p:spPr>
        <p:txBody>
          <a:bodyPr/>
          <a:lstStyle/>
          <a:p>
            <a:r>
              <a:rPr lang="sv-SE" dirty="0"/>
              <a:t>Januari 2021 beslutades att </a:t>
            </a:r>
            <a:r>
              <a:rPr lang="sv-SE" dirty="0" err="1"/>
              <a:t>breddinföra</a:t>
            </a:r>
            <a:r>
              <a:rPr lang="sv-SE" dirty="0"/>
              <a:t> PURPOSE T på Akademiska sjukhuset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EAEBC8-8DC4-D7A9-B7BF-0B93C9653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8C94A51-5FB8-FBDB-2DC4-0E23D7E037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83088"/>
            <a:ext cx="5181600" cy="3943350"/>
          </a:xfrm>
        </p:spPr>
        <p:txBody>
          <a:bodyPr/>
          <a:lstStyle/>
          <a:p>
            <a:pPr marL="0" indent="0">
              <a:buNone/>
            </a:pPr>
            <a:endParaRPr lang="sv-SE" dirty="0"/>
          </a:p>
          <a:p>
            <a:r>
              <a:rPr lang="sv-SE" dirty="0"/>
              <a:t>Expertanvändare utbildades</a:t>
            </a:r>
          </a:p>
          <a:p>
            <a:r>
              <a:rPr lang="sv-SE" dirty="0"/>
              <a:t>Digitala filmer (10 </a:t>
            </a:r>
            <a:r>
              <a:rPr lang="sv-SE" dirty="0" err="1"/>
              <a:t>st</a:t>
            </a:r>
            <a:r>
              <a:rPr lang="sv-SE" dirty="0"/>
              <a:t>)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51B8B9B6-3E26-5C85-50E3-2E3428A4B4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2045" y="3256210"/>
            <a:ext cx="5181600" cy="296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508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1012723"/>
            <a:ext cx="5700252" cy="688475"/>
          </a:xfrm>
        </p:spPr>
        <p:txBody>
          <a:bodyPr>
            <a:noAutofit/>
          </a:bodyPr>
          <a:lstStyle/>
          <a:p>
            <a:br>
              <a:rPr lang="sv-S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sv-SE" sz="1500" b="0" dirty="0"/>
          </a:p>
          <a:p>
            <a:pPr marL="0" indent="0">
              <a:buNone/>
            </a:pPr>
            <a:endParaRPr lang="sv-SE" sz="1500" b="0" dirty="0"/>
          </a:p>
          <a:p>
            <a:r>
              <a:rPr lang="sv-SE" sz="1800" dirty="0"/>
              <a:t>Maj 2021 byttes Den Modifierade Nortonskalan ut mot PURPOSE T på Akademiska sjukhuset</a:t>
            </a:r>
          </a:p>
          <a:p>
            <a:pPr marL="0" indent="0">
              <a:buNone/>
            </a:pPr>
            <a:endParaRPr lang="sv-SE" sz="1500" dirty="0"/>
          </a:p>
          <a:p>
            <a:endParaRPr lang="en-US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8" name="Platshållare för innehåll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" t="30559" r="21777" b="32869"/>
          <a:stretch>
            <a:fillRect/>
          </a:stretch>
        </p:blipFill>
        <p:spPr bwMode="auto">
          <a:xfrm>
            <a:off x="6690852" y="704161"/>
            <a:ext cx="5321565" cy="146149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objekt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6" t="19943" r="33974" b="10352"/>
          <a:stretch>
            <a:fillRect/>
          </a:stretch>
        </p:blipFill>
        <p:spPr bwMode="auto">
          <a:xfrm>
            <a:off x="8545184" y="2656174"/>
            <a:ext cx="3168650" cy="266858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objekt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7" t="63158" r="34402" b="12782"/>
          <a:stretch>
            <a:fillRect/>
          </a:stretch>
        </p:blipFill>
        <p:spPr bwMode="auto">
          <a:xfrm>
            <a:off x="4609370" y="4886927"/>
            <a:ext cx="3673475" cy="1006475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2855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51DE36-D8C6-DB39-7625-8D905D537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875DD2A-E0DA-EF8C-8301-4DA8D64959C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Syfte att utvärdera PURPOSE T 2018-2024</a:t>
            </a:r>
          </a:p>
          <a:p>
            <a:r>
              <a:rPr lang="sv-SE" dirty="0"/>
              <a:t>Antal trycksår</a:t>
            </a:r>
          </a:p>
          <a:p>
            <a:r>
              <a:rPr lang="sv-SE" dirty="0"/>
              <a:t>Antal preventiva åtgärder</a:t>
            </a:r>
          </a:p>
          <a:p>
            <a:r>
              <a:rPr lang="sv-SE" dirty="0"/>
              <a:t>Den Modifierade Nortonskalan/PURPOSE T</a:t>
            </a:r>
          </a:p>
          <a:p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4E1288B-7A27-E897-4C38-092F97A2632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pic>
        <p:nvPicPr>
          <p:cNvPr id="4098" name="Picture 2" descr="pretty little flower">
            <a:extLst>
              <a:ext uri="{FF2B5EF4-FFF2-40B4-BE49-F238E27FC236}">
                <a16:creationId xmlns:a16="http://schemas.microsoft.com/office/drawing/2014/main" id="{8B069F55-75A8-8CC6-E246-C69AA54A7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410" y="2205963"/>
            <a:ext cx="2891060" cy="436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2242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39A5720-B6EE-93C1-51B8-2D3D11E8A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Resultat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B1322DB-F807-00D1-8EE7-59114CC4A825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0" indent="0">
              <a:buNone/>
            </a:pP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CE7164D-3CA4-69AA-6AC2-C38347BB7D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Efter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införandet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PURPOSE T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identifierades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trycksår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kategori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I,  7.6%  -  9.6%,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visar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ökning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med 26.4% </a:t>
            </a:r>
            <a:endParaRPr lang="sv-SE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FD1FDD4-345B-7750-8B0E-845103BC64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723" b="6904"/>
          <a:stretch/>
        </p:blipFill>
        <p:spPr>
          <a:xfrm>
            <a:off x="5183187" y="1657351"/>
            <a:ext cx="6045200" cy="4203700"/>
          </a:xfrm>
          <a:prstGeom prst="rect">
            <a:avLst/>
          </a:prstGeom>
        </p:spPr>
      </p:pic>
      <p:cxnSp>
        <p:nvCxnSpPr>
          <p:cNvPr id="8" name="Rak pilkoppling 7">
            <a:extLst>
              <a:ext uri="{FF2B5EF4-FFF2-40B4-BE49-F238E27FC236}">
                <a16:creationId xmlns:a16="http://schemas.microsoft.com/office/drawing/2014/main" id="{0988C09A-3A6B-BFB5-E1BE-D334BAAC15F5}"/>
              </a:ext>
            </a:extLst>
          </p:cNvPr>
          <p:cNvCxnSpPr/>
          <p:nvPr/>
        </p:nvCxnSpPr>
        <p:spPr>
          <a:xfrm>
            <a:off x="5943600" y="2153227"/>
            <a:ext cx="1000461" cy="882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pilkoppling 9">
            <a:extLst>
              <a:ext uri="{FF2B5EF4-FFF2-40B4-BE49-F238E27FC236}">
                <a16:creationId xmlns:a16="http://schemas.microsoft.com/office/drawing/2014/main" id="{C577F25B-7F5C-17AA-E3B3-C9A36B085A95}"/>
              </a:ext>
            </a:extLst>
          </p:cNvPr>
          <p:cNvCxnSpPr/>
          <p:nvPr/>
        </p:nvCxnSpPr>
        <p:spPr>
          <a:xfrm>
            <a:off x="8870922" y="1544027"/>
            <a:ext cx="710004" cy="10219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5643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844C1DDD-B7F5-14C6-D42F-BE68CA724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08446"/>
            <a:ext cx="3932237" cy="1048954"/>
          </a:xfrm>
        </p:spPr>
        <p:txBody>
          <a:bodyPr anchor="b">
            <a:normAutofit/>
          </a:bodyPr>
          <a:lstStyle/>
          <a:p>
            <a:r>
              <a:rPr lang="sv-SE" dirty="0"/>
              <a:t>Resultat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CD623F8-8549-2CA4-7AB8-89288FDE51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78420"/>
            <a:ext cx="3932237" cy="3690555"/>
          </a:xfrm>
        </p:spPr>
        <p:txBody>
          <a:bodyPr>
            <a:normAutofit/>
          </a:bodyPr>
          <a:lstStyle/>
          <a:p>
            <a:r>
              <a:rPr lang="en-GB" sz="2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Trycksår</a:t>
            </a:r>
            <a:r>
              <a:rPr lang="en-GB" sz="2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kategori</a:t>
            </a:r>
            <a:r>
              <a:rPr lang="en-GB" sz="2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II, 9.9% (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från</a:t>
            </a:r>
            <a:r>
              <a:rPr lang="en-GB" sz="2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7.1% - 6.4%)</a:t>
            </a:r>
            <a:endParaRPr lang="sv-S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DE8F4E88-18C6-A7E7-8EDA-72CEF151C2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1168" t="7240" r="50000" b="5387"/>
          <a:stretch/>
        </p:blipFill>
        <p:spPr>
          <a:xfrm>
            <a:off x="5200145" y="1821270"/>
            <a:ext cx="6562364" cy="4204853"/>
          </a:xfrm>
          <a:prstGeom prst="rect">
            <a:avLst/>
          </a:prstGeom>
        </p:spPr>
      </p:pic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4D0AEAD3-E16E-D07A-8B09-D84B7DE6D2FD}"/>
              </a:ext>
            </a:extLst>
          </p:cNvPr>
          <p:cNvCxnSpPr/>
          <p:nvPr/>
        </p:nvCxnSpPr>
        <p:spPr>
          <a:xfrm>
            <a:off x="6721833" y="2304238"/>
            <a:ext cx="1043492" cy="9117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pilkoppling 10">
            <a:extLst>
              <a:ext uri="{FF2B5EF4-FFF2-40B4-BE49-F238E27FC236}">
                <a16:creationId xmlns:a16="http://schemas.microsoft.com/office/drawing/2014/main" id="{28144F8B-4E63-5749-596D-EF49C2D9C731}"/>
              </a:ext>
            </a:extLst>
          </p:cNvPr>
          <p:cNvCxnSpPr/>
          <p:nvPr/>
        </p:nvCxnSpPr>
        <p:spPr>
          <a:xfrm>
            <a:off x="9287013" y="2473671"/>
            <a:ext cx="688490" cy="742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58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CB6182AB-58DB-7DAC-8CBA-54A463739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Resultat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E6727F77-657F-C64E-8D4E-71DD721A8188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DC8329F4-D6DD-D89D-6A80-4926060CC5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Trycksår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kategori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III, 39.3% (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från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2% - 1.2%) </a:t>
            </a:r>
            <a:endParaRPr lang="sv-SE" dirty="0"/>
          </a:p>
          <a:p>
            <a:endParaRPr lang="sv-SE" dirty="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4BF53DC1-48A7-329E-138F-5DA096E2CB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389" b="6033"/>
          <a:stretch/>
        </p:blipFill>
        <p:spPr>
          <a:xfrm>
            <a:off x="5380976" y="1571982"/>
            <a:ext cx="5776622" cy="4027756"/>
          </a:xfrm>
          <a:prstGeom prst="rect">
            <a:avLst/>
          </a:prstGeom>
        </p:spPr>
      </p:pic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FD720C9D-5F7F-6854-C522-29A20B3E46FE}"/>
              </a:ext>
            </a:extLst>
          </p:cNvPr>
          <p:cNvCxnSpPr/>
          <p:nvPr/>
        </p:nvCxnSpPr>
        <p:spPr>
          <a:xfrm flipV="1">
            <a:off x="6408757" y="4730133"/>
            <a:ext cx="1011219" cy="9251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pilkoppling 10">
            <a:extLst>
              <a:ext uri="{FF2B5EF4-FFF2-40B4-BE49-F238E27FC236}">
                <a16:creationId xmlns:a16="http://schemas.microsoft.com/office/drawing/2014/main" id="{7050F0C6-6DD8-9A4D-A705-FF0E0783F759}"/>
              </a:ext>
            </a:extLst>
          </p:cNvPr>
          <p:cNvCxnSpPr/>
          <p:nvPr/>
        </p:nvCxnSpPr>
        <p:spPr>
          <a:xfrm flipV="1">
            <a:off x="9054195" y="4886872"/>
            <a:ext cx="666974" cy="9036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5673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0" dirty="0"/>
              <a:t>Riskbedömningsinstrument</a:t>
            </a:r>
          </a:p>
          <a:p>
            <a:pPr marL="0" indent="0">
              <a:buNone/>
            </a:pPr>
            <a:r>
              <a:rPr lang="sv-SE" sz="2400" b="0" dirty="0"/>
              <a:t>Den</a:t>
            </a:r>
            <a:r>
              <a:rPr lang="sv-SE" b="0" dirty="0"/>
              <a:t> </a:t>
            </a:r>
            <a:r>
              <a:rPr lang="sv-SE" sz="2400" b="0" dirty="0"/>
              <a:t>Modifierade</a:t>
            </a:r>
            <a:r>
              <a:rPr lang="sv-SE" b="0" dirty="0"/>
              <a:t> </a:t>
            </a:r>
            <a:r>
              <a:rPr lang="sv-SE" sz="2400" b="0" dirty="0"/>
              <a:t>Nortonskalan</a:t>
            </a:r>
          </a:p>
          <a:p>
            <a:pPr marL="0" indent="0">
              <a:buNone/>
            </a:pPr>
            <a:r>
              <a:rPr lang="sv-SE" sz="2400" b="0" dirty="0" err="1"/>
              <a:t>Bradenskalan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latshållare för innehåll 4"/>
          <p:cNvPicPr>
            <a:picLocks noGrp="1"/>
          </p:cNvPicPr>
          <p:nvPr>
            <p:ph sz="half" idx="2"/>
          </p:nvPr>
        </p:nvPicPr>
        <p:blipFill rotWithShape="1">
          <a:blip r:embed="rId2"/>
          <a:srcRect l="60404" t="14428" r="30526" b="10545"/>
          <a:stretch/>
        </p:blipFill>
        <p:spPr bwMode="auto">
          <a:xfrm rot="616495">
            <a:off x="6950802" y="1937981"/>
            <a:ext cx="1614258" cy="3943350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Bildobjekt 5"/>
          <p:cNvPicPr/>
          <p:nvPr/>
        </p:nvPicPr>
        <p:blipFill rotWithShape="1">
          <a:blip r:embed="rId3"/>
          <a:srcRect l="16071" t="15100" r="66196" b="5311"/>
          <a:stretch/>
        </p:blipFill>
        <p:spPr bwMode="auto">
          <a:xfrm rot="717351">
            <a:off x="9049170" y="2507734"/>
            <a:ext cx="2157146" cy="2723023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Ellips 6"/>
          <p:cNvSpPr/>
          <p:nvPr/>
        </p:nvSpPr>
        <p:spPr>
          <a:xfrm>
            <a:off x="6612055" y="5220929"/>
            <a:ext cx="1332410" cy="7727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lips 7"/>
          <p:cNvSpPr/>
          <p:nvPr/>
        </p:nvSpPr>
        <p:spPr>
          <a:xfrm>
            <a:off x="9085006" y="4463845"/>
            <a:ext cx="1366684" cy="10520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latshållare för innehåll 4">
            <a:extLst>
              <a:ext uri="{FF2B5EF4-FFF2-40B4-BE49-F238E27FC236}">
                <a16:creationId xmlns:a16="http://schemas.microsoft.com/office/drawing/2014/main" id="{58F43781-761F-784E-6875-7DEB71F23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06" y="4313784"/>
            <a:ext cx="3967408" cy="2221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327290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5ABF12-C7E4-4732-2646-FA6C2FEE0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Resultat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A0B0C5E-E81B-3CF6-4F0A-4B5199D37F77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0" indent="0">
              <a:buNone/>
            </a:pP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D2CD2A9-D610-6C48-9FAC-5A0E9798A7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Trycksår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kategori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IV, 49.1% (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från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1.2% - 0.6%)</a:t>
            </a:r>
          </a:p>
          <a:p>
            <a:endParaRPr lang="sv-SE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97CF37B-B130-5B18-AF1F-6D52DAF6F5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160" b="6038"/>
          <a:stretch/>
        </p:blipFill>
        <p:spPr>
          <a:xfrm>
            <a:off x="5307013" y="1331118"/>
            <a:ext cx="6045200" cy="4195764"/>
          </a:xfrm>
          <a:prstGeom prst="rect">
            <a:avLst/>
          </a:prstGeom>
        </p:spPr>
      </p:pic>
      <p:cxnSp>
        <p:nvCxnSpPr>
          <p:cNvPr id="8" name="Rak pilkoppling 7">
            <a:extLst>
              <a:ext uri="{FF2B5EF4-FFF2-40B4-BE49-F238E27FC236}">
                <a16:creationId xmlns:a16="http://schemas.microsoft.com/office/drawing/2014/main" id="{557906ED-331E-89F5-4C7E-C38297AA64D5}"/>
              </a:ext>
            </a:extLst>
          </p:cNvPr>
          <p:cNvCxnSpPr>
            <a:cxnSpLocks/>
          </p:cNvCxnSpPr>
          <p:nvPr/>
        </p:nvCxnSpPr>
        <p:spPr>
          <a:xfrm flipV="1">
            <a:off x="6988884" y="4833355"/>
            <a:ext cx="566569" cy="8606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pilkoppling 9">
            <a:extLst>
              <a:ext uri="{FF2B5EF4-FFF2-40B4-BE49-F238E27FC236}">
                <a16:creationId xmlns:a16="http://schemas.microsoft.com/office/drawing/2014/main" id="{4B29D435-333B-7B33-179A-C1FBF1AAFE31}"/>
              </a:ext>
            </a:extLst>
          </p:cNvPr>
          <p:cNvCxnSpPr/>
          <p:nvPr/>
        </p:nvCxnSpPr>
        <p:spPr>
          <a:xfrm flipV="1">
            <a:off x="9390610" y="4930174"/>
            <a:ext cx="344245" cy="7637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74333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BF0F8E9-E011-988F-02CF-D0BEC5EEA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Preventiva åtgärder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9812AA6-ECB9-78C7-7B2E-3F29ABA2868B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68D8FA7-DC3C-0801-AC5A-F4F6D1230E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b="0" kern="16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Trycksavlastande</a:t>
            </a:r>
            <a:r>
              <a:rPr lang="en-GB" b="0" kern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kern="16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kuddar</a:t>
            </a:r>
            <a:r>
              <a:rPr lang="en-GB" b="0" kern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kern="16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b="0" kern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kern="16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stol</a:t>
            </a:r>
            <a:r>
              <a:rPr lang="en-GB" b="0" kern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+20.2% </a:t>
            </a:r>
            <a:r>
              <a:rPr lang="en-GB" b="0" kern="16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och</a:t>
            </a:r>
            <a:r>
              <a:rPr lang="en-GB" b="0" kern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kern="16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lägesändring</a:t>
            </a:r>
            <a:r>
              <a:rPr lang="en-GB" b="0" kern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en-GB" b="0" kern="16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stol</a:t>
            </a:r>
            <a:r>
              <a:rPr lang="en-GB" b="0" kern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+28.0% </a:t>
            </a:r>
            <a:endParaRPr lang="sv-SE" b="1" kern="16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D7C05A81-51CB-3D7C-F3AA-25995210A7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38" b="8903"/>
          <a:stretch/>
        </p:blipFill>
        <p:spPr>
          <a:xfrm>
            <a:off x="5503733" y="1460255"/>
            <a:ext cx="5990202" cy="419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018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2131882-9A44-4C63-B55A-D25AF77C1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08446"/>
            <a:ext cx="3932237" cy="1048954"/>
          </a:xfrm>
        </p:spPr>
        <p:txBody>
          <a:bodyPr anchor="b">
            <a:normAutofit/>
          </a:bodyPr>
          <a:lstStyle/>
          <a:p>
            <a:r>
              <a:rPr lang="sv-SE" dirty="0"/>
              <a:t>Sammanfattning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980D8D2-8A96-6215-F3A1-5448918FD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78420"/>
            <a:ext cx="3932237" cy="3690555"/>
          </a:xfrm>
        </p:spPr>
        <p:txBody>
          <a:bodyPr>
            <a:normAutofit/>
          </a:bodyPr>
          <a:lstStyle/>
          <a:p>
            <a:r>
              <a:rPr lang="en-GB" dirty="0">
                <a:effectLst/>
              </a:rPr>
              <a:t>PURPOSE T </a:t>
            </a:r>
            <a:r>
              <a:rPr lang="en-GB" dirty="0" err="1">
                <a:effectLst/>
              </a:rPr>
              <a:t>identifierar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patienter</a:t>
            </a:r>
            <a:r>
              <a:rPr lang="en-GB" dirty="0">
                <a:effectLst/>
              </a:rPr>
              <a:t> med </a:t>
            </a:r>
            <a:r>
              <a:rPr lang="en-GB" dirty="0" err="1">
                <a:effectLst/>
              </a:rPr>
              <a:t>trycksår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kategori</a:t>
            </a:r>
            <a:r>
              <a:rPr lang="en-GB" dirty="0">
                <a:effectLst/>
              </a:rPr>
              <a:t> I </a:t>
            </a:r>
            <a:r>
              <a:rPr lang="en-GB" dirty="0" err="1">
                <a:effectLst/>
              </a:rPr>
              <a:t>effektivt</a:t>
            </a:r>
            <a:r>
              <a:rPr lang="en-GB" dirty="0">
                <a:effectLst/>
              </a:rPr>
              <a:t>, </a:t>
            </a:r>
            <a:r>
              <a:rPr lang="en-GB" dirty="0" err="1">
                <a:effectLst/>
              </a:rPr>
              <a:t>vilket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antas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bidra</a:t>
            </a:r>
            <a:r>
              <a:rPr lang="en-GB" dirty="0">
                <a:effectLst/>
              </a:rPr>
              <a:t> till </a:t>
            </a:r>
            <a:r>
              <a:rPr lang="en-GB" dirty="0" err="1">
                <a:effectLst/>
              </a:rPr>
              <a:t>en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signifikant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minskning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av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trycksår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kategori</a:t>
            </a:r>
            <a:r>
              <a:rPr lang="en-GB" dirty="0">
                <a:effectLst/>
              </a:rPr>
              <a:t> III </a:t>
            </a:r>
            <a:r>
              <a:rPr lang="en-GB" dirty="0" err="1">
                <a:effectLst/>
              </a:rPr>
              <a:t>och</a:t>
            </a:r>
            <a:r>
              <a:rPr lang="en-GB" dirty="0">
                <a:effectLst/>
              </a:rPr>
              <a:t> IV.</a:t>
            </a:r>
          </a:p>
          <a:p>
            <a:r>
              <a:rPr lang="en-GB" dirty="0">
                <a:effectLst/>
              </a:rPr>
              <a:t> </a:t>
            </a:r>
          </a:p>
          <a:p>
            <a:r>
              <a:rPr lang="en-GB" dirty="0">
                <a:effectLst/>
              </a:rPr>
              <a:t>PURPOSE T </a:t>
            </a:r>
            <a:r>
              <a:rPr lang="en-GB" dirty="0" err="1">
                <a:effectLst/>
              </a:rPr>
              <a:t>kan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bidra</a:t>
            </a:r>
            <a:r>
              <a:rPr lang="en-GB" dirty="0">
                <a:effectLst/>
              </a:rPr>
              <a:t> till </a:t>
            </a:r>
            <a:r>
              <a:rPr lang="en-GB" dirty="0" err="1">
                <a:effectLst/>
              </a:rPr>
              <a:t>att</a:t>
            </a:r>
            <a:r>
              <a:rPr lang="en-GB" dirty="0">
                <a:effectLst/>
              </a:rPr>
              <a:t> vi </a:t>
            </a:r>
            <a:r>
              <a:rPr lang="en-GB" dirty="0" err="1">
                <a:effectLst/>
              </a:rPr>
              <a:t>identifierar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trycksår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snabbare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och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skulle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kunna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bidra</a:t>
            </a:r>
            <a:r>
              <a:rPr lang="en-GB" dirty="0">
                <a:effectLst/>
              </a:rPr>
              <a:t> till </a:t>
            </a:r>
            <a:r>
              <a:rPr lang="en-GB" dirty="0" err="1">
                <a:effectLst/>
              </a:rPr>
              <a:t>minskat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lidande</a:t>
            </a:r>
            <a:r>
              <a:rPr lang="en-GB" dirty="0">
                <a:effectLst/>
              </a:rPr>
              <a:t> för </a:t>
            </a:r>
            <a:r>
              <a:rPr lang="en-GB" dirty="0" err="1">
                <a:effectLst/>
              </a:rPr>
              <a:t>patienten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samt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minskade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kostnader</a:t>
            </a:r>
            <a:r>
              <a:rPr lang="en-GB" dirty="0">
                <a:effectLst/>
              </a:rPr>
              <a:t> för </a:t>
            </a:r>
            <a:r>
              <a:rPr lang="en-GB" dirty="0" err="1"/>
              <a:t>hälso</a:t>
            </a:r>
            <a:r>
              <a:rPr lang="en-GB" dirty="0"/>
              <a:t>-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sjukvården</a:t>
            </a:r>
            <a:r>
              <a:rPr lang="en-GB" dirty="0"/>
              <a:t>.</a:t>
            </a:r>
            <a:endParaRPr lang="sv-SE" dirty="0"/>
          </a:p>
        </p:txBody>
      </p:sp>
      <p:pic>
        <p:nvPicPr>
          <p:cNvPr id="7" name="Platshållare för innehåll 4">
            <a:extLst>
              <a:ext uri="{FF2B5EF4-FFF2-40B4-BE49-F238E27FC236}">
                <a16:creationId xmlns:a16="http://schemas.microsoft.com/office/drawing/2014/main" id="{A29168FE-64CB-78AA-D85D-91CF175B6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83188" y="1340120"/>
            <a:ext cx="6172200" cy="409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236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7621D24-ADDF-82AB-179D-007487201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sv-SE" dirty="0"/>
              <a:t>Framtiden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205367C-9F30-5328-C12A-38E0A8E850EF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280989E-35F3-237A-5607-53B046A602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Vad är kostnaden för trycksår, har den minskat/förflyttats?</a:t>
            </a:r>
          </a:p>
          <a:p>
            <a:r>
              <a:rPr lang="sv-SE" dirty="0"/>
              <a:t>Kostnaden för den ökade preventionen?</a:t>
            </a:r>
          </a:p>
          <a:p>
            <a:endParaRPr lang="sv-SE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25DE468-B5AE-7BAD-AB11-61342AFB1CFA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839" y="1825625"/>
            <a:ext cx="1228725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10306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>
                <a:latin typeface="Calibri Light" panose="020F0302020204030204" pitchFamily="34" charset="0"/>
                <a:cs typeface="Calibri Light" panose="020F0302020204030204" pitchFamily="34" charset="0"/>
              </a:rPr>
              <a:t>Tack för att ni lyssnat!</a:t>
            </a:r>
            <a:endParaRPr lang="sv-SE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sv-SE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Frågor?</a:t>
            </a:r>
          </a:p>
          <a:p>
            <a:endParaRPr lang="sv-SE" dirty="0"/>
          </a:p>
          <a:p>
            <a:endParaRPr lang="sv-SE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431E81F3-9F4F-0E79-FD59-D3D6821F4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1236976"/>
            <a:ext cx="5929849" cy="39433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</p:pic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6E63BC32-D2A6-1D8E-31B0-0C439FD71A5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94260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2400" dirty="0"/>
              <a:t>Pressure </a:t>
            </a:r>
            <a:r>
              <a:rPr lang="sv-SE" sz="2400" dirty="0" err="1"/>
              <a:t>Ulcer</a:t>
            </a:r>
            <a:r>
              <a:rPr lang="sv-SE" sz="2400" dirty="0"/>
              <a:t> </a:t>
            </a:r>
            <a:r>
              <a:rPr lang="sv-SE" sz="2400" dirty="0" err="1"/>
              <a:t>Primary</a:t>
            </a:r>
            <a:r>
              <a:rPr lang="sv-SE" sz="2400" dirty="0"/>
              <a:t> or </a:t>
            </a:r>
            <a:r>
              <a:rPr lang="sv-SE" sz="2400" dirty="0" err="1"/>
              <a:t>Secondary</a:t>
            </a:r>
            <a:r>
              <a:rPr lang="sv-SE" sz="2400" dirty="0"/>
              <a:t> </a:t>
            </a:r>
            <a:r>
              <a:rPr lang="sv-SE" sz="2400" dirty="0" err="1"/>
              <a:t>Evaluation</a:t>
            </a:r>
            <a:r>
              <a:rPr lang="sv-SE" sz="2400" dirty="0"/>
              <a:t> </a:t>
            </a:r>
            <a:r>
              <a:rPr lang="sv-SE" sz="2400" dirty="0" err="1"/>
              <a:t>Tool</a:t>
            </a:r>
            <a:r>
              <a:rPr lang="sv-SE" sz="2400" dirty="0"/>
              <a:t> (PURPOSE T)</a:t>
            </a:r>
            <a:br>
              <a:rPr lang="sv-SE" sz="2400" dirty="0"/>
            </a:br>
            <a:endParaRPr lang="en-US" sz="24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sv-SE" sz="1500" b="0" dirty="0"/>
          </a:p>
          <a:p>
            <a:pPr marL="0" indent="0">
              <a:buNone/>
            </a:pPr>
            <a:endParaRPr lang="sv-SE" sz="1500" b="0" dirty="0"/>
          </a:p>
          <a:p>
            <a:pPr marL="0" indent="0">
              <a:buNone/>
            </a:pPr>
            <a:endParaRPr lang="sv-SE" sz="1500" b="0" dirty="0"/>
          </a:p>
          <a:p>
            <a:pPr marL="0" indent="0">
              <a:buNone/>
            </a:pPr>
            <a:endParaRPr lang="sv-SE" sz="1500" b="0" dirty="0"/>
          </a:p>
          <a:p>
            <a:pPr marL="0" indent="0">
              <a:buNone/>
            </a:pPr>
            <a:endParaRPr lang="sv-SE" sz="1500" b="0" dirty="0"/>
          </a:p>
          <a:p>
            <a:pPr marL="0" indent="0">
              <a:buNone/>
            </a:pPr>
            <a:endParaRPr lang="sv-SE" sz="1500" b="0" dirty="0"/>
          </a:p>
          <a:p>
            <a:pPr marL="0" indent="0">
              <a:buNone/>
            </a:pPr>
            <a:endParaRPr lang="sv-SE" sz="1100" b="0" dirty="0"/>
          </a:p>
          <a:p>
            <a:endParaRPr lang="en-US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62F6D46-4D10-A059-C8FB-9C28F6D1A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sv-SE" sz="2800" b="0" dirty="0"/>
              <a:t>Systematic </a:t>
            </a:r>
            <a:r>
              <a:rPr lang="sv-SE" sz="2800" b="0" dirty="0" err="1"/>
              <a:t>review</a:t>
            </a:r>
            <a:r>
              <a:rPr lang="sv-SE" sz="2800" b="0" dirty="0"/>
              <a:t> (Coleman et al., 2013) </a:t>
            </a:r>
          </a:p>
          <a:p>
            <a:pPr marL="0" indent="0">
              <a:buNone/>
            </a:pPr>
            <a:r>
              <a:rPr lang="sv-SE" sz="2800" b="0" dirty="0"/>
              <a:t>Consensus </a:t>
            </a:r>
            <a:r>
              <a:rPr lang="sv-SE" sz="2800" b="0" dirty="0" err="1"/>
              <a:t>study</a:t>
            </a:r>
            <a:r>
              <a:rPr lang="sv-SE" sz="2800" b="0" dirty="0"/>
              <a:t> (Coleman et al., 2014) </a:t>
            </a:r>
          </a:p>
          <a:p>
            <a:pPr marL="0" indent="0">
              <a:buNone/>
            </a:pPr>
            <a:r>
              <a:rPr lang="sv-SE" sz="2800" b="0" dirty="0" err="1"/>
              <a:t>Conceptual</a:t>
            </a:r>
            <a:r>
              <a:rPr lang="sv-SE" sz="2800" b="0" dirty="0"/>
              <a:t> </a:t>
            </a:r>
            <a:r>
              <a:rPr lang="sv-SE" sz="2800" b="0" dirty="0" err="1"/>
              <a:t>framework</a:t>
            </a:r>
            <a:r>
              <a:rPr lang="sv-SE" sz="2800" b="0" dirty="0"/>
              <a:t> </a:t>
            </a:r>
            <a:r>
              <a:rPr lang="sv-SE" sz="2800" b="0" dirty="0" err="1"/>
              <a:t>development</a:t>
            </a:r>
            <a:r>
              <a:rPr lang="sv-SE" sz="2800" b="0" dirty="0"/>
              <a:t> (Coleman et al., 2014) </a:t>
            </a:r>
          </a:p>
          <a:p>
            <a:pPr marL="0" indent="0">
              <a:buNone/>
            </a:pPr>
            <a:r>
              <a:rPr lang="sv-SE" sz="2800" b="0" dirty="0"/>
              <a:t>Designing and </a:t>
            </a:r>
            <a:r>
              <a:rPr lang="sv-SE" sz="2800" b="0" dirty="0" err="1"/>
              <a:t>pretesting</a:t>
            </a:r>
            <a:r>
              <a:rPr lang="sv-SE" sz="2800" b="0" dirty="0"/>
              <a:t> (Coleman et al., 2016) </a:t>
            </a:r>
          </a:p>
          <a:p>
            <a:pPr marL="0" indent="0">
              <a:buNone/>
            </a:pPr>
            <a:r>
              <a:rPr lang="sv-SE" sz="2800" b="0" dirty="0"/>
              <a:t>Clinical </a:t>
            </a:r>
            <a:r>
              <a:rPr lang="sv-SE" sz="2800" b="0" dirty="0" err="1"/>
              <a:t>evaluation</a:t>
            </a:r>
            <a:r>
              <a:rPr lang="sv-SE" sz="2800" b="0" dirty="0"/>
              <a:t> (Coleman et al., 2018) </a:t>
            </a:r>
          </a:p>
          <a:p>
            <a:pPr marL="0" indent="0">
              <a:buNone/>
            </a:pPr>
            <a:endParaRPr lang="sv-SE" sz="4800" dirty="0"/>
          </a:p>
          <a:p>
            <a:endParaRPr lang="sv-SE" dirty="0"/>
          </a:p>
        </p:txBody>
      </p:sp>
      <p:pic>
        <p:nvPicPr>
          <p:cNvPr id="5" name="Platshållare för innehåll 4"/>
          <p:cNvPicPr>
            <a:picLocks noGrp="1"/>
          </p:cNvPicPr>
          <p:nvPr>
            <p:ph sz="half" idx="4294967295"/>
          </p:nvPr>
        </p:nvPicPr>
        <p:blipFill rotWithShape="1">
          <a:blip r:embed="rId2"/>
          <a:srcRect l="1472" t="41108" r="58795" b="30972"/>
          <a:stretch/>
        </p:blipFill>
        <p:spPr bwMode="auto">
          <a:xfrm>
            <a:off x="7010400" y="749300"/>
            <a:ext cx="5181600" cy="143986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Bildobjekt 5"/>
          <p:cNvPicPr/>
          <p:nvPr/>
        </p:nvPicPr>
        <p:blipFill rotWithShape="1">
          <a:blip r:embed="rId3"/>
          <a:srcRect l="7763" t="39067" r="64654" b="8319"/>
          <a:stretch/>
        </p:blipFill>
        <p:spPr bwMode="auto">
          <a:xfrm>
            <a:off x="8934299" y="2237358"/>
            <a:ext cx="2785753" cy="254246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Bildobjekt 6"/>
          <p:cNvPicPr/>
          <p:nvPr/>
        </p:nvPicPr>
        <p:blipFill rotWithShape="1">
          <a:blip r:embed="rId4"/>
          <a:srcRect l="7497" t="71723" r="64682" b="4243"/>
          <a:stretch/>
        </p:blipFill>
        <p:spPr bwMode="auto">
          <a:xfrm>
            <a:off x="7441471" y="4827322"/>
            <a:ext cx="3375561" cy="121128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80205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latshållare för innehåll 4"/>
          <p:cNvPicPr>
            <a:picLocks noGrp="1"/>
          </p:cNvPicPr>
          <p:nvPr>
            <p:ph idx="1"/>
          </p:nvPr>
        </p:nvPicPr>
        <p:blipFill rotWithShape="1">
          <a:blip r:embed="rId3"/>
          <a:srcRect l="1472" t="41108" r="58795" b="30972"/>
          <a:stretch/>
        </p:blipFill>
        <p:spPr bwMode="auto">
          <a:xfrm>
            <a:off x="838200" y="2335878"/>
            <a:ext cx="10515600" cy="2922843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28223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latshållare för innehåll 4"/>
          <p:cNvPicPr>
            <a:picLocks noGrp="1"/>
          </p:cNvPicPr>
          <p:nvPr>
            <p:ph idx="1"/>
          </p:nvPr>
        </p:nvPicPr>
        <p:blipFill rotWithShape="1">
          <a:blip r:embed="rId2"/>
          <a:srcRect l="7763" t="39067" r="64654" b="8319"/>
          <a:stretch/>
        </p:blipFill>
        <p:spPr bwMode="auto">
          <a:xfrm>
            <a:off x="4552597" y="1407226"/>
            <a:ext cx="6801203" cy="455169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15833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latshållare för innehåll 3"/>
          <p:cNvPicPr>
            <a:picLocks noGrp="1"/>
          </p:cNvPicPr>
          <p:nvPr>
            <p:ph idx="1"/>
          </p:nvPr>
        </p:nvPicPr>
        <p:blipFill rotWithShape="1">
          <a:blip r:embed="rId2"/>
          <a:srcRect l="7497" t="72408" r="64682" b="4243"/>
          <a:stretch/>
        </p:blipFill>
        <p:spPr bwMode="auto">
          <a:xfrm>
            <a:off x="1326089" y="2260314"/>
            <a:ext cx="9539821" cy="3166923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62422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Studie</a:t>
            </a:r>
            <a:r>
              <a:rPr lang="sv-SE" dirty="0"/>
              <a:t> I</a:t>
            </a:r>
            <a:endParaRPr lang="en-US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Syfte</a:t>
            </a:r>
            <a:endParaRPr lang="en-US" dirty="0"/>
          </a:p>
        </p:txBody>
      </p:sp>
      <p:sp>
        <p:nvSpPr>
          <p:cNvPr id="7" name="Platshållare för innehåll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/>
              <a:t>Utvärdering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US" dirty="0"/>
              <a:t> de </a:t>
            </a:r>
            <a:r>
              <a:rPr lang="en-US" dirty="0" err="1"/>
              <a:t>psykometriska</a:t>
            </a:r>
            <a:r>
              <a:rPr lang="en-US" dirty="0"/>
              <a:t> </a:t>
            </a:r>
            <a:r>
              <a:rPr lang="en-US" dirty="0" err="1"/>
              <a:t>egenskaperna</a:t>
            </a:r>
            <a:r>
              <a:rPr lang="en-US" dirty="0"/>
              <a:t> </a:t>
            </a:r>
            <a:r>
              <a:rPr lang="en-US" dirty="0" err="1"/>
              <a:t>av</a:t>
            </a:r>
            <a:r>
              <a:rPr lang="en-US" dirty="0"/>
              <a:t> PURPOSE T: </a:t>
            </a:r>
            <a:r>
              <a:rPr lang="en-US" dirty="0" err="1"/>
              <a:t>reliabilitet</a:t>
            </a:r>
            <a:r>
              <a:rPr lang="en-US" dirty="0"/>
              <a:t> (inter-rater </a:t>
            </a:r>
            <a:r>
              <a:rPr lang="en-US" dirty="0" err="1"/>
              <a:t>och</a:t>
            </a:r>
            <a:r>
              <a:rPr lang="en-US" dirty="0"/>
              <a:t> test-retest)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validitet</a:t>
            </a:r>
            <a:r>
              <a:rPr lang="en-US" dirty="0"/>
              <a:t> (</a:t>
            </a:r>
            <a:r>
              <a:rPr lang="en-US" dirty="0" err="1"/>
              <a:t>konvergent</a:t>
            </a:r>
            <a:r>
              <a:rPr lang="en-US" dirty="0"/>
              <a:t> </a:t>
            </a:r>
            <a:r>
              <a:rPr lang="en-US" dirty="0" err="1"/>
              <a:t>validitet</a:t>
            </a:r>
            <a:r>
              <a:rPr lang="en-US" dirty="0"/>
              <a:t>)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svensk</a:t>
            </a:r>
            <a:r>
              <a:rPr lang="en-US" dirty="0"/>
              <a:t> </a:t>
            </a:r>
            <a:r>
              <a:rPr lang="en-US" dirty="0" err="1"/>
              <a:t>kontext</a:t>
            </a:r>
            <a:endParaRPr lang="en-US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latshållare för innehåll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latshållare för innehåll 3"/>
          <p:cNvPicPr>
            <a:picLocks noGrp="1"/>
          </p:cNvPicPr>
          <p:nvPr>
            <p:ph idx="4294967295"/>
          </p:nvPr>
        </p:nvPicPr>
        <p:blipFill rotWithShape="1">
          <a:blip r:embed="rId2"/>
          <a:srcRect l="20672" t="36712" r="59599" b="5058"/>
          <a:stretch/>
        </p:blipFill>
        <p:spPr bwMode="auto">
          <a:xfrm rot="862982">
            <a:off x="7219063" y="1313827"/>
            <a:ext cx="3899331" cy="4161048"/>
          </a:xfrm>
          <a:prstGeom prst="rect">
            <a:avLst/>
          </a:prstGeom>
          <a:ln>
            <a:noFill/>
          </a:ln>
          <a:effectLst>
            <a:outerShdw blurRad="50800" dist="38100" dir="13800000" sx="102000" sy="102000" algn="b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63845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3C72B13-D40D-2F7E-BCBB-D2759D360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E821F29-EC89-BD32-73D1-7B6F98F639C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Metod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Design</a:t>
            </a:r>
          </a:p>
          <a:p>
            <a:pPr marL="0" indent="0">
              <a:buNone/>
            </a:pPr>
            <a:r>
              <a:rPr lang="en-GB" b="0" dirty="0"/>
              <a:t>Observation, </a:t>
            </a:r>
            <a:r>
              <a:rPr lang="en-GB" b="0" dirty="0" err="1"/>
              <a:t>beskrivande</a:t>
            </a:r>
            <a:r>
              <a:rPr lang="en-GB" b="0" dirty="0"/>
              <a:t> </a:t>
            </a:r>
            <a:r>
              <a:rPr lang="en-GB" b="0" dirty="0" err="1"/>
              <a:t>och</a:t>
            </a:r>
            <a:r>
              <a:rPr lang="en-GB" b="0" dirty="0"/>
              <a:t> </a:t>
            </a:r>
            <a:r>
              <a:rPr lang="en-GB" b="0" dirty="0" err="1"/>
              <a:t>jämförande</a:t>
            </a:r>
            <a:r>
              <a:rPr lang="en-GB" b="0" dirty="0"/>
              <a:t> </a:t>
            </a:r>
            <a:endParaRPr lang="sv-SE" dirty="0"/>
          </a:p>
          <a:p>
            <a:pPr marL="0" indent="0">
              <a:buNone/>
            </a:pPr>
            <a:r>
              <a:rPr lang="sv-SE" dirty="0"/>
              <a:t>Datainsamling</a:t>
            </a:r>
          </a:p>
          <a:p>
            <a:pPr marL="0" indent="0">
              <a:buNone/>
            </a:pPr>
            <a:r>
              <a:rPr lang="sv-SE" b="0" dirty="0"/>
              <a:t>Två omvårdnadsboenden och sex avdelningar på Akademiska sjukhuset</a:t>
            </a:r>
          </a:p>
        </p:txBody>
      </p:sp>
      <p:pic>
        <p:nvPicPr>
          <p:cNvPr id="6" name="Platshållare för innehåll 4">
            <a:extLst>
              <a:ext uri="{FF2B5EF4-FFF2-40B4-BE49-F238E27FC236}">
                <a16:creationId xmlns:a16="http://schemas.microsoft.com/office/drawing/2014/main" id="{7D0F4BDB-3D76-DC2A-D663-7B13387AF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654" y="3003238"/>
            <a:ext cx="4569779" cy="3200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</p:pic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EE02DD1F-6AFA-DEAE-B89E-D4FF523CCBA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550141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5E5E5E"/>
      </a:dk1>
      <a:lt1>
        <a:srgbClr val="DADEE4"/>
      </a:lt1>
      <a:dk2>
        <a:srgbClr val="A7A7A7"/>
      </a:dk2>
      <a:lt2>
        <a:srgbClr val="535353"/>
      </a:lt2>
      <a:accent1>
        <a:srgbClr val="005FAB"/>
      </a:accent1>
      <a:accent2>
        <a:srgbClr val="990000"/>
      </a:accent2>
      <a:accent3>
        <a:srgbClr val="6E6E6E"/>
      </a:accent3>
      <a:accent4>
        <a:srgbClr val="DC9573"/>
      </a:accent4>
      <a:accent5>
        <a:srgbClr val="8AADDB"/>
      </a:accent5>
      <a:accent6>
        <a:srgbClr val="BBBCBB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ADEE4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5FAB"/>
      </a:accent1>
      <a:accent2>
        <a:srgbClr val="990000"/>
      </a:accent2>
      <a:accent3>
        <a:srgbClr val="6E6E6E"/>
      </a:accent3>
      <a:accent4>
        <a:srgbClr val="DC9573"/>
      </a:accent4>
      <a:accent5>
        <a:srgbClr val="8AADDB"/>
      </a:accent5>
      <a:accent6>
        <a:srgbClr val="BBBCBB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ADEE4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8290C1E7300CC418116967D97B15331" ma:contentTypeVersion="15" ma:contentTypeDescription="Skapa ett nytt dokument." ma:contentTypeScope="" ma:versionID="e055f40f1e159a04c39189b053c3b72f">
  <xsd:schema xmlns:xsd="http://www.w3.org/2001/XMLSchema" xmlns:xs="http://www.w3.org/2001/XMLSchema" xmlns:p="http://schemas.microsoft.com/office/2006/metadata/properties" xmlns:ns2="3180f522-9ce7-40a7-afa6-7346c3812ce8" xmlns:ns3="eb465a92-2349-4e81-b160-0d8be886fc5a" targetNamespace="http://schemas.microsoft.com/office/2006/metadata/properties" ma:root="true" ma:fieldsID="bad503341d02067b26d5d29e84d61e56" ns2:_="" ns3:_="">
    <xsd:import namespace="3180f522-9ce7-40a7-afa6-7346c3812ce8"/>
    <xsd:import namespace="eb465a92-2349-4e81-b160-0d8be886fc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80f522-9ce7-40a7-afa6-7346c3812c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4" nillable="true" ma:taxonomy="true" ma:internalName="lcf76f155ced4ddcb4097134ff3c332f" ma:taxonomyFieldName="MediaServiceImageTags" ma:displayName="Bildmarkeringar" ma:readOnly="false" ma:fieldId="{5cf76f15-5ced-4ddc-b409-7134ff3c332f}" ma:taxonomyMulti="true" ma:sspId="97266bcc-55c4-4544-a428-4f926305b5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465a92-2349-4e81-b160-0d8be886fc5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a18a20cc-6a73-4b9b-812b-ba53598a8135}" ma:internalName="TaxCatchAll" ma:showField="CatchAllData" ma:web="eb465a92-2349-4e81-b160-0d8be886fc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b465a92-2349-4e81-b160-0d8be886fc5a" xsi:nil="true"/>
    <lcf76f155ced4ddcb4097134ff3c332f xmlns="3180f522-9ce7-40a7-afa6-7346c3812ce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F8A429E-FD81-4B3E-A5CA-EF5AE34DE945}"/>
</file>

<file path=customXml/itemProps2.xml><?xml version="1.0" encoding="utf-8"?>
<ds:datastoreItem xmlns:ds="http://schemas.openxmlformats.org/officeDocument/2006/customXml" ds:itemID="{CFCD1B15-DE43-42A4-B0E4-7786ABAF1013}"/>
</file>

<file path=customXml/itemProps3.xml><?xml version="1.0" encoding="utf-8"?>
<ds:datastoreItem xmlns:ds="http://schemas.openxmlformats.org/officeDocument/2006/customXml" ds:itemID="{9E3C84E5-8B94-4724-A7D0-847353146FE0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817</Words>
  <Application>Microsoft Office PowerPoint</Application>
  <PresentationFormat>Bredbild</PresentationFormat>
  <Paragraphs>179</Paragraphs>
  <Slides>34</Slides>
  <Notes>14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Office Theme</vt:lpstr>
      <vt:lpstr>PowerPoint-presentation</vt:lpstr>
      <vt:lpstr>Bakgrund</vt:lpstr>
      <vt:lpstr>PowerPoint-presentation</vt:lpstr>
      <vt:lpstr>Pressure Ulcer Primary or Secondary Evaluation Tool (PURPOSE T) </vt:lpstr>
      <vt:lpstr>PowerPoint-presentation</vt:lpstr>
      <vt:lpstr>PowerPoint-presentation</vt:lpstr>
      <vt:lpstr>PowerPoint-presentation</vt:lpstr>
      <vt:lpstr>   Studie I</vt:lpstr>
      <vt:lpstr>PowerPoint-presentation</vt:lpstr>
      <vt:lpstr>Metod</vt:lpstr>
      <vt:lpstr>  Resultat</vt:lpstr>
      <vt:lpstr>Slutsats</vt:lpstr>
      <vt:lpstr>Studie II</vt:lpstr>
      <vt:lpstr>Metod</vt:lpstr>
      <vt:lpstr>    Resultat</vt:lpstr>
      <vt:lpstr>Slutsats</vt:lpstr>
      <vt:lpstr>Studie III</vt:lpstr>
      <vt:lpstr>Metod</vt:lpstr>
      <vt:lpstr>Resultat</vt:lpstr>
      <vt:lpstr>Resultat</vt:lpstr>
      <vt:lpstr>Slutsats</vt:lpstr>
      <vt:lpstr>Sammanfattning </vt:lpstr>
      <vt:lpstr> </vt:lpstr>
      <vt:lpstr>PowerPoint-presentation</vt:lpstr>
      <vt:lpstr> </vt:lpstr>
      <vt:lpstr>PowerPoint-presentation</vt:lpstr>
      <vt:lpstr>Resultat</vt:lpstr>
      <vt:lpstr>Resultat</vt:lpstr>
      <vt:lpstr>Resultat</vt:lpstr>
      <vt:lpstr>Resultat</vt:lpstr>
      <vt:lpstr>Preventiva åtgärder</vt:lpstr>
      <vt:lpstr>Sammanfattning</vt:lpstr>
      <vt:lpstr>Framtiden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Tillsammans skapar vi framtidens högspecialiserade sjukvård.</dc:title>
  <dc:creator>Ebba Burman</dc:creator>
  <cp:lastModifiedBy>Elisabeth Lennhede</cp:lastModifiedBy>
  <cp:revision>185</cp:revision>
  <dcterms:modified xsi:type="dcterms:W3CDTF">2024-11-19T09:07:54Z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0x01010058290C1E7300CC418116967D97B15331</vt:lpwstr>
  </property>
</Properties>
</file>