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handoutMasterIdLst>
    <p:handoutMasterId r:id="rId18"/>
  </p:handoutMasterIdLst>
  <p:sldIdLst>
    <p:sldId id="3607" r:id="rId5"/>
    <p:sldId id="3603" r:id="rId6"/>
    <p:sldId id="3414" r:id="rId7"/>
    <p:sldId id="3570" r:id="rId8"/>
    <p:sldId id="491" r:id="rId9"/>
    <p:sldId id="3608" r:id="rId10"/>
    <p:sldId id="3440" r:id="rId11"/>
    <p:sldId id="3437" r:id="rId12"/>
    <p:sldId id="3438" r:id="rId13"/>
    <p:sldId id="354" r:id="rId14"/>
    <p:sldId id="3606" r:id="rId15"/>
    <p:sldId id="689" r:id="rId16"/>
  </p:sldIdLst>
  <p:sldSz cx="12192000" cy="6858000"/>
  <p:notesSz cx="6858000" cy="9144000"/>
  <p:embeddedFontLst>
    <p:embeddedFont>
      <p:font typeface="Cancerfonden Sans" panose="020B0604020202020204" charset="0"/>
      <p:regular r:id="rId19"/>
      <p:bold r:id="rId20"/>
      <p:italic r:id="rId21"/>
    </p:embeddedFont>
    <p:embeddedFont>
      <p:font typeface="Cancerfonden Sans Extra Bold" panose="020B0604020202020204" charset="0"/>
      <p:bold r:id="rId2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0332FA32-E790-4CD3-86B6-B248B4EADE8B}">
          <p14:sldIdLst>
            <p14:sldId id="3607"/>
            <p14:sldId id="3603"/>
            <p14:sldId id="3414"/>
            <p14:sldId id="3570"/>
            <p14:sldId id="491"/>
            <p14:sldId id="3608"/>
            <p14:sldId id="3440"/>
            <p14:sldId id="3437"/>
            <p14:sldId id="3438"/>
            <p14:sldId id="354"/>
            <p14:sldId id="3606"/>
            <p14:sldId id="6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DAE"/>
    <a:srgbClr val="F3F7F3"/>
    <a:srgbClr val="F8E5EB"/>
    <a:srgbClr val="F0F9FC"/>
    <a:srgbClr val="F7CED7"/>
    <a:srgbClr val="95D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5D916-42D3-1491-7545-5E3CC37D69DD}" v="57" dt="2024-11-19T16:37:22.116"/>
    <p1510:client id="{A0DC013F-0C74-8D4F-9B18-0AF979B6C08E}" v="2" dt="2024-11-19T12:31:27.91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84" y="3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err="1">
                <a:solidFill>
                  <a:schemeClr val="tx1"/>
                </a:solidFill>
              </a:rPr>
              <a:t>Beviljade</a:t>
            </a:r>
            <a:r>
              <a:rPr lang="en-US">
                <a:solidFill>
                  <a:schemeClr val="tx1"/>
                </a:solidFill>
              </a:rPr>
              <a:t> </a:t>
            </a:r>
            <a:r>
              <a:rPr lang="en-US" err="1">
                <a:solidFill>
                  <a:schemeClr val="tx1"/>
                </a:solidFill>
              </a:rPr>
              <a:t>forskningsanslag</a:t>
            </a:r>
            <a:r>
              <a:rPr lang="en-US">
                <a:solidFill>
                  <a:schemeClr val="tx1"/>
                </a:solidFill>
              </a:rPr>
              <a:t>,</a:t>
            </a:r>
            <a:r>
              <a:rPr lang="en-US" baseline="0">
                <a:solidFill>
                  <a:schemeClr val="tx1"/>
                </a:solidFill>
              </a:rPr>
              <a:t> </a:t>
            </a:r>
            <a:r>
              <a:rPr lang="en-US" baseline="0" err="1">
                <a:solidFill>
                  <a:schemeClr val="tx1"/>
                </a:solidFill>
              </a:rPr>
              <a:t>mkr</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Blad1!$B$1</c:f>
              <c:strCache>
                <c:ptCount val="1"/>
                <c:pt idx="0">
                  <c:v>Beviljade forskningsanslag</c:v>
                </c:pt>
              </c:strCache>
            </c:strRef>
          </c:tx>
          <c:spPr>
            <a:ln w="28575" cap="rnd">
              <a:solidFill>
                <a:schemeClr val="accent1"/>
              </a:solidFill>
              <a:round/>
            </a:ln>
            <a:effectLst/>
          </c:spPr>
          <c:marker>
            <c:symbol val="none"/>
          </c:marker>
          <c:dLbls>
            <c:dLbl>
              <c:idx val="0"/>
              <c:layout>
                <c:manualLayout>
                  <c:x val="0"/>
                  <c:y val="3.7499997693159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13-406E-BEF5-2704F07F9F6B}"/>
                </c:ext>
              </c:extLst>
            </c:dLbl>
            <c:dLbl>
              <c:idx val="1"/>
              <c:layout>
                <c:manualLayout>
                  <c:x val="0"/>
                  <c:y val="3.0468748125692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13-406E-BEF5-2704F07F9F6B}"/>
                </c:ext>
              </c:extLst>
            </c:dLbl>
            <c:dLbl>
              <c:idx val="2"/>
              <c:layout>
                <c:manualLayout>
                  <c:x val="3.1250000000000002E-3"/>
                  <c:y val="3.2812497981514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13-406E-BEF5-2704F07F9F6B}"/>
                </c:ext>
              </c:extLst>
            </c:dLbl>
            <c:dLbl>
              <c:idx val="3"/>
              <c:layout>
                <c:manualLayout>
                  <c:x val="6.2500000000000003E-3"/>
                  <c:y val="3.984374754898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13-406E-BEF5-2704F07F9F6B}"/>
                </c:ext>
              </c:extLst>
            </c:dLbl>
            <c:dLbl>
              <c:idx val="4"/>
              <c:layout>
                <c:manualLayout>
                  <c:x val="1.0937499999999999E-2"/>
                  <c:y val="4.4531247260627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13-406E-BEF5-2704F07F9F6B}"/>
                </c:ext>
              </c:extLst>
            </c:dLbl>
            <c:dLbl>
              <c:idx val="5"/>
              <c:layout>
                <c:manualLayout>
                  <c:x val="1.40625E-2"/>
                  <c:y val="3.0468748125692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13-406E-BEF5-2704F07F9F6B}"/>
                </c:ext>
              </c:extLst>
            </c:dLbl>
            <c:dLbl>
              <c:idx val="6"/>
              <c:layout>
                <c:manualLayout>
                  <c:x val="4.6874999999998853E-3"/>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13-406E-BEF5-2704F07F9F6B}"/>
                </c:ext>
              </c:extLst>
            </c:dLbl>
            <c:dLbl>
              <c:idx val="7"/>
              <c:layout>
                <c:manualLayout>
                  <c:x val="3.1250000000000002E-3"/>
                  <c:y val="9.37499942328985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13-406E-BEF5-2704F07F9F6B}"/>
                </c:ext>
              </c:extLst>
            </c:dLbl>
            <c:dLbl>
              <c:idx val="8"/>
              <c:layout>
                <c:manualLayout>
                  <c:x val="7.8125E-3"/>
                  <c:y val="4.6874997116449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13-406E-BEF5-2704F07F9F6B}"/>
                </c:ext>
              </c:extLst>
            </c:dLbl>
            <c:dLbl>
              <c:idx val="9"/>
              <c:layout>
                <c:manualLayout>
                  <c:x val="7.8125000000001145E-3"/>
                  <c:y val="4.68749971164494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13-406E-BEF5-2704F07F9F6B}"/>
                </c:ext>
              </c:extLst>
            </c:dLbl>
            <c:dLbl>
              <c:idx val="10"/>
              <c:layout>
                <c:manualLayout>
                  <c:x val="-1.1458200967217994E-16"/>
                  <c:y val="2.812499826986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13-406E-BEF5-2704F07F9F6B}"/>
                </c:ext>
              </c:extLst>
            </c:dLbl>
            <c:dLbl>
              <c:idx val="11"/>
              <c:layout>
                <c:manualLayout>
                  <c:x val="6.249999999999885E-3"/>
                  <c:y val="3.98437475489820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34-0747-85DA-E3B8407C910F}"/>
                </c:ext>
              </c:extLst>
            </c:dLbl>
            <c:dLbl>
              <c:idx val="12"/>
              <c:layout>
                <c:manualLayout>
                  <c:x val="1.5624999999998854E-3"/>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34-0747-85DA-E3B8407C91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Blad1!$A$2:$A$14</c:f>
              <c:numCache>
                <c:formatCode>General</c:formatCod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numCache>
            </c:numRef>
          </c:cat>
          <c:val>
            <c:numRef>
              <c:f>Blad1!$B$2:$B$14</c:f>
              <c:numCache>
                <c:formatCode>0</c:formatCode>
                <c:ptCount val="13"/>
                <c:pt idx="0">
                  <c:v>374</c:v>
                </c:pt>
                <c:pt idx="1">
                  <c:v>380</c:v>
                </c:pt>
                <c:pt idx="2">
                  <c:v>397</c:v>
                </c:pt>
                <c:pt idx="3">
                  <c:v>416</c:v>
                </c:pt>
                <c:pt idx="4">
                  <c:v>433</c:v>
                </c:pt>
                <c:pt idx="5">
                  <c:v>442</c:v>
                </c:pt>
                <c:pt idx="6">
                  <c:v>493</c:v>
                </c:pt>
                <c:pt idx="7">
                  <c:v>606</c:v>
                </c:pt>
                <c:pt idx="8">
                  <c:v>770</c:v>
                </c:pt>
                <c:pt idx="9">
                  <c:v>799</c:v>
                </c:pt>
                <c:pt idx="10">
                  <c:v>850</c:v>
                </c:pt>
                <c:pt idx="11">
                  <c:v>900</c:v>
                </c:pt>
                <c:pt idx="12">
                  <c:v>992</c:v>
                </c:pt>
              </c:numCache>
            </c:numRef>
          </c:val>
          <c:smooth val="0"/>
          <c:extLst>
            <c:ext xmlns:c16="http://schemas.microsoft.com/office/drawing/2014/chart" uri="{C3380CC4-5D6E-409C-BE32-E72D297353CC}">
              <c16:uniqueId val="{00000000-3A13-406E-BEF5-2704F07F9F6B}"/>
            </c:ext>
          </c:extLst>
        </c:ser>
        <c:dLbls>
          <c:showLegendKey val="0"/>
          <c:showVal val="0"/>
          <c:showCatName val="0"/>
          <c:showSerName val="0"/>
          <c:showPercent val="0"/>
          <c:showBubbleSize val="0"/>
        </c:dLbls>
        <c:smooth val="0"/>
        <c:axId val="536585151"/>
        <c:axId val="536586815"/>
      </c:lineChart>
      <c:catAx>
        <c:axId val="53658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536586815"/>
        <c:crosses val="autoZero"/>
        <c:auto val="1"/>
        <c:lblAlgn val="ctr"/>
        <c:lblOffset val="100"/>
        <c:noMultiLvlLbl val="0"/>
      </c:catAx>
      <c:valAx>
        <c:axId val="536586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53658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2026-06-30</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2026-06-30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spcBef>
                <a:spcPts val="0"/>
              </a:spcBef>
              <a:spcAft>
                <a:spcPts val="0"/>
              </a:spcAft>
            </a:pPr>
            <a:endParaRPr lang="sv-SE" b="0">
              <a:effectLst/>
            </a:endParaRPr>
          </a:p>
        </p:txBody>
      </p:sp>
      <p:sp>
        <p:nvSpPr>
          <p:cNvPr id="4" name="Platshållare för bildnummer 3"/>
          <p:cNvSpPr>
            <a:spLocks noGrp="1"/>
          </p:cNvSpPr>
          <p:nvPr>
            <p:ph type="sldNum" sz="quarter" idx="5"/>
          </p:nvPr>
        </p:nvSpPr>
        <p:spPr/>
        <p:txBody>
          <a:bodyPr/>
          <a:lstStyle/>
          <a:p>
            <a:fld id="{D4CBE6E3-096B-4C85-B44F-098656CF517C}" type="slidenum">
              <a:rPr lang="sv-SE" smtClean="0"/>
              <a:pPr/>
              <a:t>2</a:t>
            </a:fld>
            <a:endParaRPr lang="sv-SE"/>
          </a:p>
        </p:txBody>
      </p:sp>
    </p:spTree>
    <p:extLst>
      <p:ext uri="{BB962C8B-B14F-4D97-AF65-F5344CB8AC3E}">
        <p14:creationId xmlns:p14="http://schemas.microsoft.com/office/powerpoint/2010/main" val="352669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62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u="none" strike="noStrike">
                <a:solidFill>
                  <a:srgbClr val="000000"/>
                </a:solidFill>
                <a:effectLst/>
                <a:latin typeface="Cancerfonden Sans"/>
              </a:rPr>
              <a:t>Vi är en av de största finansiärerna av svensk cancerforskning. Sedan 1951 har vi delat ut 16 miljarder kronor till de främsta forskningsprojekten i Sverige. Överlevnaden i cancer har mer än fördubblats under samma tid. Tack vare forskningens framsteg överlever i dag </a:t>
            </a:r>
            <a:r>
              <a:rPr lang="sv-SE">
                <a:solidFill>
                  <a:srgbClr val="000000"/>
                </a:solidFill>
                <a:latin typeface="Cancerfonden Sans"/>
              </a:rPr>
              <a:t>sju av tio</a:t>
            </a:r>
            <a:r>
              <a:rPr lang="sv-SE" sz="1200" u="none" strike="noStrike">
                <a:solidFill>
                  <a:srgbClr val="000000"/>
                </a:solidFill>
                <a:effectLst/>
                <a:latin typeface="Cancerfonden Sans"/>
              </a:rPr>
              <a:t> som får cancer. </a:t>
            </a:r>
            <a:r>
              <a:rPr lang="sv-SE">
                <a:solidFill>
                  <a:srgbClr val="000000"/>
                </a:solidFill>
                <a:latin typeface="Cancerfonden Sans"/>
              </a:rPr>
              <a:t>Vi</a:t>
            </a:r>
            <a:r>
              <a:rPr lang="sv-SE" sz="1200" u="none" strike="noStrike">
                <a:solidFill>
                  <a:srgbClr val="000000"/>
                </a:solidFill>
                <a:effectLst/>
                <a:latin typeface="Cancerfonden Sans"/>
              </a:rPr>
              <a:t> har kommit långt, men vi är inte framme än.</a:t>
            </a:r>
          </a:p>
          <a:p>
            <a:pPr rtl="0">
              <a:spcBef>
                <a:spcPts val="0"/>
              </a:spcBef>
              <a:spcAft>
                <a:spcPts val="0"/>
              </a:spcAft>
            </a:pPr>
            <a:endParaRPr lang="sv-SE" sz="1200" u="none" strike="noStrike">
              <a:solidFill>
                <a:srgbClr val="000000"/>
              </a:solidFill>
              <a:effectLst/>
            </a:endParaRPr>
          </a:p>
          <a:p>
            <a:pPr>
              <a:spcAft>
                <a:spcPts val="1200"/>
              </a:spcAft>
            </a:pPr>
            <a:r>
              <a:rPr lang="sv-SE" sz="1200" u="none" strike="noStrike">
                <a:solidFill>
                  <a:srgbClr val="000000"/>
                </a:solidFill>
                <a:effectLst/>
                <a:latin typeface="Cancerfonden Sans"/>
              </a:rPr>
              <a:t>Genom att finansiera Sveriges främsta cancerforskning ger vi forskarna förutsättningar att nå nästa framsteg. Vi finansierar forskning av stor bredd och högsta kvalitet, som </a:t>
            </a:r>
            <a:r>
              <a:rPr lang="sv-SE">
                <a:solidFill>
                  <a:srgbClr val="000000"/>
                </a:solidFill>
                <a:latin typeface="Cancerfonden Sans"/>
              </a:rPr>
              <a:t>kan göra att fler överlever och färre drabbas.</a:t>
            </a:r>
            <a:endParaRPr lang="sv-SE" sz="1800" b="0">
              <a:effectLst/>
            </a:endParaRPr>
          </a:p>
          <a:p>
            <a:pPr rtl="0">
              <a:spcBef>
                <a:spcPts val="0"/>
              </a:spcBef>
              <a:spcAft>
                <a:spcPts val="1200"/>
              </a:spcAft>
            </a:pPr>
            <a:r>
              <a:rPr lang="sv-SE" sz="1200" u="none" strike="noStrike">
                <a:solidFill>
                  <a:srgbClr val="000000"/>
                </a:solidFill>
                <a:effectLst/>
              </a:rPr>
              <a:t>Det långsiktiga stödet till cancerforskningen är en förutsättning för nya framsteg och genombrott. Vi måste fortsätta se till att den mest lovande forskningen får den finansiering som krävs för att nå resultat. Fler måste också ta ansvar för att den forskning och kunskap som redan finns kommer patienterna till del så fort som möjligt. </a:t>
            </a:r>
            <a:endParaRPr lang="sv-SE" sz="1800" b="0">
              <a:effectLst/>
            </a:endParaRPr>
          </a:p>
          <a:p>
            <a:pPr rtl="0">
              <a:spcBef>
                <a:spcPts val="0"/>
              </a:spcBef>
              <a:spcAft>
                <a:spcPts val="0"/>
              </a:spcAft>
            </a:pPr>
            <a:br>
              <a:rPr lang="sv-SE" sz="1800" b="0">
                <a:effectLst/>
              </a:rPr>
            </a:br>
            <a:endParaRPr lang="en-US"/>
          </a:p>
        </p:txBody>
      </p:sp>
      <p:sp>
        <p:nvSpPr>
          <p:cNvPr id="4" name="Platshållare för bildnummer 3"/>
          <p:cNvSpPr>
            <a:spLocks noGrp="1"/>
          </p:cNvSpPr>
          <p:nvPr>
            <p:ph type="sldNum" sz="quarter" idx="5"/>
          </p:nvPr>
        </p:nvSpPr>
        <p:spPr/>
        <p:txBody>
          <a:bodyPr/>
          <a:lstStyle/>
          <a:p>
            <a:fld id="{D4CBE6E3-096B-4C85-B44F-098656CF517C}" type="slidenum">
              <a:rPr lang="sv-SE" smtClean="0"/>
              <a:pPr/>
              <a:t>4</a:t>
            </a:fld>
            <a:endParaRPr lang="sv-SE"/>
          </a:p>
        </p:txBody>
      </p:sp>
    </p:spTree>
    <p:extLst>
      <p:ext uri="{BB962C8B-B14F-4D97-AF65-F5344CB8AC3E}">
        <p14:creationId xmlns:p14="http://schemas.microsoft.com/office/powerpoint/2010/main" val="295479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347142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23991-0458-F77F-B607-709EB3AF68A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3694616-9837-0CC8-5934-D81D15A9ADC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901681F-C249-F84A-82EC-DBCA466DC3A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51C7568-DE94-F5CA-3E3F-362BC7493CF5}"/>
              </a:ext>
            </a:extLst>
          </p:cNvPr>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1164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166485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blå">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1AC3C80C-71FB-45F1-828F-2FEDE3D175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52170" y="1134009"/>
            <a:ext cx="7687660" cy="4140000"/>
          </a:xfrm>
          <a:prstGeom prst="rect">
            <a:avLst/>
          </a:prstGeom>
        </p:spPr>
      </p:pic>
    </p:spTree>
    <p:extLst>
      <p:ext uri="{BB962C8B-B14F-4D97-AF65-F5344CB8AC3E}">
        <p14:creationId xmlns:p14="http://schemas.microsoft.com/office/powerpoint/2010/main" val="83104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Rubrik och innehå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D5B0A73-387F-4C64-BDC8-DB8EA850C2BC}"/>
              </a:ext>
            </a:extLst>
          </p:cNvPr>
          <p:cNvSpPr/>
          <p:nvPr userDrawn="1"/>
        </p:nvSpPr>
        <p:spPr>
          <a:xfrm>
            <a:off x="0" y="0"/>
            <a:ext cx="12192000" cy="6858000"/>
          </a:xfrm>
          <a:prstGeom prst="rect">
            <a:avLst/>
          </a:prstGeom>
          <a:solidFill>
            <a:srgbClr val="F8E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lvl1pPr>
              <a:defRPr>
                <a:solidFill>
                  <a:schemeClr val="tx1"/>
                </a:solidFill>
              </a:defRPr>
            </a:lvl1pPr>
          </a:lstStyle>
          <a:p>
            <a:fld id="{414435A5-2AE5-40BE-AACC-D6876D20EB6E}" type="slidenum">
              <a:rPr lang="sv-SE" smtClean="0"/>
              <a:pPr/>
              <a:t>‹#›</a:t>
            </a:fld>
            <a:endParaRPr lang="sv-SE"/>
          </a:p>
        </p:txBody>
      </p:sp>
      <p:sp>
        <p:nvSpPr>
          <p:cNvPr id="15" name="Rubrik 6">
            <a:extLst>
              <a:ext uri="{FF2B5EF4-FFF2-40B4-BE49-F238E27FC236}">
                <a16:creationId xmlns:a16="http://schemas.microsoft.com/office/drawing/2014/main" id="{E8CB81F3-F046-4FB7-BC23-DF070FF999DC}"/>
              </a:ext>
            </a:extLst>
          </p:cNvPr>
          <p:cNvSpPr>
            <a:spLocks noGrp="1"/>
          </p:cNvSpPr>
          <p:nvPr>
            <p:ph type="title"/>
          </p:nvPr>
        </p:nvSpPr>
        <p:spPr>
          <a:xfrm>
            <a:off x="636589" y="1134269"/>
            <a:ext cx="5459412" cy="1042988"/>
          </a:xfrm>
          <a:ln>
            <a:noFill/>
          </a:ln>
        </p:spPr>
        <p:txBody>
          <a:bodyPr/>
          <a:lstStyle>
            <a:lvl1pPr>
              <a:defRPr>
                <a:solidFill>
                  <a:schemeClr val="tx1"/>
                </a:solidFill>
              </a:defRPr>
            </a:lvl1pPr>
          </a:lstStyle>
          <a:p>
            <a:r>
              <a:rPr lang="sv-SE"/>
              <a:t>Klicka här för att ändra mall för rubrikformat</a:t>
            </a:r>
          </a:p>
        </p:txBody>
      </p:sp>
      <p:sp>
        <p:nvSpPr>
          <p:cNvPr id="16" name="Platshållare för text 2">
            <a:extLst>
              <a:ext uri="{FF2B5EF4-FFF2-40B4-BE49-F238E27FC236}">
                <a16:creationId xmlns:a16="http://schemas.microsoft.com/office/drawing/2014/main" id="{8F649218-E8F1-4E6D-99F7-302E591CBA5A}"/>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tx1"/>
                </a:solidFill>
              </a:defRPr>
            </a:lvl1pPr>
            <a:lvl2pPr>
              <a:spcBef>
                <a:spcPts val="1800"/>
              </a:spcBef>
              <a:defRPr sz="1400">
                <a:solidFill>
                  <a:schemeClr val="tx1"/>
                </a:solidFill>
              </a:defRPr>
            </a:lvl2pPr>
            <a:lvl3pPr>
              <a:spcBef>
                <a:spcPts val="1800"/>
              </a:spcBef>
              <a:defRPr sz="1400">
                <a:solidFill>
                  <a:schemeClr val="tx1"/>
                </a:solidFill>
              </a:defRPr>
            </a:lvl3pPr>
            <a:lvl4pPr>
              <a:spcBef>
                <a:spcPts val="1800"/>
              </a:spcBef>
              <a:defRPr sz="1400">
                <a:solidFill>
                  <a:schemeClr val="tx1"/>
                </a:solidFill>
              </a:defRPr>
            </a:lvl4pPr>
            <a:lvl5pPr>
              <a:spcBef>
                <a:spcPts val="1800"/>
              </a:spcBef>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2" name="Bildobjekt 1" descr="En bild som visar text&#10;&#10;Automatiskt genererad beskrivning">
            <a:extLst>
              <a:ext uri="{FF2B5EF4-FFF2-40B4-BE49-F238E27FC236}">
                <a16:creationId xmlns:a16="http://schemas.microsoft.com/office/drawing/2014/main" id="{54B4C87F-D9A9-B000-A999-6955D61BFCD6}"/>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225318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Rubrik och innehå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D5B0A73-387F-4C64-BDC8-DB8EA850C2BC}"/>
              </a:ext>
            </a:extLst>
          </p:cNvPr>
          <p:cNvSpPr/>
          <p:nvPr userDrawn="1"/>
        </p:nvSpPr>
        <p:spPr>
          <a:xfrm>
            <a:off x="0" y="0"/>
            <a:ext cx="12192000" cy="6858000"/>
          </a:xfrm>
          <a:prstGeom prst="rect">
            <a:avLst/>
          </a:prstGeom>
          <a:solidFill>
            <a:srgbClr val="F3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lvl1pPr>
              <a:defRPr>
                <a:solidFill>
                  <a:schemeClr val="tx1"/>
                </a:solidFill>
              </a:defRPr>
            </a:lvl1pPr>
          </a:lstStyle>
          <a:p>
            <a:fld id="{414435A5-2AE5-40BE-AACC-D6876D20EB6E}" type="slidenum">
              <a:rPr lang="sv-SE" smtClean="0"/>
              <a:pPr/>
              <a:t>‹#›</a:t>
            </a:fld>
            <a:endParaRPr lang="sv-SE"/>
          </a:p>
        </p:txBody>
      </p:sp>
      <p:sp>
        <p:nvSpPr>
          <p:cNvPr id="15" name="Rubrik 6">
            <a:extLst>
              <a:ext uri="{FF2B5EF4-FFF2-40B4-BE49-F238E27FC236}">
                <a16:creationId xmlns:a16="http://schemas.microsoft.com/office/drawing/2014/main" id="{E8CB81F3-F046-4FB7-BC23-DF070FF999DC}"/>
              </a:ext>
            </a:extLst>
          </p:cNvPr>
          <p:cNvSpPr>
            <a:spLocks noGrp="1"/>
          </p:cNvSpPr>
          <p:nvPr>
            <p:ph type="title"/>
          </p:nvPr>
        </p:nvSpPr>
        <p:spPr>
          <a:xfrm>
            <a:off x="636589" y="1134269"/>
            <a:ext cx="5459412" cy="1042988"/>
          </a:xfrm>
          <a:ln>
            <a:noFill/>
          </a:ln>
        </p:spPr>
        <p:txBody>
          <a:bodyPr/>
          <a:lstStyle>
            <a:lvl1pPr>
              <a:defRPr>
                <a:solidFill>
                  <a:schemeClr val="tx1"/>
                </a:solidFill>
              </a:defRPr>
            </a:lvl1pPr>
          </a:lstStyle>
          <a:p>
            <a:r>
              <a:rPr lang="sv-SE"/>
              <a:t>Klicka här för att ändra mall för rubrikformat</a:t>
            </a:r>
          </a:p>
        </p:txBody>
      </p:sp>
      <p:sp>
        <p:nvSpPr>
          <p:cNvPr id="16" name="Platshållare för text 2">
            <a:extLst>
              <a:ext uri="{FF2B5EF4-FFF2-40B4-BE49-F238E27FC236}">
                <a16:creationId xmlns:a16="http://schemas.microsoft.com/office/drawing/2014/main" id="{8F649218-E8F1-4E6D-99F7-302E591CBA5A}"/>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tx1"/>
                </a:solidFill>
              </a:defRPr>
            </a:lvl1pPr>
            <a:lvl2pPr>
              <a:spcBef>
                <a:spcPts val="1800"/>
              </a:spcBef>
              <a:defRPr sz="1400">
                <a:solidFill>
                  <a:schemeClr val="tx1"/>
                </a:solidFill>
              </a:defRPr>
            </a:lvl2pPr>
            <a:lvl3pPr>
              <a:spcBef>
                <a:spcPts val="1800"/>
              </a:spcBef>
              <a:defRPr sz="1400">
                <a:solidFill>
                  <a:schemeClr val="tx1"/>
                </a:solidFill>
              </a:defRPr>
            </a:lvl3pPr>
            <a:lvl4pPr>
              <a:spcBef>
                <a:spcPts val="1800"/>
              </a:spcBef>
              <a:defRPr sz="1400">
                <a:solidFill>
                  <a:schemeClr val="tx1"/>
                </a:solidFill>
              </a:defRPr>
            </a:lvl4pPr>
            <a:lvl5pPr>
              <a:spcBef>
                <a:spcPts val="1800"/>
              </a:spcBef>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2" name="Bildobjekt 1" descr="En bild som visar text&#10;&#10;Automatiskt genererad beskrivning">
            <a:extLst>
              <a:ext uri="{FF2B5EF4-FFF2-40B4-BE49-F238E27FC236}">
                <a16:creationId xmlns:a16="http://schemas.microsoft.com/office/drawing/2014/main" id="{CE17F11E-63F7-BBA7-07B4-EF584CE44722}"/>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226713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två innehåll">
    <p:spTree>
      <p:nvGrpSpPr>
        <p:cNvPr id="1" name=""/>
        <p:cNvGrpSpPr/>
        <p:nvPr/>
      </p:nvGrpSpPr>
      <p:grpSpPr>
        <a:xfrm>
          <a:off x="0" y="0"/>
          <a:ext cx="0" cy="0"/>
          <a:chOff x="0" y="0"/>
          <a:chExt cx="0" cy="0"/>
        </a:xfrm>
      </p:grpSpPr>
      <p:sp>
        <p:nvSpPr>
          <p:cNvPr id="7" name="Rubrik 6"/>
          <p:cNvSpPr>
            <a:spLocks noGrp="1"/>
          </p:cNvSpPr>
          <p:nvPr>
            <p:ph type="title"/>
          </p:nvPr>
        </p:nvSpPr>
        <p:spPr>
          <a:xfrm>
            <a:off x="636589" y="1134269"/>
            <a:ext cx="10528299" cy="1042988"/>
          </a:xfrm>
        </p:spPr>
        <p:txBody>
          <a:bodyPr/>
          <a:lstStyle/>
          <a:p>
            <a:r>
              <a:rPr lang="sv-SE"/>
              <a:t>Klicka här för att ändra mall för rubrikformat</a:t>
            </a:r>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p>
            <a:fld id="{414435A5-2AE5-40BE-AACC-D6876D20EB6E}" type="slidenum">
              <a:rPr lang="sv-SE" smtClean="0"/>
              <a:pPr/>
              <a:t>‹#›</a:t>
            </a:fld>
            <a:endParaRPr lang="sv-SE"/>
          </a:p>
        </p:txBody>
      </p:sp>
      <p:sp>
        <p:nvSpPr>
          <p:cNvPr id="19" name="Platshållare för text 2">
            <a:extLst>
              <a:ext uri="{FF2B5EF4-FFF2-40B4-BE49-F238E27FC236}">
                <a16:creationId xmlns:a16="http://schemas.microsoft.com/office/drawing/2014/main" id="{4FD9A774-12A3-4E74-947F-19D4B5E13F0C}"/>
              </a:ext>
            </a:extLst>
          </p:cNvPr>
          <p:cNvSpPr>
            <a:spLocks noGrp="1"/>
          </p:cNvSpPr>
          <p:nvPr>
            <p:ph type="body" sz="quarter" idx="13" hasCustomPrompt="1"/>
          </p:nvPr>
        </p:nvSpPr>
        <p:spPr>
          <a:xfrm>
            <a:off x="636588" y="2177257"/>
            <a:ext cx="5459413" cy="3439517"/>
          </a:xfrm>
        </p:spPr>
        <p:txBody>
          <a:bodyPr>
            <a:normAutofit/>
          </a:bodyPr>
          <a:lstStyle>
            <a:lvl1pPr marL="0" indent="0">
              <a:spcBef>
                <a:spcPts val="2400"/>
              </a:spcBef>
              <a:buFontTx/>
              <a:buNone/>
              <a:defRPr sz="1400">
                <a:solidFill>
                  <a:schemeClr val="accent1"/>
                </a:solidFill>
              </a:defRPr>
            </a:lvl1pPr>
            <a:lvl2pPr>
              <a:spcBef>
                <a:spcPts val="1800"/>
              </a:spcBef>
              <a:defRPr sz="1400">
                <a:solidFill>
                  <a:schemeClr val="accent1"/>
                </a:solidFill>
              </a:defRPr>
            </a:lvl2pPr>
            <a:lvl3pPr>
              <a:spcBef>
                <a:spcPts val="1800"/>
              </a:spcBef>
              <a:defRPr sz="1400">
                <a:solidFill>
                  <a:schemeClr val="accent1"/>
                </a:solidFill>
              </a:defRPr>
            </a:lvl3pPr>
            <a:lvl4pPr>
              <a:spcBef>
                <a:spcPts val="1800"/>
              </a:spcBef>
              <a:defRPr sz="1400">
                <a:solidFill>
                  <a:schemeClr val="accent1"/>
                </a:solidFill>
              </a:defRPr>
            </a:lvl4pPr>
            <a:lvl5pPr>
              <a:spcBef>
                <a:spcPts val="1800"/>
              </a:spcBef>
              <a:defRPr sz="1400">
                <a:solidFill>
                  <a:schemeClr val="accent1"/>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48896B03-F50F-4121-B500-B3B650B04A02}"/>
              </a:ext>
            </a:extLst>
          </p:cNvPr>
          <p:cNvSpPr>
            <a:spLocks noGrp="1"/>
          </p:cNvSpPr>
          <p:nvPr>
            <p:ph type="body" sz="quarter" idx="18" hasCustomPrompt="1"/>
          </p:nvPr>
        </p:nvSpPr>
        <p:spPr>
          <a:xfrm>
            <a:off x="6414294" y="2177257"/>
            <a:ext cx="5459413" cy="3439517"/>
          </a:xfrm>
        </p:spPr>
        <p:txBody>
          <a:bodyPr>
            <a:normAutofit/>
          </a:bodyPr>
          <a:lstStyle>
            <a:lvl1pPr marL="0" indent="0">
              <a:spcBef>
                <a:spcPts val="2400"/>
              </a:spcBef>
              <a:buFontTx/>
              <a:buNone/>
              <a:defRPr sz="1400">
                <a:solidFill>
                  <a:schemeClr val="accent1"/>
                </a:solidFill>
              </a:defRPr>
            </a:lvl1pPr>
            <a:lvl2pPr>
              <a:spcBef>
                <a:spcPts val="1800"/>
              </a:spcBef>
              <a:defRPr sz="1400">
                <a:solidFill>
                  <a:schemeClr val="accent1"/>
                </a:solidFill>
              </a:defRPr>
            </a:lvl2pPr>
            <a:lvl3pPr>
              <a:spcBef>
                <a:spcPts val="1800"/>
              </a:spcBef>
              <a:defRPr sz="1400">
                <a:solidFill>
                  <a:schemeClr val="accent1"/>
                </a:solidFill>
              </a:defRPr>
            </a:lvl3pPr>
            <a:lvl4pPr>
              <a:spcBef>
                <a:spcPts val="1800"/>
              </a:spcBef>
              <a:defRPr sz="1400">
                <a:solidFill>
                  <a:schemeClr val="accent1"/>
                </a:solidFill>
              </a:defRPr>
            </a:lvl4pPr>
            <a:lvl5pPr>
              <a:spcBef>
                <a:spcPts val="1800"/>
              </a:spcBef>
              <a:defRPr sz="1400">
                <a:solidFill>
                  <a:schemeClr val="accent1"/>
                </a:solidFill>
              </a:defRPr>
            </a:lvl5pPr>
          </a:lstStyle>
          <a:p>
            <a:pPr lvl="0"/>
            <a:r>
              <a:rPr lang="sv-SE"/>
              <a:t>Klicka här för att ändra format på bakgrundstexten.</a:t>
            </a:r>
          </a:p>
        </p:txBody>
      </p:sp>
      <p:pic>
        <p:nvPicPr>
          <p:cNvPr id="8" name="Bildobjekt 7" descr="En bild som visar text&#10;&#10;Automatiskt genererad beskrivning">
            <a:extLst>
              <a:ext uri="{FF2B5EF4-FFF2-40B4-BE49-F238E27FC236}">
                <a16:creationId xmlns:a16="http://schemas.microsoft.com/office/drawing/2014/main" id="{A44E777B-F80E-4E21-AB95-6D30A59FD7E0}"/>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381401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7" name="Rubrik 6"/>
          <p:cNvSpPr>
            <a:spLocks noGrp="1"/>
          </p:cNvSpPr>
          <p:nvPr>
            <p:ph type="title"/>
          </p:nvPr>
        </p:nvSpPr>
        <p:spPr>
          <a:xfrm>
            <a:off x="636588" y="1134269"/>
            <a:ext cx="10695753" cy="915194"/>
          </a:xfrm>
        </p:spPr>
        <p:txBody>
          <a:bodyPr/>
          <a:lstStyle/>
          <a:p>
            <a:r>
              <a:rPr lang="sv-SE"/>
              <a:t>Klicka här för att ändra mall för rubrikformat</a:t>
            </a:r>
          </a:p>
        </p:txBody>
      </p:sp>
      <p:sp>
        <p:nvSpPr>
          <p:cNvPr id="4" name="Platshållare för bildnummer 3">
            <a:extLst>
              <a:ext uri="{FF2B5EF4-FFF2-40B4-BE49-F238E27FC236}">
                <a16:creationId xmlns:a16="http://schemas.microsoft.com/office/drawing/2014/main" id="{278F5273-7B40-4B3B-9C1E-2AA61E971780}"/>
              </a:ext>
            </a:extLst>
          </p:cNvPr>
          <p:cNvSpPr>
            <a:spLocks noGrp="1"/>
          </p:cNvSpPr>
          <p:nvPr>
            <p:ph type="sldNum" sz="quarter" idx="12"/>
          </p:nvPr>
        </p:nvSpPr>
        <p:spPr>
          <a:xfrm>
            <a:off x="636588" y="6327775"/>
            <a:ext cx="207962" cy="196850"/>
          </a:xfrm>
          <a:prstGeom prst="rect">
            <a:avLst/>
          </a:prstGeom>
        </p:spPr>
        <p:txBody>
          <a:bodyPr/>
          <a:lstStyle/>
          <a:p>
            <a:fld id="{414435A5-2AE5-40BE-AACC-D6876D20EB6E}" type="slidenum">
              <a:rPr lang="sv-SE" smtClean="0"/>
              <a:pPr/>
              <a:t>‹#›</a:t>
            </a:fld>
            <a:endParaRPr lang="sv-SE"/>
          </a:p>
        </p:txBody>
      </p:sp>
      <p:pic>
        <p:nvPicPr>
          <p:cNvPr id="8" name="Bildobjekt 7" descr="En bild som visar text&#10;&#10;Automatiskt genererad beskrivning">
            <a:extLst>
              <a:ext uri="{FF2B5EF4-FFF2-40B4-BE49-F238E27FC236}">
                <a16:creationId xmlns:a16="http://schemas.microsoft.com/office/drawing/2014/main" id="{A92F5933-ABC4-4E43-A247-9DCB9521F6C3}"/>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848174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innehåll">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125538"/>
            <a:ext cx="5459412" cy="1195146"/>
          </a:xfrm>
        </p:spPr>
        <p:txBody>
          <a:bodyPr/>
          <a:lstStyle>
            <a:lvl1pPr>
              <a:defRPr/>
            </a:lvl1pPr>
          </a:lstStyle>
          <a:p>
            <a:r>
              <a:rPr lang="sv-SE"/>
              <a:t>Klicka här för att ändra rubrik</a:t>
            </a:r>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p>
            <a:fld id="{414435A5-2AE5-40BE-AACC-D6876D20EB6E}" type="slidenum">
              <a:rPr lang="sv-SE" smtClean="0"/>
              <a:pPr/>
              <a:t>‹#›</a:t>
            </a:fld>
            <a:endParaRPr lang="sv-SE"/>
          </a:p>
        </p:txBody>
      </p:sp>
      <p:sp>
        <p:nvSpPr>
          <p:cNvPr id="4" name="Platshållare för diagram 3">
            <a:extLst>
              <a:ext uri="{FF2B5EF4-FFF2-40B4-BE49-F238E27FC236}">
                <a16:creationId xmlns:a16="http://schemas.microsoft.com/office/drawing/2014/main" id="{6AEDC674-AB77-47E1-859E-B7E0555FA4F2}"/>
              </a:ext>
            </a:extLst>
          </p:cNvPr>
          <p:cNvSpPr>
            <a:spLocks noGrp="1"/>
          </p:cNvSpPr>
          <p:nvPr>
            <p:ph type="chart" sz="quarter" idx="18"/>
          </p:nvPr>
        </p:nvSpPr>
        <p:spPr>
          <a:xfrm>
            <a:off x="6265863" y="1203325"/>
            <a:ext cx="4879975" cy="4394200"/>
          </a:xfrm>
          <a:solidFill>
            <a:schemeClr val="bg1">
              <a:lumMod val="95000"/>
            </a:schemeClr>
          </a:solidFill>
        </p:spPr>
        <p:txBody>
          <a:bodyPr>
            <a:normAutofit/>
          </a:bodyPr>
          <a:lstStyle>
            <a:lvl1pPr marL="0" indent="0">
              <a:buNone/>
              <a:defRPr sz="2000"/>
            </a:lvl1pPr>
          </a:lstStyle>
          <a:p>
            <a:r>
              <a:rPr lang="sv-SE"/>
              <a:t>Klicka på ikonen för att lägga till ett diagram</a:t>
            </a:r>
          </a:p>
        </p:txBody>
      </p:sp>
      <p:sp>
        <p:nvSpPr>
          <p:cNvPr id="15" name="Platshållare för text 2">
            <a:extLst>
              <a:ext uri="{FF2B5EF4-FFF2-40B4-BE49-F238E27FC236}">
                <a16:creationId xmlns:a16="http://schemas.microsoft.com/office/drawing/2014/main" id="{A4F524A4-4DBA-4DC1-88AF-C6C2B3B7CFC8}"/>
              </a:ext>
            </a:extLst>
          </p:cNvPr>
          <p:cNvSpPr>
            <a:spLocks noGrp="1"/>
          </p:cNvSpPr>
          <p:nvPr>
            <p:ph type="body" sz="quarter" idx="13"/>
          </p:nvPr>
        </p:nvSpPr>
        <p:spPr>
          <a:xfrm>
            <a:off x="636588" y="2618072"/>
            <a:ext cx="5459412" cy="2979452"/>
          </a:xfrm>
        </p:spPr>
        <p:txBody>
          <a:bodyPr>
            <a:normAutofit/>
          </a:bodyPr>
          <a:lstStyle>
            <a:lvl1pPr>
              <a:defRPr sz="1400"/>
            </a:lvl1pPr>
            <a:lvl2pPr>
              <a:defRPr sz="14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descr="En bild som visar text&#10;&#10;Automatiskt genererad beskrivning">
            <a:extLst>
              <a:ext uri="{FF2B5EF4-FFF2-40B4-BE49-F238E27FC236}">
                <a16:creationId xmlns:a16="http://schemas.microsoft.com/office/drawing/2014/main" id="{559DFDDD-5510-48DA-B12A-5D033CA1305A}"/>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3301876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mörkblå bakgrund ">
    <p:bg>
      <p:bgPr>
        <a:solidFill>
          <a:schemeClr val="tx1"/>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CAF3B954-B9F4-49A5-851D-5042F3F31A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74249" y="635351"/>
            <a:ext cx="643501" cy="514800"/>
          </a:xfrm>
          <a:prstGeom prst="rect">
            <a:avLst/>
          </a:prstGeom>
        </p:spPr>
      </p:pic>
      <p:sp>
        <p:nvSpPr>
          <p:cNvPr id="11" name="Platshållare för bildnummer 10">
            <a:extLst>
              <a:ext uri="{FF2B5EF4-FFF2-40B4-BE49-F238E27FC236}">
                <a16:creationId xmlns:a16="http://schemas.microsoft.com/office/drawing/2014/main" id="{71EF77CD-BD4D-428A-9141-CFD5DF32399D}"/>
              </a:ext>
            </a:extLst>
          </p:cNvPr>
          <p:cNvSpPr>
            <a:spLocks noGrp="1"/>
          </p:cNvSpPr>
          <p:nvPr>
            <p:ph type="sldNum" sz="quarter" idx="12"/>
          </p:nvPr>
        </p:nvSpPr>
        <p:spPr>
          <a:xfrm>
            <a:off x="636588" y="6327775"/>
            <a:ext cx="207962" cy="196850"/>
          </a:xfrm>
          <a:prstGeom prst="rect">
            <a:avLst/>
          </a:prstGeom>
        </p:spPr>
        <p:txBody>
          <a:bodyPr/>
          <a:lstStyle>
            <a:lvl1pPr>
              <a:defRPr>
                <a:solidFill>
                  <a:schemeClr val="bg2"/>
                </a:solidFill>
              </a:defRPr>
            </a:lvl1pPr>
          </a:lstStyle>
          <a:p>
            <a:fld id="{414435A5-2AE5-40BE-AACC-D6876D20EB6E}" type="slidenum">
              <a:rPr lang="sv-SE" smtClean="0"/>
              <a:pPr/>
              <a:t>‹#›</a:t>
            </a:fld>
            <a:endParaRPr lang="sv-SE"/>
          </a:p>
        </p:txBody>
      </p:sp>
      <p:sp>
        <p:nvSpPr>
          <p:cNvPr id="7" name="Rubrik 1">
            <a:extLst>
              <a:ext uri="{FF2B5EF4-FFF2-40B4-BE49-F238E27FC236}">
                <a16:creationId xmlns:a16="http://schemas.microsoft.com/office/drawing/2014/main" id="{3B541B5A-985A-4541-9835-6F9DB745450A}"/>
              </a:ext>
            </a:extLst>
          </p:cNvPr>
          <p:cNvSpPr>
            <a:spLocks noGrp="1"/>
          </p:cNvSpPr>
          <p:nvPr>
            <p:ph type="title" hasCustomPrompt="1"/>
          </p:nvPr>
        </p:nvSpPr>
        <p:spPr>
          <a:xfrm>
            <a:off x="978693" y="2505779"/>
            <a:ext cx="10234613" cy="1933876"/>
          </a:xfrm>
        </p:spPr>
        <p:txBody>
          <a:bodyPr/>
          <a:lstStyle>
            <a:lvl1pPr algn="ctr">
              <a:lnSpc>
                <a:spcPct val="100000"/>
              </a:lnSpc>
              <a:defRPr sz="4000">
                <a:solidFill>
                  <a:schemeClr val="bg2"/>
                </a:solidFill>
              </a:defRPr>
            </a:lvl1pPr>
          </a:lstStyle>
          <a:p>
            <a:r>
              <a:rPr lang="sv-SE"/>
              <a:t>Klicka här för att ändra </a:t>
            </a:r>
            <a:br>
              <a:rPr lang="sv-SE"/>
            </a:br>
            <a:r>
              <a:rPr lang="sv-SE"/>
              <a:t>mall för rubrikformat</a:t>
            </a:r>
          </a:p>
        </p:txBody>
      </p:sp>
      <p:pic>
        <p:nvPicPr>
          <p:cNvPr id="15" name="Bild 14">
            <a:extLst>
              <a:ext uri="{FF2B5EF4-FFF2-40B4-BE49-F238E27FC236}">
                <a16:creationId xmlns:a16="http://schemas.microsoft.com/office/drawing/2014/main" id="{9EB00C29-6310-42FC-848F-AF095B9627B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465980" y="6246802"/>
            <a:ext cx="1149082" cy="298892"/>
          </a:xfrm>
          <a:prstGeom prst="rect">
            <a:avLst/>
          </a:prstGeom>
        </p:spPr>
      </p:pic>
    </p:spTree>
    <p:extLst>
      <p:ext uri="{BB962C8B-B14F-4D97-AF65-F5344CB8AC3E}">
        <p14:creationId xmlns:p14="http://schemas.microsoft.com/office/powerpoint/2010/main" val="387310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rosa bakgrund">
    <p:bg>
      <p:bgPr>
        <a:solidFill>
          <a:schemeClr val="accent3"/>
        </a:solidFill>
        <a:effectLst/>
      </p:bgPr>
    </p:bg>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CAF3B954-B9F4-49A5-851D-5042F3F31A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74249" y="635351"/>
            <a:ext cx="643501" cy="514800"/>
          </a:xfrm>
          <a:prstGeom prst="rect">
            <a:avLst/>
          </a:prstGeom>
        </p:spPr>
      </p:pic>
      <p:sp>
        <p:nvSpPr>
          <p:cNvPr id="11" name="Platshållare för bildnummer 10">
            <a:extLst>
              <a:ext uri="{FF2B5EF4-FFF2-40B4-BE49-F238E27FC236}">
                <a16:creationId xmlns:a16="http://schemas.microsoft.com/office/drawing/2014/main" id="{71EF77CD-BD4D-428A-9141-CFD5DF32399D}"/>
              </a:ext>
            </a:extLst>
          </p:cNvPr>
          <p:cNvSpPr>
            <a:spLocks noGrp="1"/>
          </p:cNvSpPr>
          <p:nvPr>
            <p:ph type="sldNum" sz="quarter" idx="12"/>
          </p:nvPr>
        </p:nvSpPr>
        <p:spPr>
          <a:xfrm>
            <a:off x="636588" y="6327775"/>
            <a:ext cx="207962" cy="196850"/>
          </a:xfrm>
          <a:prstGeom prst="rect">
            <a:avLst/>
          </a:prstGeom>
        </p:spPr>
        <p:txBody>
          <a:bodyPr/>
          <a:lstStyle/>
          <a:p>
            <a:fld id="{414435A5-2AE5-40BE-AACC-D6876D20EB6E}" type="slidenum">
              <a:rPr lang="sv-SE" smtClean="0"/>
              <a:pPr/>
              <a:t>‹#›</a:t>
            </a:fld>
            <a:endParaRPr lang="sv-SE"/>
          </a:p>
        </p:txBody>
      </p:sp>
      <p:sp>
        <p:nvSpPr>
          <p:cNvPr id="7" name="Rubrik 1">
            <a:extLst>
              <a:ext uri="{FF2B5EF4-FFF2-40B4-BE49-F238E27FC236}">
                <a16:creationId xmlns:a16="http://schemas.microsoft.com/office/drawing/2014/main" id="{5815732A-5582-44CD-9795-6943264B03CE}"/>
              </a:ext>
            </a:extLst>
          </p:cNvPr>
          <p:cNvSpPr>
            <a:spLocks noGrp="1"/>
          </p:cNvSpPr>
          <p:nvPr>
            <p:ph type="title" hasCustomPrompt="1"/>
          </p:nvPr>
        </p:nvSpPr>
        <p:spPr>
          <a:xfrm>
            <a:off x="978693" y="2505779"/>
            <a:ext cx="10234613" cy="1933876"/>
          </a:xfrm>
        </p:spPr>
        <p:txBody>
          <a:bodyPr/>
          <a:lstStyle>
            <a:lvl1pPr algn="ctr">
              <a:lnSpc>
                <a:spcPct val="100000"/>
              </a:lnSpc>
              <a:defRPr sz="4000">
                <a:solidFill>
                  <a:schemeClr val="accent1"/>
                </a:solidFill>
              </a:defRPr>
            </a:lvl1pPr>
          </a:lstStyle>
          <a:p>
            <a:r>
              <a:rPr lang="sv-SE"/>
              <a:t>Klicka här för att ändra </a:t>
            </a:r>
            <a:br>
              <a:rPr lang="sv-SE"/>
            </a:br>
            <a:r>
              <a:rPr lang="sv-SE"/>
              <a:t>mall för rubrikformat</a:t>
            </a:r>
          </a:p>
        </p:txBody>
      </p:sp>
      <p:pic>
        <p:nvPicPr>
          <p:cNvPr id="9" name="Bildobjekt 8" descr="En bild som visar text&#10;&#10;Automatiskt genererad beskrivning">
            <a:extLst>
              <a:ext uri="{FF2B5EF4-FFF2-40B4-BE49-F238E27FC236}">
                <a16:creationId xmlns:a16="http://schemas.microsoft.com/office/drawing/2014/main" id="{83D366E7-6CA9-493D-A479-F26568F039D2}"/>
              </a:ext>
            </a:extLst>
          </p:cNvPr>
          <p:cNvPicPr>
            <a:picLocks noChangeAspect="1"/>
          </p:cNvPicPr>
          <p:nvPr userDrawn="1"/>
        </p:nvPicPr>
        <p:blipFill>
          <a:blip r:embed="rId3"/>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295289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Rubrik Ljusblå bakgrund">
    <p:bg>
      <p:bgPr>
        <a:solidFill>
          <a:srgbClr val="95D4EE"/>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8693" y="2505779"/>
            <a:ext cx="10234613" cy="1933876"/>
          </a:xfrm>
        </p:spPr>
        <p:txBody>
          <a:bodyPr/>
          <a:lstStyle>
            <a:lvl1pPr algn="ctr">
              <a:lnSpc>
                <a:spcPct val="100000"/>
              </a:lnSpc>
              <a:defRPr sz="4000">
                <a:solidFill>
                  <a:schemeClr val="accent1"/>
                </a:solidFill>
              </a:defRPr>
            </a:lvl1pPr>
          </a:lstStyle>
          <a:p>
            <a:r>
              <a:rPr lang="sv-SE"/>
              <a:t>Klicka här för att ändra </a:t>
            </a:r>
            <a:br>
              <a:rPr lang="sv-SE"/>
            </a:br>
            <a:r>
              <a:rPr lang="sv-SE"/>
              <a:t>mall för rubrikformat</a:t>
            </a:r>
          </a:p>
        </p:txBody>
      </p:sp>
      <p:pic>
        <p:nvPicPr>
          <p:cNvPr id="8" name="Bild 7">
            <a:extLst>
              <a:ext uri="{FF2B5EF4-FFF2-40B4-BE49-F238E27FC236}">
                <a16:creationId xmlns:a16="http://schemas.microsoft.com/office/drawing/2014/main" id="{CAF3B954-B9F4-49A5-851D-5042F3F31A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74249" y="635351"/>
            <a:ext cx="643501" cy="514800"/>
          </a:xfrm>
          <a:prstGeom prst="rect">
            <a:avLst/>
          </a:prstGeom>
        </p:spPr>
      </p:pic>
      <p:sp>
        <p:nvSpPr>
          <p:cNvPr id="11" name="Platshållare för bildnummer 10">
            <a:extLst>
              <a:ext uri="{FF2B5EF4-FFF2-40B4-BE49-F238E27FC236}">
                <a16:creationId xmlns:a16="http://schemas.microsoft.com/office/drawing/2014/main" id="{71EF77CD-BD4D-428A-9141-CFD5DF32399D}"/>
              </a:ext>
            </a:extLst>
          </p:cNvPr>
          <p:cNvSpPr>
            <a:spLocks noGrp="1"/>
          </p:cNvSpPr>
          <p:nvPr>
            <p:ph type="sldNum" sz="quarter" idx="12"/>
          </p:nvPr>
        </p:nvSpPr>
        <p:spPr>
          <a:xfrm>
            <a:off x="636588" y="6327775"/>
            <a:ext cx="207962" cy="196850"/>
          </a:xfrm>
          <a:prstGeom prst="rect">
            <a:avLst/>
          </a:prstGeom>
        </p:spPr>
        <p:txBody>
          <a:bodyPr/>
          <a:lstStyle/>
          <a:p>
            <a:fld id="{414435A5-2AE5-40BE-AACC-D6876D20EB6E}" type="slidenum">
              <a:rPr lang="sv-SE" smtClean="0"/>
              <a:pPr/>
              <a:t>‹#›</a:t>
            </a:fld>
            <a:endParaRPr lang="sv-SE"/>
          </a:p>
        </p:txBody>
      </p:sp>
      <p:pic>
        <p:nvPicPr>
          <p:cNvPr id="9" name="Bildobjekt 8" descr="En bild som visar text&#10;&#10;Automatiskt genererad beskrivning">
            <a:extLst>
              <a:ext uri="{FF2B5EF4-FFF2-40B4-BE49-F238E27FC236}">
                <a16:creationId xmlns:a16="http://schemas.microsoft.com/office/drawing/2014/main" id="{E8F1D741-29C7-4659-8BEF-0204BEB5BA43}"/>
              </a:ext>
            </a:extLst>
          </p:cNvPr>
          <p:cNvPicPr>
            <a:picLocks noChangeAspect="1"/>
          </p:cNvPicPr>
          <p:nvPr userDrawn="1"/>
        </p:nvPicPr>
        <p:blipFill>
          <a:blip r:embed="rId3"/>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2582784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Rubrik Tonad ljusblå färgplatta">
    <p:bg>
      <p:bgPr>
        <a:solidFill>
          <a:srgbClr val="F0F9FC"/>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8693" y="2505779"/>
            <a:ext cx="10234613" cy="1933876"/>
          </a:xfrm>
          <a:noFill/>
        </p:spPr>
        <p:txBody>
          <a:bodyPr/>
          <a:lstStyle>
            <a:lvl1pPr algn="ctr">
              <a:lnSpc>
                <a:spcPct val="100000"/>
              </a:lnSpc>
              <a:defRPr sz="4000">
                <a:solidFill>
                  <a:schemeClr val="accent1"/>
                </a:solidFill>
              </a:defRPr>
            </a:lvl1pPr>
          </a:lstStyle>
          <a:p>
            <a:r>
              <a:rPr lang="sv-SE"/>
              <a:t>”Klicka här för att ändra </a:t>
            </a:r>
            <a:br>
              <a:rPr lang="sv-SE"/>
            </a:br>
            <a:r>
              <a:rPr lang="sv-SE"/>
              <a:t>mall för rubrikformat”</a:t>
            </a:r>
          </a:p>
        </p:txBody>
      </p:sp>
      <p:sp>
        <p:nvSpPr>
          <p:cNvPr id="11" name="Platshållare för bildnummer 10">
            <a:extLst>
              <a:ext uri="{FF2B5EF4-FFF2-40B4-BE49-F238E27FC236}">
                <a16:creationId xmlns:a16="http://schemas.microsoft.com/office/drawing/2014/main" id="{71EF77CD-BD4D-428A-9141-CFD5DF32399D}"/>
              </a:ext>
            </a:extLst>
          </p:cNvPr>
          <p:cNvSpPr>
            <a:spLocks noGrp="1"/>
          </p:cNvSpPr>
          <p:nvPr>
            <p:ph type="sldNum" sz="quarter" idx="12"/>
          </p:nvPr>
        </p:nvSpPr>
        <p:spPr>
          <a:xfrm>
            <a:off x="636588" y="6327775"/>
            <a:ext cx="207962" cy="196850"/>
          </a:xfrm>
          <a:prstGeom prst="rect">
            <a:avLst/>
          </a:prstGeom>
        </p:spPr>
        <p:txBody>
          <a:bodyPr/>
          <a:lstStyle/>
          <a:p>
            <a:fld id="{414435A5-2AE5-40BE-AACC-D6876D20EB6E}" type="slidenum">
              <a:rPr lang="sv-SE" smtClean="0"/>
              <a:pPr/>
              <a:t>‹#›</a:t>
            </a:fld>
            <a:endParaRPr lang="sv-SE"/>
          </a:p>
        </p:txBody>
      </p:sp>
      <p:pic>
        <p:nvPicPr>
          <p:cNvPr id="6" name="Bildobjekt 5" descr="En bild som visar text&#10;&#10;Automatiskt genererad beskrivning">
            <a:extLst>
              <a:ext uri="{FF2B5EF4-FFF2-40B4-BE49-F238E27FC236}">
                <a16:creationId xmlns:a16="http://schemas.microsoft.com/office/drawing/2014/main" id="{AB267700-D934-4712-AF3A-1096D1616F7E}"/>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1033949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 av 3">
    <p:bg>
      <p:bgPr>
        <a:solidFill>
          <a:srgbClr val="F0F9FC"/>
        </a:solidFill>
        <a:effectLst/>
      </p:bgPr>
    </p:bg>
    <p:spTree>
      <p:nvGrpSpPr>
        <p:cNvPr id="1" name=""/>
        <p:cNvGrpSpPr/>
        <p:nvPr/>
      </p:nvGrpSpPr>
      <p:grpSpPr>
        <a:xfrm>
          <a:off x="0" y="0"/>
          <a:ext cx="0" cy="0"/>
          <a:chOff x="0" y="0"/>
          <a:chExt cx="0" cy="0"/>
        </a:xfrm>
      </p:grpSpPr>
      <p:grpSp>
        <p:nvGrpSpPr>
          <p:cNvPr id="8" name="Grupp 7">
            <a:extLst>
              <a:ext uri="{FF2B5EF4-FFF2-40B4-BE49-F238E27FC236}">
                <a16:creationId xmlns:a16="http://schemas.microsoft.com/office/drawing/2014/main" id="{DC500BF6-123E-43A8-B254-3E450F129967}"/>
              </a:ext>
            </a:extLst>
          </p:cNvPr>
          <p:cNvGrpSpPr/>
          <p:nvPr userDrawn="1"/>
        </p:nvGrpSpPr>
        <p:grpSpPr>
          <a:xfrm>
            <a:off x="5379271" y="605396"/>
            <a:ext cx="4786411" cy="5452778"/>
            <a:chOff x="4375806" y="1410345"/>
            <a:chExt cx="3440389" cy="3961772"/>
          </a:xfrm>
        </p:grpSpPr>
        <p:pic>
          <p:nvPicPr>
            <p:cNvPr id="9" name="Bildobjekt 8" descr="En bild som visar ljus&#10;&#10;Automatiskt genererad beskrivning">
              <a:extLst>
                <a:ext uri="{FF2B5EF4-FFF2-40B4-BE49-F238E27FC236}">
                  <a16:creationId xmlns:a16="http://schemas.microsoft.com/office/drawing/2014/main" id="{70013AB1-5627-45F1-9E4D-0308D2F31AA6}"/>
                </a:ext>
              </a:extLst>
            </p:cNvPr>
            <p:cNvPicPr>
              <a:picLocks noChangeAspect="1"/>
            </p:cNvPicPr>
            <p:nvPr/>
          </p:nvPicPr>
          <p:blipFill>
            <a:blip r:embed="rId2"/>
            <a:stretch>
              <a:fillRect/>
            </a:stretch>
          </p:blipFill>
          <p:spPr>
            <a:xfrm>
              <a:off x="4939817" y="1410345"/>
              <a:ext cx="2312367" cy="3961772"/>
            </a:xfrm>
            <a:prstGeom prst="rect">
              <a:avLst/>
            </a:prstGeom>
          </p:spPr>
        </p:pic>
        <p:pic>
          <p:nvPicPr>
            <p:cNvPr id="12" name="Bildobjekt 11" descr="En bild som visar text, vektorgrafik, ljus&#10;&#10;Automatiskt genererad beskrivning">
              <a:extLst>
                <a:ext uri="{FF2B5EF4-FFF2-40B4-BE49-F238E27FC236}">
                  <a16:creationId xmlns:a16="http://schemas.microsoft.com/office/drawing/2014/main" id="{9D33F4C3-B4EB-4EFA-9C96-2D1DE6A22466}"/>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4375806" y="2006826"/>
              <a:ext cx="979782" cy="2932030"/>
            </a:xfrm>
            <a:prstGeom prst="rect">
              <a:avLst/>
            </a:prstGeom>
          </p:spPr>
        </p:pic>
        <p:pic>
          <p:nvPicPr>
            <p:cNvPr id="13" name="Bildobjekt 12" descr="En bild som visar text&#10;&#10;Automatiskt genererad beskrivning">
              <a:extLst>
                <a:ext uri="{FF2B5EF4-FFF2-40B4-BE49-F238E27FC236}">
                  <a16:creationId xmlns:a16="http://schemas.microsoft.com/office/drawing/2014/main" id="{8DC5FB7A-EA72-460D-B292-77BE468B755E}"/>
                </a:ext>
              </a:extLst>
            </p:cNvPr>
            <p:cNvPicPr>
              <a:picLocks noChangeAspect="1"/>
            </p:cNvPicPr>
            <p:nvPr/>
          </p:nvPicPr>
          <p:blipFill>
            <a:blip r:embed="rId5"/>
            <a:stretch>
              <a:fillRect/>
            </a:stretch>
          </p:blipFill>
          <p:spPr>
            <a:xfrm>
              <a:off x="6836413" y="1843606"/>
              <a:ext cx="979782" cy="3095250"/>
            </a:xfrm>
            <a:prstGeom prst="rect">
              <a:avLst/>
            </a:prstGeom>
          </p:spPr>
        </p:pic>
      </p:grpSp>
      <p:pic>
        <p:nvPicPr>
          <p:cNvPr id="10" name="Bildobjekt 9" descr="En bild som visar text&#10;&#10;Automatiskt genererad beskrivning">
            <a:extLst>
              <a:ext uri="{FF2B5EF4-FFF2-40B4-BE49-F238E27FC236}">
                <a16:creationId xmlns:a16="http://schemas.microsoft.com/office/drawing/2014/main" id="{F490C200-542E-4007-B247-8C7BDB88F082}"/>
              </a:ext>
            </a:extLst>
          </p:cNvPr>
          <p:cNvPicPr>
            <a:picLocks noChangeAspect="1"/>
          </p:cNvPicPr>
          <p:nvPr userDrawn="1"/>
        </p:nvPicPr>
        <p:blipFill>
          <a:blip r:embed="rId6"/>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177006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vit">
    <p:bg>
      <p:bgPr>
        <a:solidFill>
          <a:schemeClr val="accent1"/>
        </a:solidFill>
        <a:effectLst/>
      </p:bgPr>
    </p:bg>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E2073096-0434-49BB-91A8-02ADBCF6CB1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47494" y="1134010"/>
            <a:ext cx="7687660" cy="4139999"/>
          </a:xfrm>
          <a:prstGeom prst="rect">
            <a:avLst/>
          </a:prstGeom>
        </p:spPr>
      </p:pic>
    </p:spTree>
    <p:extLst>
      <p:ext uri="{BB962C8B-B14F-4D97-AF65-F5344CB8AC3E}">
        <p14:creationId xmlns:p14="http://schemas.microsoft.com/office/powerpoint/2010/main" val="202628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03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avdelare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876C0E4-542E-428C-85CC-C0BD993DD74E}"/>
              </a:ext>
            </a:extLst>
          </p:cNvPr>
          <p:cNvPicPr>
            <a:picLocks noChangeAspect="1"/>
          </p:cNvPicPr>
          <p:nvPr userDrawn="1"/>
        </p:nvPicPr>
        <p:blipFill>
          <a:blip r:embed="rId2"/>
          <a:stretch>
            <a:fillRect/>
          </a:stretch>
        </p:blipFill>
        <p:spPr>
          <a:xfrm rot="10800000">
            <a:off x="0" y="0"/>
            <a:ext cx="12192000" cy="6858000"/>
          </a:xfrm>
          <a:prstGeom prst="rect">
            <a:avLst/>
          </a:prstGeom>
        </p:spPr>
      </p:pic>
      <p:sp>
        <p:nvSpPr>
          <p:cNvPr id="2" name="Rubrik 1">
            <a:extLst>
              <a:ext uri="{FF2B5EF4-FFF2-40B4-BE49-F238E27FC236}">
                <a16:creationId xmlns:a16="http://schemas.microsoft.com/office/drawing/2014/main" id="{B9E0AA36-95E2-40F4-9F0B-DD87D239F99C}"/>
              </a:ext>
            </a:extLst>
          </p:cNvPr>
          <p:cNvSpPr>
            <a:spLocks noGrp="1"/>
          </p:cNvSpPr>
          <p:nvPr>
            <p:ph type="title" hasCustomPrompt="1"/>
          </p:nvPr>
        </p:nvSpPr>
        <p:spPr>
          <a:xfrm>
            <a:off x="636588" y="2413586"/>
            <a:ext cx="10512425" cy="2149249"/>
          </a:xfrm>
        </p:spPr>
        <p:txBody>
          <a:bodyPr/>
          <a:lstStyle>
            <a:lvl1pPr>
              <a:lnSpc>
                <a:spcPts val="8500"/>
              </a:lnSpc>
              <a:defRPr sz="6000" cap="all" baseline="0">
                <a:solidFill>
                  <a:schemeClr val="bg1"/>
                </a:solidFill>
              </a:defRPr>
            </a:lvl1pPr>
          </a:lstStyle>
          <a:p>
            <a:r>
              <a:rPr lang="sv-SE"/>
              <a:t>rubrikformat</a:t>
            </a:r>
          </a:p>
        </p:txBody>
      </p:sp>
      <p:pic>
        <p:nvPicPr>
          <p:cNvPr id="7" name="Bild 6">
            <a:extLst>
              <a:ext uri="{FF2B5EF4-FFF2-40B4-BE49-F238E27FC236}">
                <a16:creationId xmlns:a16="http://schemas.microsoft.com/office/drawing/2014/main" id="{7083E3DF-6D03-41A3-A6DF-F3FA482CD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465980" y="6246802"/>
            <a:ext cx="1149082" cy="298892"/>
          </a:xfrm>
          <a:prstGeom prst="rect">
            <a:avLst/>
          </a:prstGeom>
        </p:spPr>
      </p:pic>
    </p:spTree>
    <p:extLst>
      <p:ext uri="{BB962C8B-B14F-4D97-AF65-F5344CB8AC3E}">
        <p14:creationId xmlns:p14="http://schemas.microsoft.com/office/powerpoint/2010/main" val="3984701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avdelare Ros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456FC0-CCAC-4811-A0DB-94183A933206}"/>
              </a:ext>
            </a:extLst>
          </p:cNvPr>
          <p:cNvPicPr>
            <a:picLocks noChangeAspect="1"/>
          </p:cNvPicPr>
          <p:nvPr userDrawn="1"/>
        </p:nvPicPr>
        <p:blipFill>
          <a:blip r:embed="rId2"/>
          <a:stretch>
            <a:fillRect/>
          </a:stretch>
        </p:blipFill>
        <p:spPr>
          <a:xfrm rot="10800000">
            <a:off x="-59547" y="-14515"/>
            <a:ext cx="12288000" cy="6913536"/>
          </a:xfrm>
          <a:prstGeom prst="rect">
            <a:avLst/>
          </a:prstGeom>
        </p:spPr>
      </p:pic>
      <p:sp>
        <p:nvSpPr>
          <p:cNvPr id="9" name="Rubrik 1">
            <a:extLst>
              <a:ext uri="{FF2B5EF4-FFF2-40B4-BE49-F238E27FC236}">
                <a16:creationId xmlns:a16="http://schemas.microsoft.com/office/drawing/2014/main" id="{A0B65EE5-8C38-4F07-9532-2EEF08C8FCD5}"/>
              </a:ext>
            </a:extLst>
          </p:cNvPr>
          <p:cNvSpPr>
            <a:spLocks noGrp="1"/>
          </p:cNvSpPr>
          <p:nvPr>
            <p:ph type="title" hasCustomPrompt="1"/>
          </p:nvPr>
        </p:nvSpPr>
        <p:spPr>
          <a:xfrm>
            <a:off x="636588" y="2413586"/>
            <a:ext cx="10512425" cy="2149249"/>
          </a:xfrm>
        </p:spPr>
        <p:txBody>
          <a:bodyPr/>
          <a:lstStyle>
            <a:lvl1pPr>
              <a:lnSpc>
                <a:spcPts val="8500"/>
              </a:lnSpc>
              <a:defRPr sz="6000" cap="all" baseline="0">
                <a:solidFill>
                  <a:schemeClr val="bg1"/>
                </a:solidFill>
              </a:defRPr>
            </a:lvl1pPr>
          </a:lstStyle>
          <a:p>
            <a:r>
              <a:rPr lang="sv-SE"/>
              <a:t>rubrikformat</a:t>
            </a:r>
          </a:p>
        </p:txBody>
      </p:sp>
      <p:pic>
        <p:nvPicPr>
          <p:cNvPr id="8" name="Bild 7">
            <a:extLst>
              <a:ext uri="{FF2B5EF4-FFF2-40B4-BE49-F238E27FC236}">
                <a16:creationId xmlns:a16="http://schemas.microsoft.com/office/drawing/2014/main" id="{3D7E886F-4298-4267-A0AB-BC2D004CF3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465980" y="6246802"/>
            <a:ext cx="1149082" cy="298892"/>
          </a:xfrm>
          <a:prstGeom prst="rect">
            <a:avLst/>
          </a:prstGeom>
        </p:spPr>
      </p:pic>
    </p:spTree>
    <p:extLst>
      <p:ext uri="{BB962C8B-B14F-4D97-AF65-F5344CB8AC3E}">
        <p14:creationId xmlns:p14="http://schemas.microsoft.com/office/powerpoint/2010/main" val="383656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 Rosa Bande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35E7F-27E6-41D2-93C9-B83370A50B60}"/>
              </a:ext>
            </a:extLst>
          </p:cNvPr>
          <p:cNvSpPr/>
          <p:nvPr userDrawn="1"/>
        </p:nvSpPr>
        <p:spPr>
          <a:xfrm>
            <a:off x="0" y="0"/>
            <a:ext cx="12192000" cy="6858000"/>
          </a:xfrm>
          <a:prstGeom prst="rect">
            <a:avLst/>
          </a:prstGeom>
          <a:solidFill>
            <a:srgbClr val="F8E5E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1AACF71D-1F7E-4A8E-8F2B-C3C0B08699F9}"/>
              </a:ext>
            </a:extLst>
          </p:cNvPr>
          <p:cNvPicPr>
            <a:picLocks noChangeAspect="1"/>
          </p:cNvPicPr>
          <p:nvPr userDrawn="1"/>
        </p:nvPicPr>
        <p:blipFill rotWithShape="1">
          <a:blip r:embed="rId2"/>
          <a:srcRect l="17638" t="57257" r="28628"/>
          <a:stretch/>
        </p:blipFill>
        <p:spPr>
          <a:xfrm rot="10800000">
            <a:off x="0" y="0"/>
            <a:ext cx="12192000" cy="6858000"/>
          </a:xfrm>
          <a:prstGeom prst="rect">
            <a:avLst/>
          </a:prstGeom>
        </p:spPr>
      </p:pic>
      <p:sp>
        <p:nvSpPr>
          <p:cNvPr id="9" name="Rubrik 1">
            <a:extLst>
              <a:ext uri="{FF2B5EF4-FFF2-40B4-BE49-F238E27FC236}">
                <a16:creationId xmlns:a16="http://schemas.microsoft.com/office/drawing/2014/main" id="{67FDB670-790B-4AF0-8480-889747069DCF}"/>
              </a:ext>
            </a:extLst>
          </p:cNvPr>
          <p:cNvSpPr>
            <a:spLocks noGrp="1"/>
          </p:cNvSpPr>
          <p:nvPr>
            <p:ph type="title" hasCustomPrompt="1"/>
          </p:nvPr>
        </p:nvSpPr>
        <p:spPr>
          <a:xfrm>
            <a:off x="636588" y="2413586"/>
            <a:ext cx="10512425" cy="3251234"/>
          </a:xfrm>
          <a:noFill/>
        </p:spPr>
        <p:txBody>
          <a:bodyPr/>
          <a:lstStyle>
            <a:lvl1pPr>
              <a:lnSpc>
                <a:spcPts val="8500"/>
              </a:lnSpc>
              <a:defRPr sz="6000" cap="all" baseline="0">
                <a:solidFill>
                  <a:schemeClr val="tx1"/>
                </a:solidFill>
              </a:defRPr>
            </a:lvl1pPr>
          </a:lstStyle>
          <a:p>
            <a:r>
              <a:rPr lang="sv-SE"/>
              <a:t>Rubrik </a:t>
            </a:r>
            <a:r>
              <a:rPr lang="sv-SE" err="1"/>
              <a:t>rubrik</a:t>
            </a:r>
            <a:endParaRPr lang="sv-SE"/>
          </a:p>
        </p:txBody>
      </p:sp>
      <p:pic>
        <p:nvPicPr>
          <p:cNvPr id="7" name="Bildobjekt 6" descr="En bild som visar text&#10;&#10;Automatiskt genererad beskrivning">
            <a:extLst>
              <a:ext uri="{FF2B5EF4-FFF2-40B4-BE49-F238E27FC236}">
                <a16:creationId xmlns:a16="http://schemas.microsoft.com/office/drawing/2014/main" id="{C2053B0A-FE51-4075-870B-07EE8532BDD2}"/>
              </a:ext>
            </a:extLst>
          </p:cNvPr>
          <p:cNvPicPr>
            <a:picLocks noChangeAspect="1"/>
          </p:cNvPicPr>
          <p:nvPr userDrawn="1"/>
        </p:nvPicPr>
        <p:blipFill>
          <a:blip r:embed="rId3"/>
          <a:stretch>
            <a:fillRect/>
          </a:stretch>
        </p:blipFill>
        <p:spPr>
          <a:xfrm>
            <a:off x="10460447" y="6251913"/>
            <a:ext cx="1156996" cy="300954"/>
          </a:xfrm>
          <a:prstGeom prst="rect">
            <a:avLst/>
          </a:prstGeom>
        </p:spPr>
      </p:pic>
      <p:pic>
        <p:nvPicPr>
          <p:cNvPr id="11" name="Bildobjekt 10">
            <a:extLst>
              <a:ext uri="{FF2B5EF4-FFF2-40B4-BE49-F238E27FC236}">
                <a16:creationId xmlns:a16="http://schemas.microsoft.com/office/drawing/2014/main" id="{7B1AB37B-4AE4-4B4C-8E46-340C43C23932}"/>
              </a:ext>
            </a:extLst>
          </p:cNvPr>
          <p:cNvPicPr>
            <a:picLocks noChangeAspect="1"/>
          </p:cNvPicPr>
          <p:nvPr userDrawn="1"/>
        </p:nvPicPr>
        <p:blipFill rotWithShape="1">
          <a:blip r:embed="rId2"/>
          <a:srcRect l="6042" t="3546" r="59315" b="52591"/>
          <a:stretch/>
        </p:blipFill>
        <p:spPr>
          <a:xfrm>
            <a:off x="7567629" y="646692"/>
            <a:ext cx="4511548" cy="4039161"/>
          </a:xfrm>
          <a:prstGeom prst="rect">
            <a:avLst/>
          </a:prstGeom>
        </p:spPr>
      </p:pic>
    </p:spTree>
    <p:extLst>
      <p:ext uri="{BB962C8B-B14F-4D97-AF65-F5344CB8AC3E}">
        <p14:creationId xmlns:p14="http://schemas.microsoft.com/office/powerpoint/2010/main" val="1385684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a Bild">
    <p:spTree>
      <p:nvGrpSpPr>
        <p:cNvPr id="1" name=""/>
        <p:cNvGrpSpPr/>
        <p:nvPr/>
      </p:nvGrpSpPr>
      <p:grpSpPr>
        <a:xfrm>
          <a:off x="0" y="0"/>
          <a:ext cx="0" cy="0"/>
          <a:chOff x="0" y="0"/>
          <a:chExt cx="0" cy="0"/>
        </a:xfrm>
      </p:grpSpPr>
      <p:sp>
        <p:nvSpPr>
          <p:cNvPr id="8" name="Platshållare för bild 4">
            <a:extLst>
              <a:ext uri="{FF2B5EF4-FFF2-40B4-BE49-F238E27FC236}">
                <a16:creationId xmlns:a16="http://schemas.microsoft.com/office/drawing/2014/main" id="{D55B9128-1B90-4223-BB9A-52479EAF9F42}"/>
              </a:ext>
            </a:extLst>
          </p:cNvPr>
          <p:cNvSpPr>
            <a:spLocks noGrp="1"/>
          </p:cNvSpPr>
          <p:nvPr>
            <p:ph type="pic" sz="quarter" idx="14" hasCustomPrompt="1"/>
          </p:nvPr>
        </p:nvSpPr>
        <p:spPr>
          <a:xfrm>
            <a:off x="1" y="0"/>
            <a:ext cx="12191999" cy="6858000"/>
          </a:xfrm>
          <a:solidFill>
            <a:schemeClr val="bg1">
              <a:lumMod val="95000"/>
            </a:schemeClr>
          </a:solidFill>
        </p:spPr>
        <p:txBody>
          <a:bodyPr tIns="2880000" anchor="t" anchorCtr="1">
            <a:normAutofit/>
          </a:bodyPr>
          <a:lstStyle>
            <a:lvl1pPr marL="0" indent="0">
              <a:buNone/>
              <a:defRPr sz="1800" baseline="0"/>
            </a:lvl1pPr>
          </a:lstStyle>
          <a:p>
            <a:r>
              <a:rPr lang="sv-SE"/>
              <a:t>Klicka på ikonen för att lägga till en bild.</a:t>
            </a:r>
          </a:p>
        </p:txBody>
      </p:sp>
    </p:spTree>
    <p:extLst>
      <p:ext uri="{BB962C8B-B14F-4D97-AF65-F5344CB8AC3E}">
        <p14:creationId xmlns:p14="http://schemas.microsoft.com/office/powerpoint/2010/main" val="3048988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a bild med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045537" y="2166311"/>
            <a:ext cx="10100928" cy="2525378"/>
          </a:xfrm>
        </p:spPr>
        <p:txBody>
          <a:bodyPr anchor="ctr"/>
          <a:lstStyle>
            <a:lvl1pPr algn="ctr">
              <a:lnSpc>
                <a:spcPct val="100000"/>
              </a:lnSpc>
              <a:defRPr sz="4000">
                <a:solidFill>
                  <a:schemeClr val="accent1"/>
                </a:solidFill>
              </a:defRPr>
            </a:lvl1pPr>
          </a:lstStyle>
          <a:p>
            <a:r>
              <a:rPr lang="sv-SE"/>
              <a:t>Klicka här för att ändra </a:t>
            </a:r>
            <a:br>
              <a:rPr lang="sv-SE"/>
            </a:br>
            <a:r>
              <a:rPr lang="sv-SE"/>
              <a:t>mall för rubrikformat</a:t>
            </a:r>
          </a:p>
        </p:txBody>
      </p:sp>
      <p:sp>
        <p:nvSpPr>
          <p:cNvPr id="12" name="textruta 11">
            <a:extLst>
              <a:ext uri="{FF2B5EF4-FFF2-40B4-BE49-F238E27FC236}">
                <a16:creationId xmlns:a16="http://schemas.microsoft.com/office/drawing/2014/main" id="{708441E7-AD0C-4166-9BDE-FC0CD143E107}"/>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a:solidFill>
                  <a:schemeClr val="tx1">
                    <a:lumMod val="65000"/>
                    <a:lumOff val="35000"/>
                  </a:schemeClr>
                </a:solidFill>
                <a:latin typeface="+mn-lt"/>
              </a:rPr>
              <a:t>För att byta</a:t>
            </a:r>
            <a:r>
              <a:rPr lang="sv-SE" sz="1000" baseline="0">
                <a:solidFill>
                  <a:schemeClr val="tx1">
                    <a:lumMod val="65000"/>
                    <a:lumOff val="35000"/>
                  </a:schemeClr>
                </a:solidFill>
                <a:latin typeface="+mn-lt"/>
              </a:rPr>
              <a:t> bakgrundsbild – </a:t>
            </a:r>
            <a:r>
              <a:rPr lang="sv-SE" sz="1000">
                <a:solidFill>
                  <a:schemeClr val="tx1">
                    <a:lumMod val="65000"/>
                    <a:lumOff val="35000"/>
                  </a:schemeClr>
                </a:solidFill>
                <a:latin typeface="+mn-lt"/>
              </a:rPr>
              <a:t>Högerklicka på tomt utrymme</a:t>
            </a:r>
            <a:r>
              <a:rPr lang="sv-SE" sz="1000" baseline="0">
                <a:solidFill>
                  <a:schemeClr val="tx1">
                    <a:lumMod val="65000"/>
                    <a:lumOff val="35000"/>
                  </a:schemeClr>
                </a:solidFill>
                <a:latin typeface="+mn-lt"/>
              </a:rPr>
              <a:t>. Välj Formatera bakgrund/Fyllning/Bild eller strukturfyllning och välj sedan önskad bild.</a:t>
            </a:r>
            <a:endParaRPr lang="sv-SE" sz="1000">
              <a:solidFill>
                <a:schemeClr val="tx1">
                  <a:lumMod val="65000"/>
                  <a:lumOff val="35000"/>
                </a:schemeClr>
              </a:solidFill>
              <a:latin typeface="+mn-lt"/>
            </a:endParaRPr>
          </a:p>
        </p:txBody>
      </p:sp>
    </p:spTree>
    <p:extLst>
      <p:ext uri="{BB962C8B-B14F-4D97-AF65-F5344CB8AC3E}">
        <p14:creationId xmlns:p14="http://schemas.microsoft.com/office/powerpoint/2010/main" val="3797329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Slutsida logo blå ">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708441E7-AD0C-4166-9BDE-FC0CD143E107}"/>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a:solidFill>
                  <a:schemeClr val="tx1">
                    <a:lumMod val="65000"/>
                    <a:lumOff val="35000"/>
                  </a:schemeClr>
                </a:solidFill>
                <a:latin typeface="+mn-lt"/>
              </a:rPr>
              <a:t>För att byta</a:t>
            </a:r>
            <a:r>
              <a:rPr lang="sv-SE" sz="1000" baseline="0">
                <a:solidFill>
                  <a:schemeClr val="tx1">
                    <a:lumMod val="65000"/>
                    <a:lumOff val="35000"/>
                  </a:schemeClr>
                </a:solidFill>
                <a:latin typeface="+mn-lt"/>
              </a:rPr>
              <a:t> bakgrundsbild – </a:t>
            </a:r>
            <a:r>
              <a:rPr lang="sv-SE" sz="1000">
                <a:solidFill>
                  <a:schemeClr val="tx1">
                    <a:lumMod val="65000"/>
                    <a:lumOff val="35000"/>
                  </a:schemeClr>
                </a:solidFill>
                <a:latin typeface="+mn-lt"/>
              </a:rPr>
              <a:t>Högerklicka på tomt utrymme</a:t>
            </a:r>
            <a:r>
              <a:rPr lang="sv-SE" sz="1000" baseline="0">
                <a:solidFill>
                  <a:schemeClr val="tx1">
                    <a:lumMod val="65000"/>
                    <a:lumOff val="35000"/>
                  </a:schemeClr>
                </a:solidFill>
                <a:latin typeface="+mn-lt"/>
              </a:rPr>
              <a:t>. Välj Formatera bakgrund/Fyllning/Bild eller strukturfyllning och välj sedan önskad bild.</a:t>
            </a:r>
            <a:endParaRPr lang="sv-SE" sz="1000">
              <a:solidFill>
                <a:schemeClr val="tx1">
                  <a:lumMod val="65000"/>
                  <a:lumOff val="35000"/>
                </a:schemeClr>
              </a:solidFill>
              <a:latin typeface="+mn-lt"/>
            </a:endParaRPr>
          </a:p>
        </p:txBody>
      </p:sp>
      <p:sp>
        <p:nvSpPr>
          <p:cNvPr id="15" name="textruta 14">
            <a:extLst>
              <a:ext uri="{FF2B5EF4-FFF2-40B4-BE49-F238E27FC236}">
                <a16:creationId xmlns:a16="http://schemas.microsoft.com/office/drawing/2014/main" id="{6CE97A1B-AB6A-463E-B8CA-00B0E4E47A25}"/>
              </a:ext>
            </a:extLst>
          </p:cNvPr>
          <p:cNvSpPr txBox="1"/>
          <p:nvPr userDrawn="1"/>
        </p:nvSpPr>
        <p:spPr>
          <a:xfrm>
            <a:off x="5029200" y="5943600"/>
            <a:ext cx="2161169" cy="400110"/>
          </a:xfrm>
          <a:prstGeom prst="rect">
            <a:avLst/>
          </a:prstGeom>
          <a:noFill/>
        </p:spPr>
        <p:txBody>
          <a:bodyPr wrap="none" rtlCol="0">
            <a:spAutoFit/>
          </a:bodyPr>
          <a:lstStyle/>
          <a:p>
            <a:r>
              <a:rPr lang="sv-SE" sz="2000">
                <a:solidFill>
                  <a:schemeClr val="accent1"/>
                </a:solidFill>
              </a:rPr>
              <a:t>cancerfonden.se</a:t>
            </a:r>
          </a:p>
        </p:txBody>
      </p:sp>
      <p:pic>
        <p:nvPicPr>
          <p:cNvPr id="8" name="Bild 7">
            <a:extLst>
              <a:ext uri="{FF2B5EF4-FFF2-40B4-BE49-F238E27FC236}">
                <a16:creationId xmlns:a16="http://schemas.microsoft.com/office/drawing/2014/main" id="{B2B28697-0FC3-4288-87BF-A802ED5EB49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47493" y="1134009"/>
            <a:ext cx="7687660" cy="4140000"/>
          </a:xfrm>
          <a:prstGeom prst="rect">
            <a:avLst/>
          </a:prstGeom>
        </p:spPr>
      </p:pic>
    </p:spTree>
    <p:extLst>
      <p:ext uri="{BB962C8B-B14F-4D97-AF65-F5344CB8AC3E}">
        <p14:creationId xmlns:p14="http://schemas.microsoft.com/office/powerpoint/2010/main" val="1980674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örlig 1 (Används under Rosa Bandet-perioden) ">
    <p:spTree>
      <p:nvGrpSpPr>
        <p:cNvPr id="1" name=""/>
        <p:cNvGrpSpPr/>
        <p:nvPr/>
      </p:nvGrpSpPr>
      <p:grpSpPr>
        <a:xfrm>
          <a:off x="0" y="0"/>
          <a:ext cx="0" cy="0"/>
          <a:chOff x="0" y="0"/>
          <a:chExt cx="0" cy="0"/>
        </a:xfrm>
      </p:grpSpPr>
      <p:pic>
        <p:nvPicPr>
          <p:cNvPr id="2" name="Filmgrafik allmän_INTRO-OUTRO_Rosa_1920x1080">
            <a:hlinkClick r:id="" action="ppaction://media"/>
            <a:extLst>
              <a:ext uri="{FF2B5EF4-FFF2-40B4-BE49-F238E27FC236}">
                <a16:creationId xmlns:a16="http://schemas.microsoft.com/office/drawing/2014/main" id="{983E612F-4598-4A9D-AACF-F48E5F1F2C6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93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utsida med logo vi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C793B16-B607-403A-BEC4-1B73219E86A5}"/>
              </a:ext>
            </a:extLst>
          </p:cNvPr>
          <p:cNvPicPr>
            <a:picLocks noChangeAspect="1"/>
          </p:cNvPicPr>
          <p:nvPr userDrawn="1"/>
        </p:nvPicPr>
        <p:blipFill>
          <a:blip r:embed="rId2"/>
          <a:stretch>
            <a:fillRect/>
          </a:stretch>
        </p:blipFill>
        <p:spPr>
          <a:xfrm>
            <a:off x="-59547" y="-14515"/>
            <a:ext cx="12288000" cy="6913536"/>
          </a:xfrm>
          <a:prstGeom prst="rect">
            <a:avLst/>
          </a:prstGeom>
        </p:spPr>
      </p:pic>
      <p:pic>
        <p:nvPicPr>
          <p:cNvPr id="7" name="Bild 6">
            <a:extLst>
              <a:ext uri="{FF2B5EF4-FFF2-40B4-BE49-F238E27FC236}">
                <a16:creationId xmlns:a16="http://schemas.microsoft.com/office/drawing/2014/main" id="{836F8344-86FE-4CDF-B807-3287FD217D9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598726" y="2356124"/>
            <a:ext cx="4971453" cy="2677253"/>
          </a:xfrm>
          <a:prstGeom prst="rect">
            <a:avLst/>
          </a:prstGeom>
        </p:spPr>
      </p:pic>
    </p:spTree>
    <p:extLst>
      <p:ext uri="{BB962C8B-B14F-4D97-AF65-F5344CB8AC3E}">
        <p14:creationId xmlns:p14="http://schemas.microsoft.com/office/powerpoint/2010/main" val="1237261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Slutsida med TILLSAMMANS MOT CANCER">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1CD2E58-F42B-4C4C-9A4A-4161B05205D7}"/>
              </a:ext>
            </a:extLst>
          </p:cNvPr>
          <p:cNvPicPr>
            <a:picLocks noChangeAspect="1"/>
          </p:cNvPicPr>
          <p:nvPr userDrawn="1"/>
        </p:nvPicPr>
        <p:blipFill>
          <a:blip r:embed="rId2"/>
          <a:stretch>
            <a:fillRect/>
          </a:stretch>
        </p:blipFill>
        <p:spPr>
          <a:xfrm>
            <a:off x="-59547" y="-14515"/>
            <a:ext cx="12288000" cy="6913536"/>
          </a:xfrm>
          <a:prstGeom prst="rect">
            <a:avLst/>
          </a:prstGeom>
        </p:spPr>
      </p:pic>
      <p:sp>
        <p:nvSpPr>
          <p:cNvPr id="5" name="Rubrik 1">
            <a:extLst>
              <a:ext uri="{FF2B5EF4-FFF2-40B4-BE49-F238E27FC236}">
                <a16:creationId xmlns:a16="http://schemas.microsoft.com/office/drawing/2014/main" id="{F8752ECC-691C-4669-8861-5C2EB086E822}"/>
              </a:ext>
            </a:extLst>
          </p:cNvPr>
          <p:cNvSpPr>
            <a:spLocks noGrp="1"/>
          </p:cNvSpPr>
          <p:nvPr>
            <p:ph type="title" idx="4294967295" hasCustomPrompt="1"/>
          </p:nvPr>
        </p:nvSpPr>
        <p:spPr>
          <a:xfrm>
            <a:off x="1045536" y="2436604"/>
            <a:ext cx="10100928" cy="2525378"/>
          </a:xfrm>
        </p:spPr>
        <p:txBody>
          <a:bodyPr/>
          <a:lstStyle>
            <a:lvl1pPr>
              <a:defRPr>
                <a:solidFill>
                  <a:schemeClr val="bg2"/>
                </a:solidFill>
              </a:defRPr>
            </a:lvl1pPr>
          </a:lstStyle>
          <a:p>
            <a:pPr algn="ctr"/>
            <a:r>
              <a:rPr lang="sv-SE" sz="8000">
                <a:solidFill>
                  <a:schemeClr val="bg2"/>
                </a:solidFill>
              </a:rPr>
              <a:t>TILLSAMMANS</a:t>
            </a:r>
            <a:br>
              <a:rPr lang="sv-SE" sz="8000">
                <a:solidFill>
                  <a:schemeClr val="bg2"/>
                </a:solidFill>
              </a:rPr>
            </a:br>
            <a:r>
              <a:rPr lang="sv-SE" sz="6000">
                <a:solidFill>
                  <a:schemeClr val="bg2"/>
                </a:solidFill>
              </a:rPr>
              <a:t>MOT CANCER</a:t>
            </a:r>
            <a:endParaRPr lang="sv-SE" sz="8000">
              <a:solidFill>
                <a:schemeClr val="bg2"/>
              </a:solidFill>
            </a:endParaRPr>
          </a:p>
        </p:txBody>
      </p:sp>
      <p:pic>
        <p:nvPicPr>
          <p:cNvPr id="6" name="Bild 5">
            <a:extLst>
              <a:ext uri="{FF2B5EF4-FFF2-40B4-BE49-F238E27FC236}">
                <a16:creationId xmlns:a16="http://schemas.microsoft.com/office/drawing/2014/main" id="{06721632-28B6-4D57-88EF-38D1AC6C0D7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147509" y="4655126"/>
            <a:ext cx="1786144" cy="464603"/>
          </a:xfrm>
          <a:prstGeom prst="rect">
            <a:avLst/>
          </a:prstGeom>
        </p:spPr>
      </p:pic>
    </p:spTree>
    <p:extLst>
      <p:ext uri="{BB962C8B-B14F-4D97-AF65-F5344CB8AC3E}">
        <p14:creationId xmlns:p14="http://schemas.microsoft.com/office/powerpoint/2010/main" val="359197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dieklipp">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F8CDE948-26A3-41FC-99C6-9E273EC704E8}"/>
              </a:ext>
            </a:extLst>
          </p:cNvPr>
          <p:cNvSpPr>
            <a:spLocks noGrp="1"/>
          </p:cNvSpPr>
          <p:nvPr>
            <p:ph type="media" sz="quarter" idx="10"/>
          </p:nvPr>
        </p:nvSpPr>
        <p:spPr>
          <a:xfrm>
            <a:off x="0" y="0"/>
            <a:ext cx="12192000" cy="6858000"/>
          </a:xfrm>
          <a:solidFill>
            <a:schemeClr val="bg1">
              <a:lumMod val="95000"/>
            </a:schemeClr>
          </a:solidFill>
        </p:spPr>
        <p:txBody>
          <a:bodyPr tIns="2772000" anchor="t" anchorCtr="1">
            <a:normAutofit/>
          </a:bodyPr>
          <a:lstStyle>
            <a:lvl1pPr marL="0" indent="0">
              <a:buNone/>
              <a:defRPr sz="2000"/>
            </a:lvl1pPr>
          </a:lstStyle>
          <a:p>
            <a:r>
              <a:rPr lang="sv-SE"/>
              <a:t>Klicka på ikonen för att lägga till ett medieklipp</a:t>
            </a:r>
          </a:p>
        </p:txBody>
      </p:sp>
    </p:spTree>
    <p:extLst>
      <p:ext uri="{BB962C8B-B14F-4D97-AF65-F5344CB8AC3E}">
        <p14:creationId xmlns:p14="http://schemas.microsoft.com/office/powerpoint/2010/main" val="51211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Rörlig Slutsida med TILLSAMMANS MOT CANCER">
    <p:spTree>
      <p:nvGrpSpPr>
        <p:cNvPr id="1" name=""/>
        <p:cNvGrpSpPr/>
        <p:nvPr/>
      </p:nvGrpSpPr>
      <p:grpSpPr>
        <a:xfrm>
          <a:off x="0" y="0"/>
          <a:ext cx="0" cy="0"/>
          <a:chOff x="0" y="0"/>
          <a:chExt cx="0" cy="0"/>
        </a:xfrm>
      </p:grpSpPr>
      <p:pic>
        <p:nvPicPr>
          <p:cNvPr id="4" name="Filmgrafik allmän_INTRO-OUTRO_Blå_1920x1080">
            <a:hlinkClick r:id="" action="ppaction://media"/>
            <a:extLst>
              <a:ext uri="{FF2B5EF4-FFF2-40B4-BE49-F238E27FC236}">
                <a16:creationId xmlns:a16="http://schemas.microsoft.com/office/drawing/2014/main" id="{63BA0370-85E0-44C4-984C-650071A34B9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2931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Slutsida med TILLSAMMANS MOT CANCER">
    <p:spTree>
      <p:nvGrpSpPr>
        <p:cNvPr id="1" name=""/>
        <p:cNvGrpSpPr/>
        <p:nvPr/>
      </p:nvGrpSpPr>
      <p:grpSpPr>
        <a:xfrm>
          <a:off x="0" y="0"/>
          <a:ext cx="0" cy="0"/>
          <a:chOff x="0" y="0"/>
          <a:chExt cx="0" cy="0"/>
        </a:xfrm>
      </p:grpSpPr>
      <p:pic>
        <p:nvPicPr>
          <p:cNvPr id="8" name="Bildobjekt 7" descr="En bild som visar boll, sport, rum&#10;&#10;Automatiskt genererad beskrivning">
            <a:extLst>
              <a:ext uri="{FF2B5EF4-FFF2-40B4-BE49-F238E27FC236}">
                <a16:creationId xmlns:a16="http://schemas.microsoft.com/office/drawing/2014/main" id="{8345D7D2-8343-4D51-892C-169FD649B17B}"/>
              </a:ext>
            </a:extLst>
          </p:cNvPr>
          <p:cNvPicPr>
            <a:picLocks noChangeAspect="1"/>
          </p:cNvPicPr>
          <p:nvPr userDrawn="1"/>
        </p:nvPicPr>
        <p:blipFill rotWithShape="1">
          <a:blip r:embed="rId2"/>
          <a:srcRect l="-5033" t="20142" r="85234" b="54123"/>
          <a:stretch/>
        </p:blipFill>
        <p:spPr>
          <a:xfrm>
            <a:off x="2747888" y="0"/>
            <a:ext cx="9439564" cy="7153978"/>
          </a:xfrm>
          <a:prstGeom prst="rect">
            <a:avLst/>
          </a:prstGeom>
        </p:spPr>
      </p:pic>
      <p:pic>
        <p:nvPicPr>
          <p:cNvPr id="4" name="Bildobjekt 3">
            <a:extLst>
              <a:ext uri="{FF2B5EF4-FFF2-40B4-BE49-F238E27FC236}">
                <a16:creationId xmlns:a16="http://schemas.microsoft.com/office/drawing/2014/main" id="{9354D0D0-64B0-4C99-AB13-5CE417CD96B7}"/>
              </a:ext>
            </a:extLst>
          </p:cNvPr>
          <p:cNvPicPr>
            <a:picLocks noChangeAspect="1"/>
          </p:cNvPicPr>
          <p:nvPr userDrawn="1"/>
        </p:nvPicPr>
        <p:blipFill rotWithShape="1">
          <a:blip r:embed="rId3"/>
          <a:srcRect l="42221" b="47377"/>
          <a:stretch/>
        </p:blipFill>
        <p:spPr>
          <a:xfrm rot="5400000">
            <a:off x="-1526948" y="1820247"/>
            <a:ext cx="6280497" cy="3217506"/>
          </a:xfrm>
          <a:prstGeom prst="rect">
            <a:avLst/>
          </a:prstGeom>
        </p:spPr>
      </p:pic>
      <p:sp>
        <p:nvSpPr>
          <p:cNvPr id="10" name="textruta 9">
            <a:extLst>
              <a:ext uri="{FF2B5EF4-FFF2-40B4-BE49-F238E27FC236}">
                <a16:creationId xmlns:a16="http://schemas.microsoft.com/office/drawing/2014/main" id="{23FAAEC6-8B1F-4646-AABA-6134087F1948}"/>
              </a:ext>
            </a:extLst>
          </p:cNvPr>
          <p:cNvSpPr txBox="1"/>
          <p:nvPr userDrawn="1"/>
        </p:nvSpPr>
        <p:spPr>
          <a:xfrm>
            <a:off x="0" y="2870979"/>
            <a:ext cx="12191999" cy="2031325"/>
          </a:xfrm>
          <a:prstGeom prst="rect">
            <a:avLst/>
          </a:prstGeom>
          <a:noFill/>
        </p:spPr>
        <p:txBody>
          <a:bodyPr wrap="square" rtlCol="0">
            <a:spAutoFit/>
          </a:bodyPr>
          <a:lstStyle/>
          <a:p>
            <a:pPr indent="0" algn="ctr">
              <a:lnSpc>
                <a:spcPct val="90000"/>
              </a:lnSpc>
            </a:pPr>
            <a:r>
              <a:rPr lang="sv-SE" sz="8000" b="1"/>
              <a:t>TILLSAMMANS</a:t>
            </a:r>
          </a:p>
          <a:p>
            <a:pPr indent="0" algn="ctr">
              <a:lnSpc>
                <a:spcPct val="90000"/>
              </a:lnSpc>
            </a:pPr>
            <a:r>
              <a:rPr lang="sv-SE" sz="6000" b="1"/>
              <a:t>MOT CANCER</a:t>
            </a:r>
          </a:p>
        </p:txBody>
      </p:sp>
      <p:pic>
        <p:nvPicPr>
          <p:cNvPr id="11" name="Bild 10">
            <a:extLst>
              <a:ext uri="{FF2B5EF4-FFF2-40B4-BE49-F238E27FC236}">
                <a16:creationId xmlns:a16="http://schemas.microsoft.com/office/drawing/2014/main" id="{A7B8567D-1322-4F49-882D-C0F3D7B8CD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988170" y="1086859"/>
            <a:ext cx="2197185" cy="1183240"/>
          </a:xfrm>
          <a:prstGeom prst="rect">
            <a:avLst/>
          </a:prstGeom>
        </p:spPr>
      </p:pic>
    </p:spTree>
    <p:extLst>
      <p:ext uri="{BB962C8B-B14F-4D97-AF65-F5344CB8AC3E}">
        <p14:creationId xmlns:p14="http://schemas.microsoft.com/office/powerpoint/2010/main" val="3771933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ölj oss i våra kanaler">
    <p:spTree>
      <p:nvGrpSpPr>
        <p:cNvPr id="1" name=""/>
        <p:cNvGrpSpPr/>
        <p:nvPr/>
      </p:nvGrpSpPr>
      <p:grpSpPr>
        <a:xfrm>
          <a:off x="0" y="0"/>
          <a:ext cx="0" cy="0"/>
          <a:chOff x="0" y="0"/>
          <a:chExt cx="0" cy="0"/>
        </a:xfrm>
      </p:grpSpPr>
      <p:pic>
        <p:nvPicPr>
          <p:cNvPr id="3" name="Paus-Telefoner 1920x1080">
            <a:hlinkClick r:id="" action="ppaction://media"/>
            <a:extLst>
              <a:ext uri="{FF2B5EF4-FFF2-40B4-BE49-F238E27FC236}">
                <a16:creationId xmlns:a16="http://schemas.microsoft.com/office/drawing/2014/main" id="{85B6049D-D38C-42CF-B1FF-6CCA1DF1543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553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örlig 2 (Används under Rosa Bandet-perioden)">
    <p:spTree>
      <p:nvGrpSpPr>
        <p:cNvPr id="1" name=""/>
        <p:cNvGrpSpPr/>
        <p:nvPr/>
      </p:nvGrpSpPr>
      <p:grpSpPr>
        <a:xfrm>
          <a:off x="0" y="0"/>
          <a:ext cx="0" cy="0"/>
          <a:chOff x="0" y="0"/>
          <a:chExt cx="0" cy="0"/>
        </a:xfrm>
      </p:grpSpPr>
      <p:pic>
        <p:nvPicPr>
          <p:cNvPr id="3" name="Filmgrafik allmän_OUTRO_rosa_1920x1080-Kortversion">
            <a:hlinkClick r:id="" action="ppaction://media"/>
            <a:extLst>
              <a:ext uri="{FF2B5EF4-FFF2-40B4-BE49-F238E27FC236}">
                <a16:creationId xmlns:a16="http://schemas.microsoft.com/office/drawing/2014/main" id="{6E5886FD-D471-4231-8D26-C4D0A2AC7B3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4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örlig 2 (Används under Rosa Bandet-perioden)">
    <p:spTree>
      <p:nvGrpSpPr>
        <p:cNvPr id="1" name=""/>
        <p:cNvGrpSpPr/>
        <p:nvPr/>
      </p:nvGrpSpPr>
      <p:grpSpPr>
        <a:xfrm>
          <a:off x="0" y="0"/>
          <a:ext cx="0" cy="0"/>
          <a:chOff x="0" y="0"/>
          <a:chExt cx="0" cy="0"/>
        </a:xfrm>
      </p:grpSpPr>
      <p:pic>
        <p:nvPicPr>
          <p:cNvPr id="2" name="Paus-Rörelsepaus-1-1920x1080">
            <a:hlinkClick r:id="" action="ppaction://media"/>
            <a:extLst>
              <a:ext uri="{FF2B5EF4-FFF2-40B4-BE49-F238E27FC236}">
                <a16:creationId xmlns:a16="http://schemas.microsoft.com/office/drawing/2014/main" id="{C4239CCF-59A0-FACF-71BA-551C1F106FC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9798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örlig logotyp vit">
    <p:spTree>
      <p:nvGrpSpPr>
        <p:cNvPr id="1" name=""/>
        <p:cNvGrpSpPr/>
        <p:nvPr/>
      </p:nvGrpSpPr>
      <p:grpSpPr>
        <a:xfrm>
          <a:off x="0" y="0"/>
          <a:ext cx="0" cy="0"/>
          <a:chOff x="0" y="0"/>
          <a:chExt cx="0" cy="0"/>
        </a:xfrm>
      </p:grpSpPr>
      <p:pic>
        <p:nvPicPr>
          <p:cNvPr id="4" name="CF_Logotype_Primary_NEG_PREVIEW">
            <a:hlinkClick r:id="" action="ppaction://media"/>
            <a:extLst>
              <a:ext uri="{FF2B5EF4-FFF2-40B4-BE49-F238E27FC236}">
                <a16:creationId xmlns:a16="http://schemas.microsoft.com/office/drawing/2014/main" id="{56B292AA-7DD1-4862-9DDE-45A88442FEB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9347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örlig logotyp blå">
    <p:spTree>
      <p:nvGrpSpPr>
        <p:cNvPr id="1" name=""/>
        <p:cNvGrpSpPr/>
        <p:nvPr/>
      </p:nvGrpSpPr>
      <p:grpSpPr>
        <a:xfrm>
          <a:off x="0" y="0"/>
          <a:ext cx="0" cy="0"/>
          <a:chOff x="0" y="0"/>
          <a:chExt cx="0" cy="0"/>
        </a:xfrm>
      </p:grpSpPr>
      <p:pic>
        <p:nvPicPr>
          <p:cNvPr id="4" name="CF_Logotype_Primary_POS_PREVIEW">
            <a:hlinkClick r:id="" action="ppaction://media"/>
            <a:extLst>
              <a:ext uri="{FF2B5EF4-FFF2-40B4-BE49-F238E27FC236}">
                <a16:creationId xmlns:a16="http://schemas.microsoft.com/office/drawing/2014/main" id="{79A784EF-A3CE-4FAF-A716-56D74D5308F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617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Rubrik endast">
    <p:bg>
      <p:bgPr>
        <a:solidFill>
          <a:schemeClr val="tx1"/>
        </a:solidFill>
        <a:effectLst/>
      </p:bgPr>
    </p:bg>
    <p:spTree>
      <p:nvGrpSpPr>
        <p:cNvPr id="1" name=""/>
        <p:cNvGrpSpPr/>
        <p:nvPr/>
      </p:nvGrpSpPr>
      <p:grpSpPr>
        <a:xfrm>
          <a:off x="0" y="0"/>
          <a:ext cx="0" cy="0"/>
          <a:chOff x="0" y="0"/>
          <a:chExt cx="0" cy="0"/>
        </a:xfrm>
      </p:grpSpPr>
      <p:sp>
        <p:nvSpPr>
          <p:cNvPr id="7" name="Rubrik 6"/>
          <p:cNvSpPr>
            <a:spLocks noGrp="1"/>
          </p:cNvSpPr>
          <p:nvPr>
            <p:ph type="title"/>
          </p:nvPr>
        </p:nvSpPr>
        <p:spPr>
          <a:xfrm>
            <a:off x="636588" y="609600"/>
            <a:ext cx="10926765" cy="1042988"/>
          </a:xfrm>
        </p:spPr>
        <p:txBody>
          <a:bodyPr/>
          <a:lstStyle>
            <a:lvl1pPr algn="ctr">
              <a:defRPr sz="5000"/>
            </a:lvl1pPr>
          </a:lstStyle>
          <a:p>
            <a:r>
              <a:rPr lang="sv-SE"/>
              <a:t>Klicka här för att ändra format</a:t>
            </a:r>
          </a:p>
        </p:txBody>
      </p:sp>
      <p:pic>
        <p:nvPicPr>
          <p:cNvPr id="2" name="Bild 12">
            <a:extLst>
              <a:ext uri="{FF2B5EF4-FFF2-40B4-BE49-F238E27FC236}">
                <a16:creationId xmlns:a16="http://schemas.microsoft.com/office/drawing/2014/main" id="{505FA4E6-3AE0-8FBF-A783-E9A07988DBE0}"/>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0165682" y="6214633"/>
            <a:ext cx="1397671" cy="362013"/>
          </a:xfrm>
          <a:prstGeom prst="rect">
            <a:avLst/>
          </a:prstGeom>
        </p:spPr>
      </p:pic>
    </p:spTree>
    <p:extLst>
      <p:ext uri="{BB962C8B-B14F-4D97-AF65-F5344CB8AC3E}">
        <p14:creationId xmlns:p14="http://schemas.microsoft.com/office/powerpoint/2010/main" val="3025715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om sida utan logotyp">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a:xfrm>
            <a:off x="636589" y="1134269"/>
            <a:ext cx="5459412" cy="1042988"/>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B4BF24D-AF63-4033-92A1-9FBBCE4ECD0D}"/>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accent1"/>
                </a:solidFill>
              </a:defRPr>
            </a:lvl1pPr>
            <a:lvl2pPr>
              <a:spcBef>
                <a:spcPts val="1800"/>
              </a:spcBef>
              <a:defRPr sz="1400">
                <a:solidFill>
                  <a:schemeClr val="accent1"/>
                </a:solidFill>
              </a:defRPr>
            </a:lvl2pPr>
            <a:lvl3pPr>
              <a:spcBef>
                <a:spcPts val="1800"/>
              </a:spcBef>
              <a:defRPr sz="1400">
                <a:solidFill>
                  <a:schemeClr val="accent1"/>
                </a:solidFill>
              </a:defRPr>
            </a:lvl3pPr>
            <a:lvl4pPr>
              <a:spcBef>
                <a:spcPts val="1800"/>
              </a:spcBef>
              <a:defRPr sz="1400">
                <a:solidFill>
                  <a:schemeClr val="accent1"/>
                </a:solidFill>
              </a:defRPr>
            </a:lvl4pPr>
            <a:lvl5pPr>
              <a:spcBef>
                <a:spcPts val="1800"/>
              </a:spcBef>
              <a:defRPr sz="1400">
                <a:solidFill>
                  <a:schemeClr val="accent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 4">
            <a:extLst>
              <a:ext uri="{FF2B5EF4-FFF2-40B4-BE49-F238E27FC236}">
                <a16:creationId xmlns:a16="http://schemas.microsoft.com/office/drawing/2014/main" id="{A65C8769-77BF-4171-B519-F8B5803AF7C2}"/>
              </a:ext>
            </a:extLst>
          </p:cNvPr>
          <p:cNvSpPr>
            <a:spLocks noGrp="1"/>
          </p:cNvSpPr>
          <p:nvPr>
            <p:ph type="pic" sz="quarter" idx="14"/>
          </p:nvPr>
        </p:nvSpPr>
        <p:spPr>
          <a:xfrm>
            <a:off x="6419850" y="0"/>
            <a:ext cx="5772149" cy="6858000"/>
          </a:xfrm>
          <a:solidFill>
            <a:schemeClr val="bg1">
              <a:lumMod val="95000"/>
            </a:schemeClr>
          </a:solidFill>
        </p:spPr>
        <p:txBody>
          <a:bodyPr tIns="2880000" anchor="t" anchorCtr="1">
            <a:normAutofit/>
          </a:bodyPr>
          <a:lstStyle>
            <a:lvl1pPr marL="0" indent="0">
              <a:buNone/>
              <a:defRPr sz="1800"/>
            </a:lvl1pPr>
          </a:lstStyle>
          <a:p>
            <a:r>
              <a:rPr lang="sv-SE"/>
              <a:t>Klicka på ikonen för att lägga till en bild</a:t>
            </a:r>
          </a:p>
        </p:txBody>
      </p:sp>
      <p:sp>
        <p:nvSpPr>
          <p:cNvPr id="9" name="Platshållare för bildnummer 3">
            <a:extLst>
              <a:ext uri="{FF2B5EF4-FFF2-40B4-BE49-F238E27FC236}">
                <a16:creationId xmlns:a16="http://schemas.microsoft.com/office/drawing/2014/main" id="{1296F41C-5922-42EF-B81E-6181D3D2809A}"/>
              </a:ext>
            </a:extLst>
          </p:cNvPr>
          <p:cNvSpPr>
            <a:spLocks noGrp="1"/>
          </p:cNvSpPr>
          <p:nvPr>
            <p:ph type="sldNum" sz="quarter" idx="17"/>
          </p:nvPr>
        </p:nvSpPr>
        <p:spPr>
          <a:xfrm>
            <a:off x="636588" y="6327775"/>
            <a:ext cx="207962" cy="196850"/>
          </a:xfrm>
          <a:prstGeom prst="rect">
            <a:avLst/>
          </a:prstGeom>
        </p:spPr>
        <p:txBody>
          <a:bodyPr/>
          <a:lstStyle/>
          <a:p>
            <a:fld id="{414435A5-2AE5-40BE-AACC-D6876D20EB6E}" type="slidenum">
              <a:rPr lang="sv-SE" smtClean="0"/>
              <a:pPr/>
              <a:t>‹#›</a:t>
            </a:fld>
            <a:endParaRPr lang="sv-SE"/>
          </a:p>
        </p:txBody>
      </p:sp>
    </p:spTree>
    <p:extLst>
      <p:ext uri="{BB962C8B-B14F-4D97-AF65-F5344CB8AC3E}">
        <p14:creationId xmlns:p14="http://schemas.microsoft.com/office/powerpoint/2010/main" val="1690922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p>
            <a:fld id="{414435A5-2AE5-40BE-AACC-D6876D20EB6E}" type="slidenum">
              <a:rPr lang="sv-SE" smtClean="0"/>
              <a:pPr/>
              <a:t>‹#›</a:t>
            </a:fld>
            <a:endParaRPr lang="sv-SE"/>
          </a:p>
        </p:txBody>
      </p:sp>
      <p:pic>
        <p:nvPicPr>
          <p:cNvPr id="12" name="Platshållare för bild 14">
            <a:extLst>
              <a:ext uri="{FF2B5EF4-FFF2-40B4-BE49-F238E27FC236}">
                <a16:creationId xmlns:a16="http://schemas.microsoft.com/office/drawing/2014/main" id="{58CE558B-3695-4569-AC16-C68F3A8E6783}"/>
              </a:ext>
            </a:extLst>
          </p:cNvPr>
          <p:cNvPicPr>
            <a:picLocks noChangeAspect="1"/>
          </p:cNvPicPr>
          <p:nvPr userDrawn="1"/>
        </p:nvPicPr>
        <p:blipFill rotWithShape="1">
          <a:blip r:embed="rId2"/>
          <a:srcRect l="14103" t="3238" r="24865" b="-3238"/>
          <a:stretch/>
        </p:blipFill>
        <p:spPr>
          <a:xfrm flipH="1">
            <a:off x="6419851" y="0"/>
            <a:ext cx="5772149" cy="6858000"/>
          </a:xfrm>
          <a:prstGeom prst="rect">
            <a:avLst/>
          </a:prstGeom>
          <a:solidFill>
            <a:srgbClr val="F7CED7"/>
          </a:solidFill>
        </p:spPr>
      </p:pic>
      <p:sp>
        <p:nvSpPr>
          <p:cNvPr id="8" name="Rubrik 6">
            <a:extLst>
              <a:ext uri="{FF2B5EF4-FFF2-40B4-BE49-F238E27FC236}">
                <a16:creationId xmlns:a16="http://schemas.microsoft.com/office/drawing/2014/main" id="{960AE44D-24D1-4E19-AADD-22117E416BBF}"/>
              </a:ext>
            </a:extLst>
          </p:cNvPr>
          <p:cNvSpPr>
            <a:spLocks noGrp="1"/>
          </p:cNvSpPr>
          <p:nvPr>
            <p:ph type="title"/>
          </p:nvPr>
        </p:nvSpPr>
        <p:spPr>
          <a:xfrm>
            <a:off x="636589" y="1134269"/>
            <a:ext cx="5459412" cy="1042988"/>
          </a:xfrm>
        </p:spPr>
        <p:txBody>
          <a:bodyPr/>
          <a:lstStyle/>
          <a:p>
            <a:r>
              <a:rPr lang="sv-SE"/>
              <a:t>Klicka här för att ändra mall för rubrikformat</a:t>
            </a:r>
          </a:p>
        </p:txBody>
      </p:sp>
      <p:sp>
        <p:nvSpPr>
          <p:cNvPr id="10" name="Platshållare för text 2">
            <a:extLst>
              <a:ext uri="{FF2B5EF4-FFF2-40B4-BE49-F238E27FC236}">
                <a16:creationId xmlns:a16="http://schemas.microsoft.com/office/drawing/2014/main" id="{1993BB16-2763-4FFD-A035-9E580B305BF6}"/>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accent1"/>
                </a:solidFill>
              </a:defRPr>
            </a:lvl1pPr>
            <a:lvl2pPr>
              <a:spcBef>
                <a:spcPts val="1800"/>
              </a:spcBef>
              <a:defRPr sz="1400">
                <a:solidFill>
                  <a:schemeClr val="accent1"/>
                </a:solidFill>
              </a:defRPr>
            </a:lvl2pPr>
            <a:lvl3pPr>
              <a:spcBef>
                <a:spcPts val="1800"/>
              </a:spcBef>
              <a:defRPr sz="1400">
                <a:solidFill>
                  <a:schemeClr val="accent1"/>
                </a:solidFill>
              </a:defRPr>
            </a:lvl3pPr>
            <a:lvl4pPr>
              <a:spcBef>
                <a:spcPts val="1800"/>
              </a:spcBef>
              <a:defRPr sz="1400">
                <a:solidFill>
                  <a:schemeClr val="accent1"/>
                </a:solidFill>
              </a:defRPr>
            </a:lvl4pPr>
            <a:lvl5pPr>
              <a:spcBef>
                <a:spcPts val="1800"/>
              </a:spcBef>
              <a:defRPr sz="1400">
                <a:solidFill>
                  <a:schemeClr val="accent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1" name="Bildobjekt 10" descr="En bild som visar text&#10;&#10;Automatiskt genererad beskrivning">
            <a:extLst>
              <a:ext uri="{FF2B5EF4-FFF2-40B4-BE49-F238E27FC236}">
                <a16:creationId xmlns:a16="http://schemas.microsoft.com/office/drawing/2014/main" id="{977C3DEE-AA96-435A-B5EC-86578B3D1F42}"/>
              </a:ext>
            </a:extLst>
          </p:cNvPr>
          <p:cNvPicPr>
            <a:picLocks noChangeAspect="1"/>
          </p:cNvPicPr>
          <p:nvPr userDrawn="1"/>
        </p:nvPicPr>
        <p:blipFill>
          <a:blip r:embed="rId3"/>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29164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p>
            <a:fld id="{414435A5-2AE5-40BE-AACC-D6876D20EB6E}" type="slidenum">
              <a:rPr lang="sv-SE" smtClean="0"/>
              <a:pPr/>
              <a:t>‹#›</a:t>
            </a:fld>
            <a:endParaRPr lang="sv-SE"/>
          </a:p>
        </p:txBody>
      </p:sp>
      <p:pic>
        <p:nvPicPr>
          <p:cNvPr id="8" name="Platshållare för bild 13">
            <a:extLst>
              <a:ext uri="{FF2B5EF4-FFF2-40B4-BE49-F238E27FC236}">
                <a16:creationId xmlns:a16="http://schemas.microsoft.com/office/drawing/2014/main" id="{E3D3A0DB-22CA-4687-A7E7-98C5B70B0CE4}"/>
              </a:ext>
            </a:extLst>
          </p:cNvPr>
          <p:cNvPicPr>
            <a:picLocks noChangeAspect="1"/>
          </p:cNvPicPr>
          <p:nvPr userDrawn="1"/>
        </p:nvPicPr>
        <p:blipFill rotWithShape="1">
          <a:blip r:embed="rId2"/>
          <a:srcRect l="19068" t="3220" r="29264" b="9964"/>
          <a:stretch/>
        </p:blipFill>
        <p:spPr>
          <a:xfrm>
            <a:off x="6419850" y="0"/>
            <a:ext cx="5772150" cy="6858000"/>
          </a:xfrm>
          <a:prstGeom prst="rect">
            <a:avLst/>
          </a:prstGeom>
          <a:solidFill>
            <a:schemeClr val="accent1"/>
          </a:solidFill>
        </p:spPr>
      </p:pic>
      <p:sp>
        <p:nvSpPr>
          <p:cNvPr id="10" name="Rubrik 6">
            <a:extLst>
              <a:ext uri="{FF2B5EF4-FFF2-40B4-BE49-F238E27FC236}">
                <a16:creationId xmlns:a16="http://schemas.microsoft.com/office/drawing/2014/main" id="{3F167D1E-8C2A-466B-ACDF-13949CD47FA8}"/>
              </a:ext>
            </a:extLst>
          </p:cNvPr>
          <p:cNvSpPr>
            <a:spLocks noGrp="1"/>
          </p:cNvSpPr>
          <p:nvPr>
            <p:ph type="title"/>
          </p:nvPr>
        </p:nvSpPr>
        <p:spPr>
          <a:xfrm>
            <a:off x="636589" y="1134269"/>
            <a:ext cx="5459412" cy="1042988"/>
          </a:xfrm>
        </p:spPr>
        <p:txBody>
          <a:bodyPr/>
          <a:lstStyle/>
          <a:p>
            <a:r>
              <a:rPr lang="sv-SE"/>
              <a:t>Klicka här för att ändra mall för rubrikformat</a:t>
            </a:r>
          </a:p>
        </p:txBody>
      </p:sp>
      <p:sp>
        <p:nvSpPr>
          <p:cNvPr id="11" name="Platshållare för text 2">
            <a:extLst>
              <a:ext uri="{FF2B5EF4-FFF2-40B4-BE49-F238E27FC236}">
                <a16:creationId xmlns:a16="http://schemas.microsoft.com/office/drawing/2014/main" id="{694F6F34-7A4B-45F2-B00D-3218519B4B5E}"/>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accent1"/>
                </a:solidFill>
              </a:defRPr>
            </a:lvl1pPr>
            <a:lvl2pPr>
              <a:spcBef>
                <a:spcPts val="1800"/>
              </a:spcBef>
              <a:defRPr sz="1400">
                <a:solidFill>
                  <a:schemeClr val="accent1"/>
                </a:solidFill>
              </a:defRPr>
            </a:lvl2pPr>
            <a:lvl3pPr>
              <a:spcBef>
                <a:spcPts val="1800"/>
              </a:spcBef>
              <a:defRPr sz="1400">
                <a:solidFill>
                  <a:schemeClr val="accent1"/>
                </a:solidFill>
              </a:defRPr>
            </a:lvl3pPr>
            <a:lvl4pPr>
              <a:spcBef>
                <a:spcPts val="1800"/>
              </a:spcBef>
              <a:defRPr sz="1400">
                <a:solidFill>
                  <a:schemeClr val="accent1"/>
                </a:solidFill>
              </a:defRPr>
            </a:lvl4pPr>
            <a:lvl5pPr>
              <a:spcBef>
                <a:spcPts val="1800"/>
              </a:spcBef>
              <a:defRPr sz="1400">
                <a:solidFill>
                  <a:schemeClr val="accent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5" name="Bildobjekt 14" descr="En bild som visar text&#10;&#10;Automatiskt genererad beskrivning">
            <a:extLst>
              <a:ext uri="{FF2B5EF4-FFF2-40B4-BE49-F238E27FC236}">
                <a16:creationId xmlns:a16="http://schemas.microsoft.com/office/drawing/2014/main" id="{C88C7FDF-C4DD-4B4B-9566-EBDB544FC95E}"/>
              </a:ext>
            </a:extLst>
          </p:cNvPr>
          <p:cNvPicPr>
            <a:picLocks noChangeAspect="1"/>
          </p:cNvPicPr>
          <p:nvPr userDrawn="1"/>
        </p:nvPicPr>
        <p:blipFill>
          <a:blip r:embed="rId3"/>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362633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Rubrik och innehåll">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6048964-19FD-4BE4-B2B3-98CF7453613D}"/>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lvl1pPr>
              <a:defRPr>
                <a:solidFill>
                  <a:schemeClr val="bg1"/>
                </a:solidFill>
              </a:defRPr>
            </a:lvl1pPr>
          </a:lstStyle>
          <a:p>
            <a:fld id="{414435A5-2AE5-40BE-AACC-D6876D20EB6E}" type="slidenum">
              <a:rPr lang="sv-SE" smtClean="0"/>
              <a:pPr/>
              <a:t>‹#›</a:t>
            </a:fld>
            <a:endParaRPr lang="sv-SE"/>
          </a:p>
        </p:txBody>
      </p:sp>
      <p:pic>
        <p:nvPicPr>
          <p:cNvPr id="12" name="Bildobjekt 11">
            <a:extLst>
              <a:ext uri="{FF2B5EF4-FFF2-40B4-BE49-F238E27FC236}">
                <a16:creationId xmlns:a16="http://schemas.microsoft.com/office/drawing/2014/main" id="{A13A552E-69CA-4DE1-97C8-0083734E4DA4}"/>
              </a:ext>
            </a:extLst>
          </p:cNvPr>
          <p:cNvPicPr>
            <a:picLocks noChangeAspect="1"/>
          </p:cNvPicPr>
          <p:nvPr userDrawn="1"/>
        </p:nvPicPr>
        <p:blipFill>
          <a:blip r:embed="rId2"/>
          <a:stretch>
            <a:fillRect/>
          </a:stretch>
        </p:blipFill>
        <p:spPr>
          <a:xfrm>
            <a:off x="6348327" y="971615"/>
            <a:ext cx="5459412" cy="4690836"/>
          </a:xfrm>
          <a:prstGeom prst="rect">
            <a:avLst/>
          </a:prstGeom>
        </p:spPr>
      </p:pic>
      <p:sp>
        <p:nvSpPr>
          <p:cNvPr id="15" name="Rubrik 6">
            <a:extLst>
              <a:ext uri="{FF2B5EF4-FFF2-40B4-BE49-F238E27FC236}">
                <a16:creationId xmlns:a16="http://schemas.microsoft.com/office/drawing/2014/main" id="{D5C718E8-79B9-4EBB-81B1-A8C6AD6075B3}"/>
              </a:ext>
            </a:extLst>
          </p:cNvPr>
          <p:cNvSpPr>
            <a:spLocks noGrp="1"/>
          </p:cNvSpPr>
          <p:nvPr>
            <p:ph type="title"/>
          </p:nvPr>
        </p:nvSpPr>
        <p:spPr>
          <a:xfrm>
            <a:off x="636589" y="1134269"/>
            <a:ext cx="4599875" cy="1042988"/>
          </a:xfrm>
        </p:spPr>
        <p:txBody>
          <a:bodyPr/>
          <a:lstStyle>
            <a:lvl1pPr>
              <a:defRPr>
                <a:solidFill>
                  <a:schemeClr val="bg1"/>
                </a:solidFill>
              </a:defRPr>
            </a:lvl1pPr>
          </a:lstStyle>
          <a:p>
            <a:r>
              <a:rPr lang="sv-SE"/>
              <a:t>Klicka här för att ändra mall för rubrikformat</a:t>
            </a:r>
          </a:p>
        </p:txBody>
      </p:sp>
      <p:sp>
        <p:nvSpPr>
          <p:cNvPr id="16" name="Platshållare för text 2">
            <a:extLst>
              <a:ext uri="{FF2B5EF4-FFF2-40B4-BE49-F238E27FC236}">
                <a16:creationId xmlns:a16="http://schemas.microsoft.com/office/drawing/2014/main" id="{AB5C7E5C-10D9-450B-ABAC-8347AC8FAD66}"/>
              </a:ext>
            </a:extLst>
          </p:cNvPr>
          <p:cNvSpPr>
            <a:spLocks noGrp="1"/>
          </p:cNvSpPr>
          <p:nvPr>
            <p:ph type="body" sz="quarter" idx="13" hasCustomPrompt="1"/>
          </p:nvPr>
        </p:nvSpPr>
        <p:spPr>
          <a:xfrm>
            <a:off x="636588" y="2177257"/>
            <a:ext cx="4599875" cy="3439517"/>
          </a:xfrm>
        </p:spPr>
        <p:txBody>
          <a:bodyPr>
            <a:normAutofit/>
          </a:bodyPr>
          <a:lstStyle>
            <a:lvl1pPr>
              <a:spcBef>
                <a:spcPts val="2400"/>
              </a:spcBef>
              <a:defRPr sz="1400">
                <a:solidFill>
                  <a:schemeClr val="bg1"/>
                </a:solidFill>
              </a:defRPr>
            </a:lvl1pPr>
            <a:lvl2pPr>
              <a:spcBef>
                <a:spcPts val="1800"/>
              </a:spcBef>
              <a:defRPr sz="1400">
                <a:solidFill>
                  <a:schemeClr val="bg1"/>
                </a:solidFill>
              </a:defRPr>
            </a:lvl2pPr>
            <a:lvl3pPr>
              <a:spcBef>
                <a:spcPts val="1800"/>
              </a:spcBef>
              <a:defRPr sz="1400">
                <a:solidFill>
                  <a:schemeClr val="bg1"/>
                </a:solidFill>
              </a:defRPr>
            </a:lvl3pPr>
            <a:lvl4pPr>
              <a:spcBef>
                <a:spcPts val="1800"/>
              </a:spcBef>
              <a:defRPr sz="1400">
                <a:solidFill>
                  <a:schemeClr val="bg1"/>
                </a:solidFill>
              </a:defRPr>
            </a:lvl4pPr>
            <a:lvl5pPr>
              <a:spcBef>
                <a:spcPts val="1800"/>
              </a:spcBef>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1" name="Bildobjekt 10" descr="En bild som visar text&#10;&#10;Automatiskt genererad beskrivning">
            <a:extLst>
              <a:ext uri="{FF2B5EF4-FFF2-40B4-BE49-F238E27FC236}">
                <a16:creationId xmlns:a16="http://schemas.microsoft.com/office/drawing/2014/main" id="{C3521F30-97B8-4A30-B8D1-DFF763CEB503}"/>
              </a:ext>
            </a:extLst>
          </p:cNvPr>
          <p:cNvPicPr>
            <a:picLocks noChangeAspect="1"/>
          </p:cNvPicPr>
          <p:nvPr userDrawn="1"/>
        </p:nvPicPr>
        <p:blipFill>
          <a:blip r:embed="rId3"/>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14945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D5B0A73-387F-4C64-BDC8-DB8EA850C2B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lvl1pPr>
              <a:defRPr>
                <a:solidFill>
                  <a:schemeClr val="bg1"/>
                </a:solidFill>
              </a:defRPr>
            </a:lvl1pPr>
          </a:lstStyle>
          <a:p>
            <a:fld id="{414435A5-2AE5-40BE-AACC-D6876D20EB6E}" type="slidenum">
              <a:rPr lang="sv-SE" smtClean="0"/>
              <a:pPr/>
              <a:t>‹#›</a:t>
            </a:fld>
            <a:endParaRPr lang="sv-SE"/>
          </a:p>
        </p:txBody>
      </p:sp>
      <p:sp>
        <p:nvSpPr>
          <p:cNvPr id="15" name="Rubrik 6">
            <a:extLst>
              <a:ext uri="{FF2B5EF4-FFF2-40B4-BE49-F238E27FC236}">
                <a16:creationId xmlns:a16="http://schemas.microsoft.com/office/drawing/2014/main" id="{E8CB81F3-F046-4FB7-BC23-DF070FF999DC}"/>
              </a:ext>
            </a:extLst>
          </p:cNvPr>
          <p:cNvSpPr>
            <a:spLocks noGrp="1"/>
          </p:cNvSpPr>
          <p:nvPr>
            <p:ph type="title"/>
          </p:nvPr>
        </p:nvSpPr>
        <p:spPr>
          <a:xfrm>
            <a:off x="636589" y="1134269"/>
            <a:ext cx="5459412" cy="1042988"/>
          </a:xfrm>
        </p:spPr>
        <p:txBody>
          <a:bodyPr/>
          <a:lstStyle>
            <a:lvl1pPr>
              <a:defRPr>
                <a:solidFill>
                  <a:schemeClr val="bg1"/>
                </a:solidFill>
              </a:defRPr>
            </a:lvl1pPr>
          </a:lstStyle>
          <a:p>
            <a:r>
              <a:rPr lang="sv-SE"/>
              <a:t>Klicka här för att ändra mall för rubrikformat</a:t>
            </a:r>
          </a:p>
        </p:txBody>
      </p:sp>
      <p:sp>
        <p:nvSpPr>
          <p:cNvPr id="16" name="Platshållare för text 2">
            <a:extLst>
              <a:ext uri="{FF2B5EF4-FFF2-40B4-BE49-F238E27FC236}">
                <a16:creationId xmlns:a16="http://schemas.microsoft.com/office/drawing/2014/main" id="{8F649218-E8F1-4E6D-99F7-302E591CBA5A}"/>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bg1"/>
                </a:solidFill>
              </a:defRPr>
            </a:lvl1pPr>
            <a:lvl2pPr>
              <a:spcBef>
                <a:spcPts val="1800"/>
              </a:spcBef>
              <a:defRPr sz="1400">
                <a:solidFill>
                  <a:schemeClr val="bg1"/>
                </a:solidFill>
              </a:defRPr>
            </a:lvl2pPr>
            <a:lvl3pPr>
              <a:spcBef>
                <a:spcPts val="1800"/>
              </a:spcBef>
              <a:defRPr sz="1400">
                <a:solidFill>
                  <a:schemeClr val="bg1"/>
                </a:solidFill>
              </a:defRPr>
            </a:lvl3pPr>
            <a:lvl4pPr>
              <a:spcBef>
                <a:spcPts val="1800"/>
              </a:spcBef>
              <a:defRPr sz="1400">
                <a:solidFill>
                  <a:schemeClr val="bg1"/>
                </a:solidFill>
              </a:defRPr>
            </a:lvl4pPr>
            <a:lvl5pPr>
              <a:spcBef>
                <a:spcPts val="1800"/>
              </a:spcBef>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9" name="Bild 8">
            <a:extLst>
              <a:ext uri="{FF2B5EF4-FFF2-40B4-BE49-F238E27FC236}">
                <a16:creationId xmlns:a16="http://schemas.microsoft.com/office/drawing/2014/main" id="{A31935E7-1005-47A0-AD2B-7EF14DBE18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465980" y="6246802"/>
            <a:ext cx="1149082" cy="298892"/>
          </a:xfrm>
          <a:prstGeom prst="rect">
            <a:avLst/>
          </a:prstGeom>
        </p:spPr>
      </p:pic>
    </p:spTree>
    <p:extLst>
      <p:ext uri="{BB962C8B-B14F-4D97-AF65-F5344CB8AC3E}">
        <p14:creationId xmlns:p14="http://schemas.microsoft.com/office/powerpoint/2010/main" val="2471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Rubrik och innehå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D5B0A73-387F-4C64-BDC8-DB8EA850C2BC}"/>
              </a:ext>
            </a:extLst>
          </p:cNvPr>
          <p:cNvSpPr/>
          <p:nvPr userDrawn="1"/>
        </p:nvSpPr>
        <p:spPr>
          <a:xfrm>
            <a:off x="0" y="0"/>
            <a:ext cx="12192000" cy="6858000"/>
          </a:xfrm>
          <a:prstGeom prst="rect">
            <a:avLst/>
          </a:prstGeom>
          <a:solidFill>
            <a:srgbClr val="F0F9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13">
            <a:extLst>
              <a:ext uri="{FF2B5EF4-FFF2-40B4-BE49-F238E27FC236}">
                <a16:creationId xmlns:a16="http://schemas.microsoft.com/office/drawing/2014/main" id="{F824ED37-2AA0-4D05-B45C-8E97A4465807}"/>
              </a:ext>
            </a:extLst>
          </p:cNvPr>
          <p:cNvSpPr>
            <a:spLocks noGrp="1"/>
          </p:cNvSpPr>
          <p:nvPr>
            <p:ph type="sldNum" sz="quarter" idx="17"/>
          </p:nvPr>
        </p:nvSpPr>
        <p:spPr>
          <a:xfrm>
            <a:off x="636588" y="6327775"/>
            <a:ext cx="207962" cy="196850"/>
          </a:xfrm>
          <a:prstGeom prst="rect">
            <a:avLst/>
          </a:prstGeom>
        </p:spPr>
        <p:txBody>
          <a:bodyPr/>
          <a:lstStyle>
            <a:lvl1pPr>
              <a:defRPr>
                <a:solidFill>
                  <a:schemeClr val="tx1"/>
                </a:solidFill>
              </a:defRPr>
            </a:lvl1pPr>
          </a:lstStyle>
          <a:p>
            <a:fld id="{414435A5-2AE5-40BE-AACC-D6876D20EB6E}" type="slidenum">
              <a:rPr lang="sv-SE" smtClean="0"/>
              <a:pPr/>
              <a:t>‹#›</a:t>
            </a:fld>
            <a:endParaRPr lang="sv-SE"/>
          </a:p>
        </p:txBody>
      </p:sp>
      <p:sp>
        <p:nvSpPr>
          <p:cNvPr id="15" name="Rubrik 6">
            <a:extLst>
              <a:ext uri="{FF2B5EF4-FFF2-40B4-BE49-F238E27FC236}">
                <a16:creationId xmlns:a16="http://schemas.microsoft.com/office/drawing/2014/main" id="{E8CB81F3-F046-4FB7-BC23-DF070FF999DC}"/>
              </a:ext>
            </a:extLst>
          </p:cNvPr>
          <p:cNvSpPr>
            <a:spLocks noGrp="1"/>
          </p:cNvSpPr>
          <p:nvPr>
            <p:ph type="title"/>
          </p:nvPr>
        </p:nvSpPr>
        <p:spPr>
          <a:xfrm>
            <a:off x="636589" y="1134269"/>
            <a:ext cx="5459412" cy="1042988"/>
          </a:xfrm>
          <a:ln>
            <a:noFill/>
          </a:ln>
        </p:spPr>
        <p:txBody>
          <a:bodyPr/>
          <a:lstStyle>
            <a:lvl1pPr>
              <a:defRPr>
                <a:solidFill>
                  <a:schemeClr val="tx1"/>
                </a:solidFill>
              </a:defRPr>
            </a:lvl1pPr>
          </a:lstStyle>
          <a:p>
            <a:r>
              <a:rPr lang="sv-SE"/>
              <a:t>Klicka här för att ändra mall för rubrikformat</a:t>
            </a:r>
          </a:p>
        </p:txBody>
      </p:sp>
      <p:sp>
        <p:nvSpPr>
          <p:cNvPr id="16" name="Platshållare för text 2">
            <a:extLst>
              <a:ext uri="{FF2B5EF4-FFF2-40B4-BE49-F238E27FC236}">
                <a16:creationId xmlns:a16="http://schemas.microsoft.com/office/drawing/2014/main" id="{8F649218-E8F1-4E6D-99F7-302E591CBA5A}"/>
              </a:ext>
            </a:extLst>
          </p:cNvPr>
          <p:cNvSpPr>
            <a:spLocks noGrp="1"/>
          </p:cNvSpPr>
          <p:nvPr>
            <p:ph type="body" sz="quarter" idx="13" hasCustomPrompt="1"/>
          </p:nvPr>
        </p:nvSpPr>
        <p:spPr>
          <a:xfrm>
            <a:off x="636588" y="2177257"/>
            <a:ext cx="5459412" cy="3439517"/>
          </a:xfrm>
        </p:spPr>
        <p:txBody>
          <a:bodyPr>
            <a:normAutofit/>
          </a:bodyPr>
          <a:lstStyle>
            <a:lvl1pPr>
              <a:spcBef>
                <a:spcPts val="2400"/>
              </a:spcBef>
              <a:defRPr sz="1400">
                <a:solidFill>
                  <a:schemeClr val="tx1"/>
                </a:solidFill>
              </a:defRPr>
            </a:lvl1pPr>
            <a:lvl2pPr>
              <a:spcBef>
                <a:spcPts val="1800"/>
              </a:spcBef>
              <a:defRPr sz="1400">
                <a:solidFill>
                  <a:schemeClr val="tx1"/>
                </a:solidFill>
              </a:defRPr>
            </a:lvl2pPr>
            <a:lvl3pPr>
              <a:spcBef>
                <a:spcPts val="1800"/>
              </a:spcBef>
              <a:defRPr sz="1400">
                <a:solidFill>
                  <a:schemeClr val="tx1"/>
                </a:solidFill>
              </a:defRPr>
            </a:lvl3pPr>
            <a:lvl4pPr>
              <a:spcBef>
                <a:spcPts val="1800"/>
              </a:spcBef>
              <a:defRPr sz="1400">
                <a:solidFill>
                  <a:schemeClr val="tx1"/>
                </a:solidFill>
              </a:defRPr>
            </a:lvl4pPr>
            <a:lvl5pPr>
              <a:spcBef>
                <a:spcPts val="1800"/>
              </a:spcBef>
              <a:defRPr sz="1400">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2" name="Bildobjekt 1" descr="En bild som visar text&#10;&#10;Automatiskt genererad beskrivning">
            <a:extLst>
              <a:ext uri="{FF2B5EF4-FFF2-40B4-BE49-F238E27FC236}">
                <a16:creationId xmlns:a16="http://schemas.microsoft.com/office/drawing/2014/main" id="{A5CF7B53-80A2-77E2-5697-6DF0F832A997}"/>
              </a:ext>
            </a:extLst>
          </p:cNvPr>
          <p:cNvPicPr>
            <a:picLocks noChangeAspect="1"/>
          </p:cNvPicPr>
          <p:nvPr userDrawn="1"/>
        </p:nvPicPr>
        <p:blipFill>
          <a:blip r:embed="rId2"/>
          <a:stretch>
            <a:fillRect/>
          </a:stretch>
        </p:blipFill>
        <p:spPr>
          <a:xfrm>
            <a:off x="10460447" y="6251913"/>
            <a:ext cx="1156996" cy="300954"/>
          </a:xfrm>
          <a:prstGeom prst="rect">
            <a:avLst/>
          </a:prstGeom>
        </p:spPr>
      </p:pic>
    </p:spTree>
    <p:extLst>
      <p:ext uri="{BB962C8B-B14F-4D97-AF65-F5344CB8AC3E}">
        <p14:creationId xmlns:p14="http://schemas.microsoft.com/office/powerpoint/2010/main" val="7081233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3888" y="1134269"/>
            <a:ext cx="10695753" cy="915194"/>
          </a:xfrm>
          <a:prstGeom prst="rect">
            <a:avLst/>
          </a:prstGeom>
        </p:spPr>
        <p:txBody>
          <a:bodyPr vert="horz" lIns="0" tIns="0" rIns="0" bIns="0" rtlCol="0" anchor="t">
            <a:noAutofit/>
          </a:bodyPr>
          <a:lstStyle/>
          <a:p>
            <a:r>
              <a:rPr lang="sv-SE"/>
              <a:t>Klicka här för att ändra format</a:t>
            </a:r>
          </a:p>
        </p:txBody>
      </p:sp>
      <p:sp>
        <p:nvSpPr>
          <p:cNvPr id="3" name="Platshållare för text 2"/>
          <p:cNvSpPr>
            <a:spLocks noGrp="1"/>
          </p:cNvSpPr>
          <p:nvPr>
            <p:ph type="body" idx="1"/>
          </p:nvPr>
        </p:nvSpPr>
        <p:spPr>
          <a:xfrm>
            <a:off x="636588" y="2044699"/>
            <a:ext cx="10514012" cy="4117976"/>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datum 7">
            <a:extLst>
              <a:ext uri="{FF2B5EF4-FFF2-40B4-BE49-F238E27FC236}">
                <a16:creationId xmlns:a16="http://schemas.microsoft.com/office/drawing/2014/main" id="{89ED81C5-AFA7-466A-8D5F-BA8E4D026742}"/>
              </a:ext>
            </a:extLst>
          </p:cNvPr>
          <p:cNvSpPr>
            <a:spLocks noGrp="1"/>
          </p:cNvSpPr>
          <p:nvPr>
            <p:ph type="dt" sz="half" idx="2"/>
          </p:nvPr>
        </p:nvSpPr>
        <p:spPr>
          <a:xfrm>
            <a:off x="10105013" y="6327775"/>
            <a:ext cx="1044000" cy="196850"/>
          </a:xfrm>
          <a:prstGeom prst="rect">
            <a:avLst/>
          </a:prstGeom>
        </p:spPr>
        <p:txBody>
          <a:bodyPr vert="horz" lIns="91440" tIns="45720" rIns="91440" bIns="45720" rtlCol="0" anchor="ctr"/>
          <a:lstStyle>
            <a:lvl1pPr algn="r">
              <a:defRPr sz="800">
                <a:solidFill>
                  <a:schemeClr val="accent1"/>
                </a:solidFill>
              </a:defRPr>
            </a:lvl1pPr>
          </a:lstStyle>
          <a:p>
            <a:endParaRPr lang="sv-SE"/>
          </a:p>
        </p:txBody>
      </p:sp>
      <p:sp>
        <p:nvSpPr>
          <p:cNvPr id="10" name="Platshållare för bildnummer 9">
            <a:extLst>
              <a:ext uri="{FF2B5EF4-FFF2-40B4-BE49-F238E27FC236}">
                <a16:creationId xmlns:a16="http://schemas.microsoft.com/office/drawing/2014/main" id="{CDB2591D-617C-4167-8EA0-C1F5E1101AEA}"/>
              </a:ext>
            </a:extLst>
          </p:cNvPr>
          <p:cNvSpPr>
            <a:spLocks noGrp="1"/>
          </p:cNvSpPr>
          <p:nvPr>
            <p:ph type="sldNum" sz="quarter" idx="4"/>
          </p:nvPr>
        </p:nvSpPr>
        <p:spPr>
          <a:xfrm>
            <a:off x="636588" y="6327775"/>
            <a:ext cx="207962" cy="196850"/>
          </a:xfrm>
          <a:prstGeom prst="rect">
            <a:avLst/>
          </a:prstGeom>
        </p:spPr>
        <p:txBody>
          <a:bodyPr vert="horz" lIns="0" tIns="0" rIns="0" bIns="0" rtlCol="0" anchor="ctr"/>
          <a:lstStyle>
            <a:lvl1pPr algn="l">
              <a:defRPr sz="600">
                <a:solidFill>
                  <a:schemeClr val="accent1"/>
                </a:solidFill>
              </a:defRPr>
            </a:lvl1pPr>
          </a:lstStyle>
          <a:p>
            <a:fld id="{414435A5-2AE5-40BE-AACC-D6876D20EB6E}" type="slidenum">
              <a:rPr lang="sv-SE" smtClean="0"/>
              <a:pPr/>
              <a:t>‹#›</a:t>
            </a:fld>
            <a:endParaRPr lang="sv-SE"/>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649" r:id="rId3"/>
    <p:sldLayoutId id="2147483650" r:id="rId4"/>
    <p:sldLayoutId id="2147483681" r:id="rId5"/>
    <p:sldLayoutId id="2147483682" r:id="rId6"/>
    <p:sldLayoutId id="2147483686" r:id="rId7"/>
    <p:sldLayoutId id="2147483684" r:id="rId8"/>
    <p:sldLayoutId id="2147483692" r:id="rId9"/>
    <p:sldLayoutId id="2147483693" r:id="rId10"/>
    <p:sldLayoutId id="2147483694" r:id="rId11"/>
    <p:sldLayoutId id="2147483660" r:id="rId12"/>
    <p:sldLayoutId id="2147483656" r:id="rId13"/>
    <p:sldLayoutId id="2147483661" r:id="rId14"/>
    <p:sldLayoutId id="2147483663" r:id="rId15"/>
    <p:sldLayoutId id="2147483662" r:id="rId16"/>
    <p:sldLayoutId id="2147483654" r:id="rId17"/>
    <p:sldLayoutId id="2147483680" r:id="rId18"/>
    <p:sldLayoutId id="2147483688" r:id="rId19"/>
    <p:sldLayoutId id="2147483679" r:id="rId20"/>
    <p:sldLayoutId id="2147483664" r:id="rId21"/>
    <p:sldLayoutId id="2147483666" r:id="rId22"/>
    <p:sldLayoutId id="2147483665" r:id="rId23"/>
    <p:sldLayoutId id="2147483667" r:id="rId24"/>
    <p:sldLayoutId id="2147483651" r:id="rId25"/>
    <p:sldLayoutId id="2147483668" r:id="rId26"/>
    <p:sldLayoutId id="2147483675" r:id="rId27"/>
    <p:sldLayoutId id="2147483670" r:id="rId28"/>
    <p:sldLayoutId id="2147483669" r:id="rId29"/>
    <p:sldLayoutId id="2147483673" r:id="rId30"/>
    <p:sldLayoutId id="2147483672" r:id="rId31"/>
    <p:sldLayoutId id="2147483678" r:id="rId32"/>
    <p:sldLayoutId id="2147483674" r:id="rId33"/>
    <p:sldLayoutId id="2147483691" r:id="rId34"/>
    <p:sldLayoutId id="2147483689" r:id="rId35"/>
    <p:sldLayoutId id="2147483690" r:id="rId36"/>
    <p:sldLayoutId id="2147483696" r:id="rId37"/>
    <p:sldLayoutId id="2147483697" r:id="rId38"/>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28600" indent="-237600" algn="l" defTabSz="914400" rtl="0" eaLnBrk="1" latinLnBrk="0" hangingPunct="1">
        <a:lnSpc>
          <a:spcPct val="90000"/>
        </a:lnSpc>
        <a:spcBef>
          <a:spcPts val="2400"/>
        </a:spcBef>
        <a:buFont typeface="Arial" panose="020B0604020202020204" pitchFamily="34" charset="0"/>
        <a:buChar char="•"/>
        <a:defRPr sz="1400" kern="1200">
          <a:solidFill>
            <a:schemeClr val="accent1"/>
          </a:solidFill>
          <a:latin typeface="+mn-lt"/>
          <a:ea typeface="+mn-ea"/>
          <a:cs typeface="+mn-cs"/>
        </a:defRPr>
      </a:lvl1pPr>
      <a:lvl2pPr marL="460800" indent="-237600" algn="l" defTabSz="914400" rtl="0" eaLnBrk="1" latinLnBrk="0" hangingPunct="1">
        <a:lnSpc>
          <a:spcPct val="90000"/>
        </a:lnSpc>
        <a:spcBef>
          <a:spcPts val="1200"/>
        </a:spcBef>
        <a:buFont typeface="Cancerfonden Sans" panose="00000500000000000000" pitchFamily="50" charset="0"/>
        <a:buChar char="–"/>
        <a:defRPr sz="1400" kern="1200">
          <a:solidFill>
            <a:schemeClr val="accent1"/>
          </a:solidFill>
          <a:latin typeface="+mn-lt"/>
          <a:ea typeface="+mn-ea"/>
          <a:cs typeface="+mn-cs"/>
        </a:defRPr>
      </a:lvl2pPr>
      <a:lvl3pPr marL="691200" indent="-237600" algn="l" defTabSz="914400" rtl="0" eaLnBrk="1" latinLnBrk="0" hangingPunct="1">
        <a:lnSpc>
          <a:spcPct val="90000"/>
        </a:lnSpc>
        <a:spcBef>
          <a:spcPts val="1200"/>
        </a:spcBef>
        <a:buFont typeface="Cancerfonden Sans" panose="00000500000000000000" pitchFamily="50" charset="0"/>
        <a:buChar char="–"/>
        <a:defRPr sz="1400" kern="1200">
          <a:solidFill>
            <a:schemeClr val="accent1"/>
          </a:solidFill>
          <a:latin typeface="+mn-lt"/>
          <a:ea typeface="+mn-ea"/>
          <a:cs typeface="+mn-cs"/>
        </a:defRPr>
      </a:lvl3pPr>
      <a:lvl4pPr marL="921600" indent="-237600" algn="l" defTabSz="914400" rtl="0" eaLnBrk="1" latinLnBrk="0" hangingPunct="1">
        <a:lnSpc>
          <a:spcPct val="90000"/>
        </a:lnSpc>
        <a:spcBef>
          <a:spcPts val="1200"/>
        </a:spcBef>
        <a:buFont typeface="Cancerfonden Sans" panose="00000500000000000000" pitchFamily="50" charset="0"/>
        <a:buChar char="–"/>
        <a:defRPr sz="1400" kern="1200">
          <a:solidFill>
            <a:schemeClr val="accent1"/>
          </a:solidFill>
          <a:latin typeface="+mn-lt"/>
          <a:ea typeface="+mn-ea"/>
          <a:cs typeface="+mn-cs"/>
        </a:defRPr>
      </a:lvl4pPr>
      <a:lvl5pPr marL="1116000" indent="-237600" algn="l" defTabSz="914400" rtl="0" eaLnBrk="1" latinLnBrk="0" hangingPunct="1">
        <a:lnSpc>
          <a:spcPct val="90000"/>
        </a:lnSpc>
        <a:spcBef>
          <a:spcPts val="1200"/>
        </a:spcBef>
        <a:buFont typeface="Cancerfonden Sans" panose="00000500000000000000" pitchFamily="50"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93">
          <p15:clr>
            <a:srgbClr val="F26B43"/>
          </p15:clr>
        </p15:guide>
        <p15:guide id="4" pos="7033">
          <p15:clr>
            <a:srgbClr val="F26B43"/>
          </p15:clr>
        </p15:guide>
        <p15:guide id="5" orient="horz" pos="3983">
          <p15:clr>
            <a:srgbClr val="F26B43"/>
          </p15:clr>
        </p15:guide>
        <p15:guide id="7" orient="horz" pos="1291">
          <p15:clr>
            <a:srgbClr val="F26B43"/>
          </p15:clr>
        </p15:guide>
        <p15:guide id="8" orient="horz" pos="1043">
          <p15:clr>
            <a:srgbClr val="F26B43"/>
          </p15:clr>
        </p15:guide>
        <p15:guide id="9" orient="horz" pos="7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15071A-F054-1409-0BA1-238A6659F8EF}"/>
              </a:ext>
            </a:extLst>
          </p:cNvPr>
          <p:cNvSpPr>
            <a:spLocks noGrp="1"/>
          </p:cNvSpPr>
          <p:nvPr>
            <p:ph type="title"/>
          </p:nvPr>
        </p:nvSpPr>
        <p:spPr/>
        <p:txBody>
          <a:bodyPr/>
          <a:lstStyle/>
          <a:p>
            <a:r>
              <a:rPr lang="sv-SE" err="1"/>
              <a:t>Forskningfinansiering</a:t>
            </a:r>
            <a:br>
              <a:rPr lang="sv-SE"/>
            </a:br>
            <a:r>
              <a:rPr lang="sv-SE"/>
              <a:t>Cancerfonden</a:t>
            </a:r>
          </a:p>
        </p:txBody>
      </p:sp>
      <p:sp>
        <p:nvSpPr>
          <p:cNvPr id="3" name="textruta 2">
            <a:extLst>
              <a:ext uri="{FF2B5EF4-FFF2-40B4-BE49-F238E27FC236}">
                <a16:creationId xmlns:a16="http://schemas.microsoft.com/office/drawing/2014/main" id="{10CFC49A-ECAC-BDC3-334F-8D0C72C0F7F3}"/>
              </a:ext>
            </a:extLst>
          </p:cNvPr>
          <p:cNvSpPr txBox="1"/>
          <p:nvPr/>
        </p:nvSpPr>
        <p:spPr>
          <a:xfrm>
            <a:off x="641281" y="5395387"/>
            <a:ext cx="7899567" cy="58477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b="1" dirty="0">
                <a:solidFill>
                  <a:schemeClr val="bg1"/>
                </a:solidFill>
                <a:ea typeface="+mn-lt"/>
                <a:cs typeface="+mn-lt"/>
              </a:rPr>
              <a:t>Jonas </a:t>
            </a:r>
            <a:r>
              <a:rPr lang="sv-SE" sz="3200" b="1">
                <a:solidFill>
                  <a:schemeClr val="bg1"/>
                </a:solidFill>
                <a:ea typeface="+mn-lt"/>
                <a:cs typeface="+mn-lt"/>
              </a:rPr>
              <a:t>Binnmyr</a:t>
            </a:r>
            <a:r>
              <a:rPr lang="sv-SE" sz="3200">
                <a:solidFill>
                  <a:schemeClr val="bg1"/>
                </a:solidFill>
                <a:ea typeface="+mn-lt"/>
                <a:cs typeface="+mn-lt"/>
              </a:rPr>
              <a:t>, </a:t>
            </a:r>
            <a:r>
              <a:rPr lang="sv-SE" sz="3200" i="1" dirty="0">
                <a:solidFill>
                  <a:schemeClr val="bg1"/>
                </a:solidFill>
                <a:ea typeface="+mn-lt"/>
                <a:cs typeface="+mn-lt"/>
              </a:rPr>
              <a:t>forskningshandläggare</a:t>
            </a:r>
            <a:endParaRPr lang="sv-SE" sz="3200" i="1" dirty="0">
              <a:solidFill>
                <a:schemeClr val="bg1"/>
              </a:solidFill>
            </a:endParaRPr>
          </a:p>
        </p:txBody>
      </p:sp>
    </p:spTree>
    <p:extLst>
      <p:ext uri="{BB962C8B-B14F-4D97-AF65-F5344CB8AC3E}">
        <p14:creationId xmlns:p14="http://schemas.microsoft.com/office/powerpoint/2010/main" val="264189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A7FD22-80BB-45F7-9534-CF24BE3479D2}"/>
              </a:ext>
            </a:extLst>
          </p:cNvPr>
          <p:cNvSpPr>
            <a:spLocks noGrp="1"/>
          </p:cNvSpPr>
          <p:nvPr>
            <p:ph type="title"/>
          </p:nvPr>
        </p:nvSpPr>
        <p:spPr/>
        <p:txBody>
          <a:bodyPr/>
          <a:lstStyle/>
          <a:p>
            <a:r>
              <a:rPr lang="sv-SE"/>
              <a:t>Vårdforskning</a:t>
            </a:r>
          </a:p>
        </p:txBody>
      </p:sp>
      <p:sp>
        <p:nvSpPr>
          <p:cNvPr id="3" name="Platshållare för text 2">
            <a:extLst>
              <a:ext uri="{FF2B5EF4-FFF2-40B4-BE49-F238E27FC236}">
                <a16:creationId xmlns:a16="http://schemas.microsoft.com/office/drawing/2014/main" id="{9E9F08F4-2396-41D4-B9FB-9DC6440DA0A7}"/>
              </a:ext>
            </a:extLst>
          </p:cNvPr>
          <p:cNvSpPr>
            <a:spLocks noGrp="1"/>
          </p:cNvSpPr>
          <p:nvPr>
            <p:ph type="body" sz="quarter" idx="13"/>
          </p:nvPr>
        </p:nvSpPr>
        <p:spPr>
          <a:xfrm>
            <a:off x="636588" y="2177257"/>
            <a:ext cx="8177628" cy="3439517"/>
          </a:xfrm>
        </p:spPr>
        <p:txBody>
          <a:bodyPr/>
          <a:lstStyle/>
          <a:p>
            <a:r>
              <a:rPr lang="sv-SE" sz="2400"/>
              <a:t>Viktigt forskningsområde för Cancerfonden</a:t>
            </a:r>
          </a:p>
          <a:p>
            <a:r>
              <a:rPr lang="sv-SE" sz="2400"/>
              <a:t>Ca 4-5 % av våra medel går till vårdforskning</a:t>
            </a:r>
          </a:p>
          <a:p>
            <a:r>
              <a:rPr lang="sv-SE" sz="2400"/>
              <a:t>Ca 4-5 % av sökta anslag kommer från </a:t>
            </a:r>
            <a:br>
              <a:rPr lang="sv-SE" sz="2400"/>
            </a:br>
            <a:r>
              <a:rPr lang="sv-SE" sz="2400"/>
              <a:t>vårdforskare</a:t>
            </a:r>
          </a:p>
          <a:p>
            <a:r>
              <a:rPr lang="sv-SE" sz="2400"/>
              <a:t>Svårt att rekrytera till våra bedömningsgrupper</a:t>
            </a:r>
          </a:p>
          <a:p>
            <a:r>
              <a:rPr lang="sv-SE" sz="2400"/>
              <a:t>Stort intresse för den särskilda satsningen</a:t>
            </a:r>
          </a:p>
          <a:p>
            <a:endParaRPr lang="sv-SE"/>
          </a:p>
        </p:txBody>
      </p:sp>
      <p:sp>
        <p:nvSpPr>
          <p:cNvPr id="18" name="Platshållare för bildnummer 3">
            <a:extLst>
              <a:ext uri="{FF2B5EF4-FFF2-40B4-BE49-F238E27FC236}">
                <a16:creationId xmlns:a16="http://schemas.microsoft.com/office/drawing/2014/main" id="{35B43EEF-897B-4431-B1A5-509A0F8FCB24}"/>
              </a:ext>
            </a:extLst>
          </p:cNvPr>
          <p:cNvSpPr>
            <a:spLocks noGrp="1"/>
          </p:cNvSpPr>
          <p:nvPr>
            <p:ph type="sldNum" sz="quarter" idx="17"/>
          </p:nvPr>
        </p:nvSpPr>
        <p:spPr>
          <a:xfrm>
            <a:off x="636588" y="6327775"/>
            <a:ext cx="207962" cy="196850"/>
          </a:xfrm>
        </p:spPr>
        <p:txBody>
          <a:bodyPr/>
          <a:lstStyle/>
          <a:p>
            <a:fld id="{414435A5-2AE5-40BE-AACC-D6876D20EB6E}" type="slidenum">
              <a:rPr lang="sv-SE" smtClean="0"/>
              <a:pPr/>
              <a:t>10</a:t>
            </a:fld>
            <a:endParaRPr lang="sv-SE"/>
          </a:p>
        </p:txBody>
      </p:sp>
      <p:pic>
        <p:nvPicPr>
          <p:cNvPr id="4" name="Bildobjekt 3">
            <a:extLst>
              <a:ext uri="{FF2B5EF4-FFF2-40B4-BE49-F238E27FC236}">
                <a16:creationId xmlns:a16="http://schemas.microsoft.com/office/drawing/2014/main" id="{D15B0274-4781-DFE3-FD74-A9AC5CAD9237}"/>
              </a:ext>
            </a:extLst>
          </p:cNvPr>
          <p:cNvPicPr>
            <a:picLocks noChangeAspect="1"/>
          </p:cNvPicPr>
          <p:nvPr/>
        </p:nvPicPr>
        <p:blipFill>
          <a:blip r:embed="rId3"/>
          <a:stretch>
            <a:fillRect/>
          </a:stretch>
        </p:blipFill>
        <p:spPr>
          <a:xfrm>
            <a:off x="7059118" y="1241226"/>
            <a:ext cx="4903033" cy="4903033"/>
          </a:xfrm>
          <a:prstGeom prst="rect">
            <a:avLst/>
          </a:prstGeom>
        </p:spPr>
      </p:pic>
    </p:spTree>
    <p:extLst>
      <p:ext uri="{BB962C8B-B14F-4D97-AF65-F5344CB8AC3E}">
        <p14:creationId xmlns:p14="http://schemas.microsoft.com/office/powerpoint/2010/main" val="4215361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A1596CA1-AFC3-15AE-E910-030AFE55D54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8E010AC-0328-BC94-06DC-F1603E898E7E}"/>
              </a:ext>
            </a:extLst>
          </p:cNvPr>
          <p:cNvSpPr>
            <a:spLocks noGrp="1"/>
          </p:cNvSpPr>
          <p:nvPr>
            <p:ph type="title"/>
          </p:nvPr>
        </p:nvSpPr>
        <p:spPr>
          <a:xfrm>
            <a:off x="636588" y="1134269"/>
            <a:ext cx="8507411" cy="1042988"/>
          </a:xfrm>
        </p:spPr>
        <p:txBody>
          <a:bodyPr/>
          <a:lstStyle/>
          <a:p>
            <a:r>
              <a:rPr lang="sv-SE"/>
              <a:t>Implementering av forskningsresultat </a:t>
            </a:r>
          </a:p>
        </p:txBody>
      </p:sp>
      <p:sp>
        <p:nvSpPr>
          <p:cNvPr id="3" name="Platshållare för text 2">
            <a:extLst>
              <a:ext uri="{FF2B5EF4-FFF2-40B4-BE49-F238E27FC236}">
                <a16:creationId xmlns:a16="http://schemas.microsoft.com/office/drawing/2014/main" id="{F408D74C-AB5D-03D7-C8A0-A19B85E7A63D}"/>
              </a:ext>
            </a:extLst>
          </p:cNvPr>
          <p:cNvSpPr>
            <a:spLocks noGrp="1"/>
          </p:cNvSpPr>
          <p:nvPr>
            <p:ph type="body" sz="quarter" idx="13"/>
          </p:nvPr>
        </p:nvSpPr>
        <p:spPr>
          <a:xfrm>
            <a:off x="636588" y="2284214"/>
            <a:ext cx="6618651" cy="3439517"/>
          </a:xfrm>
        </p:spPr>
        <p:txBody>
          <a:bodyPr>
            <a:normAutofit/>
          </a:bodyPr>
          <a:lstStyle/>
          <a:p>
            <a:pPr marL="285750" indent="-285750">
              <a:buFont typeface="Arial" panose="020B0604020202020204" pitchFamily="34" charset="0"/>
              <a:buChar char="•"/>
            </a:pPr>
            <a:r>
              <a:rPr lang="sv-SE" sz="2400"/>
              <a:t>Pilotprogram under 2024</a:t>
            </a:r>
          </a:p>
          <a:p>
            <a:pPr marL="285750" indent="-285750">
              <a:buFont typeface="Arial" panose="020B0604020202020204" pitchFamily="34" charset="0"/>
              <a:buChar char="•"/>
            </a:pPr>
            <a:r>
              <a:rPr lang="sv-SE" sz="2400"/>
              <a:t>Inriktad mot vårdforskning och prevention</a:t>
            </a:r>
          </a:p>
          <a:p>
            <a:pPr marL="285750" indent="-285750">
              <a:buFont typeface="Arial" panose="020B0604020202020204" pitchFamily="34" charset="0"/>
              <a:buChar char="•"/>
            </a:pPr>
            <a:r>
              <a:rPr lang="sv-SE" sz="2400"/>
              <a:t>Viktigt att forskningsresultat kommer ut snabbare i vården</a:t>
            </a:r>
          </a:p>
          <a:p>
            <a:endParaRPr lang="sv-SE"/>
          </a:p>
        </p:txBody>
      </p:sp>
      <p:sp>
        <p:nvSpPr>
          <p:cNvPr id="18" name="Platshållare för bildnummer 3">
            <a:extLst>
              <a:ext uri="{FF2B5EF4-FFF2-40B4-BE49-F238E27FC236}">
                <a16:creationId xmlns:a16="http://schemas.microsoft.com/office/drawing/2014/main" id="{5B2B27A0-C77D-811F-D201-9FB3AB01197B}"/>
              </a:ext>
            </a:extLst>
          </p:cNvPr>
          <p:cNvSpPr>
            <a:spLocks noGrp="1"/>
          </p:cNvSpPr>
          <p:nvPr>
            <p:ph type="sldNum" sz="quarter" idx="17"/>
          </p:nvPr>
        </p:nvSpPr>
        <p:spPr>
          <a:xfrm>
            <a:off x="636588" y="6327775"/>
            <a:ext cx="207962" cy="196850"/>
          </a:xfrm>
        </p:spPr>
        <p:txBody>
          <a:bodyPr/>
          <a:lstStyle/>
          <a:p>
            <a:fld id="{414435A5-2AE5-40BE-AACC-D6876D20EB6E}" type="slidenum">
              <a:rPr lang="sv-SE" smtClean="0"/>
              <a:pPr/>
              <a:t>11</a:t>
            </a:fld>
            <a:endParaRPr lang="sv-SE"/>
          </a:p>
        </p:txBody>
      </p:sp>
      <p:pic>
        <p:nvPicPr>
          <p:cNvPr id="4" name="Bildobjekt 3">
            <a:extLst>
              <a:ext uri="{FF2B5EF4-FFF2-40B4-BE49-F238E27FC236}">
                <a16:creationId xmlns:a16="http://schemas.microsoft.com/office/drawing/2014/main" id="{E6B8F190-49FB-42C2-C9EF-53F4532D0CD0}"/>
              </a:ext>
            </a:extLst>
          </p:cNvPr>
          <p:cNvPicPr>
            <a:picLocks noChangeAspect="1"/>
          </p:cNvPicPr>
          <p:nvPr/>
        </p:nvPicPr>
        <p:blipFill>
          <a:blip r:embed="rId3"/>
          <a:stretch>
            <a:fillRect/>
          </a:stretch>
        </p:blipFill>
        <p:spPr>
          <a:xfrm>
            <a:off x="7059118" y="1241226"/>
            <a:ext cx="4903033" cy="4903033"/>
          </a:xfrm>
          <a:prstGeom prst="rect">
            <a:avLst/>
          </a:prstGeom>
        </p:spPr>
      </p:pic>
    </p:spTree>
    <p:extLst>
      <p:ext uri="{BB962C8B-B14F-4D97-AF65-F5344CB8AC3E}">
        <p14:creationId xmlns:p14="http://schemas.microsoft.com/office/powerpoint/2010/main" val="287821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548F241-00D0-AD9C-15F9-C36C240AC378}"/>
              </a:ext>
            </a:extLst>
          </p:cNvPr>
          <p:cNvSpPr/>
          <p:nvPr/>
        </p:nvSpPr>
        <p:spPr>
          <a:xfrm>
            <a:off x="-1" y="0"/>
            <a:ext cx="12192000" cy="7359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ctangle 4">
            <a:extLst>
              <a:ext uri="{FF2B5EF4-FFF2-40B4-BE49-F238E27FC236}">
                <a16:creationId xmlns:a16="http://schemas.microsoft.com/office/drawing/2014/main" id="{A61A933D-A578-97C5-47BA-BF3E4DBAF957}"/>
              </a:ext>
            </a:extLst>
          </p:cNvPr>
          <p:cNvSpPr txBox="1">
            <a:spLocks noChangeArrowheads="1"/>
          </p:cNvSpPr>
          <p:nvPr/>
        </p:nvSpPr>
        <p:spPr>
          <a:xfrm>
            <a:off x="855862" y="587096"/>
            <a:ext cx="10234613" cy="2486761"/>
          </a:xfrm>
          <a:prstGeom prst="rect">
            <a:avLst/>
          </a:prstGeom>
        </p:spPr>
        <p:txBody>
          <a:bodyPr/>
          <a:lstStyle>
            <a:lvl1pPr algn="l" defTabSz="914377" rtl="0" eaLnBrk="1" latinLnBrk="0" hangingPunct="1">
              <a:lnSpc>
                <a:spcPct val="90000"/>
              </a:lnSpc>
              <a:spcBef>
                <a:spcPct val="0"/>
              </a:spcBef>
              <a:buNone/>
              <a:defRPr sz="4000" b="1" kern="1200">
                <a:solidFill>
                  <a:schemeClr val="accent1"/>
                </a:solidFill>
                <a:latin typeface="+mj-lt"/>
                <a:ea typeface="+mj-ea"/>
                <a:cs typeface="+mj-cs"/>
              </a:defRPr>
            </a:lvl1pPr>
          </a:lstStyle>
          <a:p>
            <a:pPr algn="ctr">
              <a:defRPr/>
            </a:pPr>
            <a:r>
              <a:rPr lang="sv-SE" sz="4800">
                <a:solidFill>
                  <a:schemeClr val="bg2"/>
                </a:solidFill>
                <a:latin typeface="Cancerfonden Sans Extra Bold" pitchFamily="2" charset="77"/>
                <a:cs typeface="Arial" panose="020B0604020202020204" pitchFamily="34" charset="0"/>
              </a:rPr>
              <a:t>Tack!</a:t>
            </a:r>
          </a:p>
        </p:txBody>
      </p:sp>
      <p:sp>
        <p:nvSpPr>
          <p:cNvPr id="5" name="Rectangle 1">
            <a:extLst>
              <a:ext uri="{FF2B5EF4-FFF2-40B4-BE49-F238E27FC236}">
                <a16:creationId xmlns:a16="http://schemas.microsoft.com/office/drawing/2014/main" id="{AD23F979-C9E9-A3DD-FF49-FF99A447D4E4}"/>
              </a:ext>
            </a:extLst>
          </p:cNvPr>
          <p:cNvSpPr/>
          <p:nvPr/>
        </p:nvSpPr>
        <p:spPr>
          <a:xfrm>
            <a:off x="1" y="1720066"/>
            <a:ext cx="12191999" cy="1257204"/>
          </a:xfrm>
          <a:prstGeom prst="rect">
            <a:avLst/>
          </a:prstGeom>
        </p:spPr>
        <p:txBody>
          <a:bodyPr wrap="square">
            <a:spAutoFit/>
          </a:bodyPr>
          <a:lstStyle/>
          <a:p>
            <a:pPr algn="ctr">
              <a:lnSpc>
                <a:spcPts val="3800"/>
              </a:lnSpc>
              <a:spcAft>
                <a:spcPts val="1800"/>
              </a:spcAft>
            </a:pPr>
            <a:r>
              <a:rPr lang="sv-SE" sz="2400">
                <a:solidFill>
                  <a:schemeClr val="bg2"/>
                </a:solidFill>
                <a:cs typeface="Arial" panose="020B0604020202020204" pitchFamily="34" charset="0"/>
              </a:rPr>
              <a:t>Läs gärna mer om våra anslag på </a:t>
            </a:r>
            <a:r>
              <a:rPr lang="sv-SE" sz="2400" err="1">
                <a:solidFill>
                  <a:schemeClr val="bg2"/>
                </a:solidFill>
                <a:cs typeface="Arial" panose="020B0604020202020204" pitchFamily="34" charset="0"/>
              </a:rPr>
              <a:t>cancerfonden.se</a:t>
            </a:r>
            <a:r>
              <a:rPr lang="sv-SE" sz="2400">
                <a:solidFill>
                  <a:schemeClr val="bg2"/>
                </a:solidFill>
                <a:cs typeface="Arial" panose="020B0604020202020204" pitchFamily="34" charset="0"/>
              </a:rPr>
              <a:t>/anslag</a:t>
            </a:r>
          </a:p>
          <a:p>
            <a:pPr algn="ctr">
              <a:lnSpc>
                <a:spcPts val="3800"/>
              </a:lnSpc>
            </a:pPr>
            <a:r>
              <a:rPr lang="sv-SE" sz="2400">
                <a:solidFill>
                  <a:schemeClr val="bg2"/>
                </a:solidFill>
                <a:cs typeface="Arial" panose="020B0604020202020204" pitchFamily="34" charset="0"/>
              </a:rPr>
              <a:t>För frågor, kontakta oss gärna på </a:t>
            </a:r>
            <a:r>
              <a:rPr lang="sv-SE" sz="2400" err="1">
                <a:solidFill>
                  <a:schemeClr val="bg2"/>
                </a:solidFill>
                <a:cs typeface="Arial" panose="020B0604020202020204" pitchFamily="34" charset="0"/>
              </a:rPr>
              <a:t>forskning@cancerfonden.se</a:t>
            </a:r>
            <a:endParaRPr lang="en-US" sz="2400">
              <a:solidFill>
                <a:schemeClr val="bg2"/>
              </a:solidFill>
            </a:endParaRPr>
          </a:p>
        </p:txBody>
      </p:sp>
      <p:pic>
        <p:nvPicPr>
          <p:cNvPr id="9" name="Bild 8">
            <a:extLst>
              <a:ext uri="{FF2B5EF4-FFF2-40B4-BE49-F238E27FC236}">
                <a16:creationId xmlns:a16="http://schemas.microsoft.com/office/drawing/2014/main" id="{531CEB97-5FDE-1D54-9552-852B5709C3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86625" y="5220125"/>
            <a:ext cx="2880095" cy="1551004"/>
          </a:xfrm>
          <a:prstGeom prst="rect">
            <a:avLst/>
          </a:prstGeom>
        </p:spPr>
      </p:pic>
      <p:sp>
        <p:nvSpPr>
          <p:cNvPr id="6" name="TextBox 5">
            <a:extLst>
              <a:ext uri="{FF2B5EF4-FFF2-40B4-BE49-F238E27FC236}">
                <a16:creationId xmlns:a16="http://schemas.microsoft.com/office/drawing/2014/main" id="{5955AE36-BE64-7913-64C9-C5FF27073FEC}"/>
              </a:ext>
            </a:extLst>
          </p:cNvPr>
          <p:cNvSpPr txBox="1"/>
          <p:nvPr/>
        </p:nvSpPr>
        <p:spPr>
          <a:xfrm>
            <a:off x="1209365" y="3429000"/>
            <a:ext cx="10234613" cy="1985672"/>
          </a:xfrm>
          <a:prstGeom prst="rect">
            <a:avLst/>
          </a:prstGeom>
          <a:noFill/>
        </p:spPr>
        <p:txBody>
          <a:bodyPr wrap="square" lIns="91440" tIns="45720" rIns="91440" bIns="45720" anchor="t">
            <a:spAutoFit/>
          </a:bodyPr>
          <a:lstStyle/>
          <a:p>
            <a:pPr algn="ctr">
              <a:lnSpc>
                <a:spcPts val="3800"/>
              </a:lnSpc>
            </a:pPr>
            <a:r>
              <a:rPr lang="en-GB" sz="1800" b="1" err="1">
                <a:solidFill>
                  <a:schemeClr val="bg1"/>
                </a:solidFill>
              </a:rPr>
              <a:t>Preliminära</a:t>
            </a:r>
            <a:r>
              <a:rPr lang="en-GB" sz="1800" b="1">
                <a:solidFill>
                  <a:schemeClr val="bg1"/>
                </a:solidFill>
              </a:rPr>
              <a:t> datum för 2025:</a:t>
            </a:r>
          </a:p>
          <a:p>
            <a:pPr algn="ctr">
              <a:lnSpc>
                <a:spcPts val="3800"/>
              </a:lnSpc>
            </a:pPr>
            <a:r>
              <a:rPr lang="en-GB" sz="1800" err="1">
                <a:solidFill>
                  <a:schemeClr val="bg1"/>
                </a:solidFill>
              </a:rPr>
              <a:t>Ansökningsomgången</a:t>
            </a:r>
            <a:r>
              <a:rPr lang="en-GB" sz="1800">
                <a:solidFill>
                  <a:schemeClr val="bg1"/>
                </a:solidFill>
              </a:rPr>
              <a:t> för </a:t>
            </a:r>
            <a:r>
              <a:rPr lang="en-GB" sz="1800" err="1">
                <a:solidFill>
                  <a:schemeClr val="bg1"/>
                </a:solidFill>
              </a:rPr>
              <a:t>projekt</a:t>
            </a:r>
            <a:r>
              <a:rPr lang="en-GB" sz="1800">
                <a:solidFill>
                  <a:schemeClr val="bg1"/>
                </a:solidFill>
              </a:rPr>
              <a:t>, </a:t>
            </a:r>
            <a:r>
              <a:rPr lang="en-GB" sz="1800" err="1">
                <a:solidFill>
                  <a:schemeClr val="bg1"/>
                </a:solidFill>
              </a:rPr>
              <a:t>planeringsgrupper</a:t>
            </a:r>
            <a:r>
              <a:rPr lang="en-GB" sz="1800">
                <a:solidFill>
                  <a:schemeClr val="bg1"/>
                </a:solidFill>
              </a:rPr>
              <a:t> </a:t>
            </a:r>
            <a:r>
              <a:rPr lang="en-GB" sz="1800" err="1">
                <a:solidFill>
                  <a:schemeClr val="bg1"/>
                </a:solidFill>
              </a:rPr>
              <a:t>och</a:t>
            </a:r>
            <a:r>
              <a:rPr lang="en-GB" sz="1800">
                <a:solidFill>
                  <a:schemeClr val="bg1"/>
                </a:solidFill>
              </a:rPr>
              <a:t> </a:t>
            </a:r>
            <a:r>
              <a:rPr lang="en-GB" sz="1800" err="1">
                <a:solidFill>
                  <a:schemeClr val="bg1"/>
                </a:solidFill>
              </a:rPr>
              <a:t>upptäcka</a:t>
            </a:r>
            <a:r>
              <a:rPr lang="en-GB" sz="1800">
                <a:solidFill>
                  <a:schemeClr val="bg1"/>
                </a:solidFill>
              </a:rPr>
              <a:t> </a:t>
            </a:r>
            <a:r>
              <a:rPr lang="en-GB" sz="1800" err="1">
                <a:solidFill>
                  <a:schemeClr val="bg1"/>
                </a:solidFill>
              </a:rPr>
              <a:t>tidigt</a:t>
            </a:r>
            <a:r>
              <a:rPr lang="en-GB" sz="1800">
                <a:solidFill>
                  <a:schemeClr val="bg1"/>
                </a:solidFill>
              </a:rPr>
              <a:t> </a:t>
            </a:r>
            <a:r>
              <a:rPr lang="en-GB" sz="1800" err="1">
                <a:solidFill>
                  <a:schemeClr val="bg1"/>
                </a:solidFill>
              </a:rPr>
              <a:t>öppnar</a:t>
            </a:r>
            <a:r>
              <a:rPr lang="en-GB" sz="1800">
                <a:solidFill>
                  <a:schemeClr val="bg1"/>
                </a:solidFill>
              </a:rPr>
              <a:t> 5 mars </a:t>
            </a:r>
            <a:r>
              <a:rPr lang="en-GB" sz="1800" err="1">
                <a:solidFill>
                  <a:schemeClr val="bg1"/>
                </a:solidFill>
              </a:rPr>
              <a:t>och</a:t>
            </a:r>
            <a:r>
              <a:rPr lang="en-GB" sz="1800">
                <a:solidFill>
                  <a:schemeClr val="bg1"/>
                </a:solidFill>
              </a:rPr>
              <a:t> </a:t>
            </a:r>
            <a:r>
              <a:rPr lang="en-GB" sz="1800" err="1">
                <a:solidFill>
                  <a:schemeClr val="bg1"/>
                </a:solidFill>
              </a:rPr>
              <a:t>stänger</a:t>
            </a:r>
            <a:r>
              <a:rPr lang="en-GB" sz="1800">
                <a:solidFill>
                  <a:schemeClr val="bg1"/>
                </a:solidFill>
              </a:rPr>
              <a:t> 24 </a:t>
            </a:r>
            <a:r>
              <a:rPr lang="en-GB" err="1">
                <a:solidFill>
                  <a:schemeClr val="bg1"/>
                </a:solidFill>
              </a:rPr>
              <a:t>a</a:t>
            </a:r>
            <a:r>
              <a:rPr lang="en-GB" sz="1800" err="1">
                <a:solidFill>
                  <a:schemeClr val="bg1"/>
                </a:solidFill>
              </a:rPr>
              <a:t>pril</a:t>
            </a:r>
            <a:r>
              <a:rPr lang="en-GB" sz="1800">
                <a:solidFill>
                  <a:schemeClr val="bg1"/>
                </a:solidFill>
              </a:rPr>
              <a:t> kl. 15.00.</a:t>
            </a:r>
          </a:p>
          <a:p>
            <a:pPr algn="ctr">
              <a:lnSpc>
                <a:spcPts val="3800"/>
              </a:lnSpc>
            </a:pPr>
            <a:r>
              <a:rPr lang="en-GB" err="1">
                <a:solidFill>
                  <a:schemeClr val="bg1"/>
                </a:solidFill>
              </a:rPr>
              <a:t>Ansökningsomgången</a:t>
            </a:r>
            <a:r>
              <a:rPr lang="en-GB">
                <a:solidFill>
                  <a:schemeClr val="bg1"/>
                </a:solidFill>
              </a:rPr>
              <a:t> för </a:t>
            </a:r>
            <a:r>
              <a:rPr lang="en-GB" err="1">
                <a:solidFill>
                  <a:schemeClr val="bg1"/>
                </a:solidFill>
              </a:rPr>
              <a:t>tjänster</a:t>
            </a:r>
            <a:r>
              <a:rPr lang="en-GB">
                <a:solidFill>
                  <a:schemeClr val="bg1"/>
                </a:solidFill>
              </a:rPr>
              <a:t> </a:t>
            </a:r>
            <a:r>
              <a:rPr lang="en-GB" err="1">
                <a:solidFill>
                  <a:schemeClr val="bg1"/>
                </a:solidFill>
              </a:rPr>
              <a:t>öppnar</a:t>
            </a:r>
            <a:r>
              <a:rPr lang="en-GB">
                <a:solidFill>
                  <a:schemeClr val="bg1"/>
                </a:solidFill>
              </a:rPr>
              <a:t> den 21 </a:t>
            </a:r>
            <a:r>
              <a:rPr lang="en-GB" err="1">
                <a:solidFill>
                  <a:schemeClr val="bg1"/>
                </a:solidFill>
              </a:rPr>
              <a:t>augusti</a:t>
            </a:r>
            <a:r>
              <a:rPr lang="en-GB">
                <a:solidFill>
                  <a:schemeClr val="bg1"/>
                </a:solidFill>
              </a:rPr>
              <a:t> </a:t>
            </a:r>
            <a:r>
              <a:rPr lang="en-GB" err="1">
                <a:solidFill>
                  <a:schemeClr val="bg1"/>
                </a:solidFill>
              </a:rPr>
              <a:t>och</a:t>
            </a:r>
            <a:r>
              <a:rPr lang="en-GB">
                <a:solidFill>
                  <a:schemeClr val="bg1"/>
                </a:solidFill>
              </a:rPr>
              <a:t> </a:t>
            </a:r>
            <a:r>
              <a:rPr lang="en-GB" err="1">
                <a:solidFill>
                  <a:schemeClr val="bg1"/>
                </a:solidFill>
              </a:rPr>
              <a:t>stänger</a:t>
            </a:r>
            <a:r>
              <a:rPr lang="en-GB">
                <a:solidFill>
                  <a:schemeClr val="bg1"/>
                </a:solidFill>
              </a:rPr>
              <a:t> 2 </a:t>
            </a:r>
            <a:r>
              <a:rPr lang="en-GB" err="1">
                <a:solidFill>
                  <a:schemeClr val="bg1"/>
                </a:solidFill>
              </a:rPr>
              <a:t>oktober</a:t>
            </a:r>
            <a:r>
              <a:rPr lang="en-GB">
                <a:solidFill>
                  <a:schemeClr val="bg1"/>
                </a:solidFill>
              </a:rPr>
              <a:t> kl. 15.00.</a:t>
            </a:r>
            <a:endParaRPr lang="en-GB" sz="1800">
              <a:solidFill>
                <a:schemeClr val="bg1"/>
              </a:solidFill>
            </a:endParaRPr>
          </a:p>
        </p:txBody>
      </p:sp>
    </p:spTree>
    <p:extLst>
      <p:ext uri="{BB962C8B-B14F-4D97-AF65-F5344CB8AC3E}">
        <p14:creationId xmlns:p14="http://schemas.microsoft.com/office/powerpoint/2010/main" val="21908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6279CB4B-F260-CA5E-6EF9-EEC3B89ADDA0}"/>
              </a:ext>
            </a:extLst>
          </p:cNvPr>
          <p:cNvGrpSpPr/>
          <p:nvPr/>
        </p:nvGrpSpPr>
        <p:grpSpPr>
          <a:xfrm>
            <a:off x="8245608" y="4093710"/>
            <a:ext cx="1375225" cy="2057552"/>
            <a:chOff x="8060166" y="4572138"/>
            <a:chExt cx="1375225" cy="2057552"/>
          </a:xfrm>
        </p:grpSpPr>
        <p:sp>
          <p:nvSpPr>
            <p:cNvPr id="37" name="textruta 36">
              <a:extLst>
                <a:ext uri="{FF2B5EF4-FFF2-40B4-BE49-F238E27FC236}">
                  <a16:creationId xmlns:a16="http://schemas.microsoft.com/office/drawing/2014/main" id="{02C00215-5B47-5868-0A9B-D470C28D3157}"/>
                </a:ext>
              </a:extLst>
            </p:cNvPr>
            <p:cNvSpPr txBox="1"/>
            <p:nvPr/>
          </p:nvSpPr>
          <p:spPr>
            <a:xfrm>
              <a:off x="8210376" y="5983359"/>
              <a:ext cx="1225015" cy="646331"/>
            </a:xfrm>
            <a:prstGeom prst="rect">
              <a:avLst/>
            </a:prstGeom>
            <a:noFill/>
          </p:spPr>
          <p:txBody>
            <a:bodyPr wrap="none" rtlCol="0">
              <a:spAutoFit/>
            </a:bodyPr>
            <a:lstStyle/>
            <a:p>
              <a:pPr algn="ctr"/>
              <a:r>
                <a:rPr lang="sv-SE">
                  <a:solidFill>
                    <a:schemeClr val="bg1"/>
                  </a:solidFill>
                  <a:effectLst/>
                </a:rPr>
                <a:t>Stöd till </a:t>
              </a:r>
              <a:br>
                <a:rPr lang="sv-SE">
                  <a:solidFill>
                    <a:schemeClr val="bg1"/>
                  </a:solidFill>
                  <a:effectLst/>
                </a:rPr>
              </a:br>
              <a:r>
                <a:rPr lang="sv-SE">
                  <a:solidFill>
                    <a:schemeClr val="bg1"/>
                  </a:solidFill>
                  <a:effectLst/>
                </a:rPr>
                <a:t>drabbade</a:t>
              </a:r>
              <a:endParaRPr lang="sv-SE">
                <a:solidFill>
                  <a:schemeClr val="bg1"/>
                </a:solidFill>
              </a:endParaRPr>
            </a:p>
          </p:txBody>
        </p:sp>
        <p:sp>
          <p:nvSpPr>
            <p:cNvPr id="39" name="Ellips 38">
              <a:extLst>
                <a:ext uri="{FF2B5EF4-FFF2-40B4-BE49-F238E27FC236}">
                  <a16:creationId xmlns:a16="http://schemas.microsoft.com/office/drawing/2014/main" id="{4573D666-B51D-C396-B76A-FEB5931697BB}"/>
                </a:ext>
              </a:extLst>
            </p:cNvPr>
            <p:cNvSpPr>
              <a:spLocks noChangeAspect="1"/>
            </p:cNvSpPr>
            <p:nvPr/>
          </p:nvSpPr>
          <p:spPr>
            <a:xfrm>
              <a:off x="8060166" y="4572138"/>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0" name="Bild 39">
              <a:extLst>
                <a:ext uri="{FF2B5EF4-FFF2-40B4-BE49-F238E27FC236}">
                  <a16:creationId xmlns:a16="http://schemas.microsoft.com/office/drawing/2014/main" id="{2D29C1A0-EB3C-51D0-591A-05D0B295E75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97575" y="4635836"/>
              <a:ext cx="1042988" cy="1042988"/>
            </a:xfrm>
            <a:prstGeom prst="rect">
              <a:avLst/>
            </a:prstGeom>
          </p:spPr>
        </p:pic>
      </p:grpSp>
      <p:grpSp>
        <p:nvGrpSpPr>
          <p:cNvPr id="2" name="Grupp 1">
            <a:extLst>
              <a:ext uri="{FF2B5EF4-FFF2-40B4-BE49-F238E27FC236}">
                <a16:creationId xmlns:a16="http://schemas.microsoft.com/office/drawing/2014/main" id="{1B44857B-F500-7188-5C06-29EEC63D9A02}"/>
              </a:ext>
            </a:extLst>
          </p:cNvPr>
          <p:cNvGrpSpPr/>
          <p:nvPr/>
        </p:nvGrpSpPr>
        <p:grpSpPr>
          <a:xfrm>
            <a:off x="9884768" y="3282390"/>
            <a:ext cx="1531810" cy="2097002"/>
            <a:chOff x="9151778" y="2860088"/>
            <a:chExt cx="1531810" cy="2097002"/>
          </a:xfrm>
        </p:grpSpPr>
        <p:sp>
          <p:nvSpPr>
            <p:cNvPr id="42" name="textruta 41">
              <a:extLst>
                <a:ext uri="{FF2B5EF4-FFF2-40B4-BE49-F238E27FC236}">
                  <a16:creationId xmlns:a16="http://schemas.microsoft.com/office/drawing/2014/main" id="{E1533C8E-F5C2-F155-D937-A8C70BF830DA}"/>
                </a:ext>
              </a:extLst>
            </p:cNvPr>
            <p:cNvSpPr txBox="1"/>
            <p:nvPr/>
          </p:nvSpPr>
          <p:spPr>
            <a:xfrm>
              <a:off x="9250629" y="4310759"/>
              <a:ext cx="1279517" cy="646331"/>
            </a:xfrm>
            <a:prstGeom prst="rect">
              <a:avLst/>
            </a:prstGeom>
            <a:noFill/>
          </p:spPr>
          <p:txBody>
            <a:bodyPr wrap="square" rtlCol="0">
              <a:spAutoFit/>
            </a:bodyPr>
            <a:lstStyle/>
            <a:p>
              <a:pPr algn="ctr"/>
              <a:r>
                <a:rPr lang="sv-SE">
                  <a:solidFill>
                    <a:schemeClr val="bg1"/>
                  </a:solidFill>
                  <a:effectLst/>
                </a:rPr>
                <a:t>Patient-</a:t>
              </a:r>
              <a:br>
                <a:rPr lang="sv-SE">
                  <a:solidFill>
                    <a:schemeClr val="bg1"/>
                  </a:solidFill>
                  <a:effectLst/>
                </a:rPr>
              </a:br>
              <a:r>
                <a:rPr lang="sv-SE">
                  <a:solidFill>
                    <a:schemeClr val="bg1"/>
                  </a:solidFill>
                  <a:effectLst/>
                </a:rPr>
                <a:t>perspektiv</a:t>
              </a:r>
              <a:endParaRPr lang="sv-SE">
                <a:solidFill>
                  <a:schemeClr val="bg1"/>
                </a:solidFill>
              </a:endParaRPr>
            </a:p>
          </p:txBody>
        </p:sp>
        <p:sp>
          <p:nvSpPr>
            <p:cNvPr id="44" name="Ellips 43">
              <a:extLst>
                <a:ext uri="{FF2B5EF4-FFF2-40B4-BE49-F238E27FC236}">
                  <a16:creationId xmlns:a16="http://schemas.microsoft.com/office/drawing/2014/main" id="{55A25B05-0345-EFA3-A80F-BFDA7FEE9089}"/>
                </a:ext>
              </a:extLst>
            </p:cNvPr>
            <p:cNvSpPr>
              <a:spLocks noChangeAspect="1"/>
            </p:cNvSpPr>
            <p:nvPr/>
          </p:nvSpPr>
          <p:spPr>
            <a:xfrm>
              <a:off x="9231485" y="2860088"/>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5" name="Bild 44">
              <a:extLst>
                <a:ext uri="{FF2B5EF4-FFF2-40B4-BE49-F238E27FC236}">
                  <a16:creationId xmlns:a16="http://schemas.microsoft.com/office/drawing/2014/main" id="{36DB1E15-8960-66C9-B90E-401BD133A91F}"/>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151778" y="2910935"/>
              <a:ext cx="1531810" cy="1317807"/>
            </a:xfrm>
            <a:prstGeom prst="rect">
              <a:avLst/>
            </a:prstGeom>
          </p:spPr>
        </p:pic>
      </p:grpSp>
      <p:grpSp>
        <p:nvGrpSpPr>
          <p:cNvPr id="67" name="Grupp 66">
            <a:extLst>
              <a:ext uri="{FF2B5EF4-FFF2-40B4-BE49-F238E27FC236}">
                <a16:creationId xmlns:a16="http://schemas.microsoft.com/office/drawing/2014/main" id="{4DD17CF6-0161-0B40-F1B5-6E8601BC1145}"/>
              </a:ext>
            </a:extLst>
          </p:cNvPr>
          <p:cNvGrpSpPr/>
          <p:nvPr/>
        </p:nvGrpSpPr>
        <p:grpSpPr>
          <a:xfrm>
            <a:off x="8767101" y="1211291"/>
            <a:ext cx="1317807" cy="1824548"/>
            <a:chOff x="8496748" y="722527"/>
            <a:chExt cx="1317807" cy="1824548"/>
          </a:xfrm>
        </p:grpSpPr>
        <p:sp>
          <p:nvSpPr>
            <p:cNvPr id="47" name="textruta 46">
              <a:extLst>
                <a:ext uri="{FF2B5EF4-FFF2-40B4-BE49-F238E27FC236}">
                  <a16:creationId xmlns:a16="http://schemas.microsoft.com/office/drawing/2014/main" id="{55A1CC3D-5BB0-5338-5EEF-91919A32B5D7}"/>
                </a:ext>
              </a:extLst>
            </p:cNvPr>
            <p:cNvSpPr txBox="1"/>
            <p:nvPr/>
          </p:nvSpPr>
          <p:spPr>
            <a:xfrm>
              <a:off x="8542341" y="2177743"/>
              <a:ext cx="1226619" cy="369332"/>
            </a:xfrm>
            <a:prstGeom prst="rect">
              <a:avLst/>
            </a:prstGeom>
            <a:noFill/>
          </p:spPr>
          <p:txBody>
            <a:bodyPr wrap="none" rtlCol="0">
              <a:spAutoFit/>
            </a:bodyPr>
            <a:lstStyle/>
            <a:p>
              <a:pPr algn="ctr"/>
              <a:r>
                <a:rPr lang="sv-SE">
                  <a:solidFill>
                    <a:schemeClr val="bg1"/>
                  </a:solidFill>
                  <a:effectLst/>
                </a:rPr>
                <a:t>Forskning</a:t>
              </a:r>
              <a:endParaRPr lang="sv-SE">
                <a:solidFill>
                  <a:schemeClr val="bg1"/>
                </a:solidFill>
              </a:endParaRPr>
            </a:p>
          </p:txBody>
        </p:sp>
        <p:sp>
          <p:nvSpPr>
            <p:cNvPr id="49" name="Ellips 48">
              <a:extLst>
                <a:ext uri="{FF2B5EF4-FFF2-40B4-BE49-F238E27FC236}">
                  <a16:creationId xmlns:a16="http://schemas.microsoft.com/office/drawing/2014/main" id="{8C1A179B-1722-C411-0F03-6782B6EDA307}"/>
                </a:ext>
              </a:extLst>
            </p:cNvPr>
            <p:cNvSpPr>
              <a:spLocks noChangeAspect="1"/>
            </p:cNvSpPr>
            <p:nvPr/>
          </p:nvSpPr>
          <p:spPr>
            <a:xfrm>
              <a:off x="8496748" y="722527"/>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0" name="Bildobjekt 19">
              <a:extLst>
                <a:ext uri="{FF2B5EF4-FFF2-40B4-BE49-F238E27FC236}">
                  <a16:creationId xmlns:a16="http://schemas.microsoft.com/office/drawing/2014/main" id="{6A1BBC52-23C0-0139-B8DB-F7580685CF8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524128" y="859936"/>
              <a:ext cx="1153863" cy="1000014"/>
            </a:xfrm>
            <a:prstGeom prst="rect">
              <a:avLst/>
            </a:prstGeom>
          </p:spPr>
        </p:pic>
      </p:grpSp>
      <p:grpSp>
        <p:nvGrpSpPr>
          <p:cNvPr id="6" name="Grupp 5">
            <a:extLst>
              <a:ext uri="{FF2B5EF4-FFF2-40B4-BE49-F238E27FC236}">
                <a16:creationId xmlns:a16="http://schemas.microsoft.com/office/drawing/2014/main" id="{CDBEA480-B74F-5A6A-E0E2-C4874BD8EF4F}"/>
              </a:ext>
            </a:extLst>
          </p:cNvPr>
          <p:cNvGrpSpPr/>
          <p:nvPr/>
        </p:nvGrpSpPr>
        <p:grpSpPr>
          <a:xfrm>
            <a:off x="1666669" y="3780994"/>
            <a:ext cx="1560559" cy="2103267"/>
            <a:chOff x="2238646" y="698001"/>
            <a:chExt cx="1560559" cy="2103267"/>
          </a:xfrm>
        </p:grpSpPr>
        <p:sp>
          <p:nvSpPr>
            <p:cNvPr id="52" name="textruta 51">
              <a:extLst>
                <a:ext uri="{FF2B5EF4-FFF2-40B4-BE49-F238E27FC236}">
                  <a16:creationId xmlns:a16="http://schemas.microsoft.com/office/drawing/2014/main" id="{0D22AB34-9592-77FF-3071-08393F6DCADF}"/>
                </a:ext>
              </a:extLst>
            </p:cNvPr>
            <p:cNvSpPr txBox="1"/>
            <p:nvPr/>
          </p:nvSpPr>
          <p:spPr>
            <a:xfrm>
              <a:off x="2238646" y="2154937"/>
              <a:ext cx="1519967" cy="646331"/>
            </a:xfrm>
            <a:prstGeom prst="rect">
              <a:avLst/>
            </a:prstGeom>
            <a:noFill/>
          </p:spPr>
          <p:txBody>
            <a:bodyPr wrap="square" rtlCol="0">
              <a:spAutoFit/>
            </a:bodyPr>
            <a:lstStyle/>
            <a:p>
              <a:pPr algn="ctr"/>
              <a:r>
                <a:rPr lang="sv-SE">
                  <a:solidFill>
                    <a:schemeClr val="bg1"/>
                  </a:solidFill>
                  <a:effectLst/>
                </a:rPr>
                <a:t>Opinion &amp; </a:t>
              </a:r>
              <a:br>
                <a:rPr lang="sv-SE">
                  <a:solidFill>
                    <a:schemeClr val="bg1"/>
                  </a:solidFill>
                  <a:effectLst/>
                </a:rPr>
              </a:br>
              <a:r>
                <a:rPr lang="sv-SE">
                  <a:solidFill>
                    <a:schemeClr val="bg1"/>
                  </a:solidFill>
                  <a:effectLst/>
                </a:rPr>
                <a:t>påverkan</a:t>
              </a:r>
              <a:endParaRPr lang="sv-SE">
                <a:solidFill>
                  <a:schemeClr val="bg1"/>
                </a:solidFill>
              </a:endParaRPr>
            </a:p>
          </p:txBody>
        </p:sp>
        <p:sp>
          <p:nvSpPr>
            <p:cNvPr id="54" name="Ellips 53">
              <a:extLst>
                <a:ext uri="{FF2B5EF4-FFF2-40B4-BE49-F238E27FC236}">
                  <a16:creationId xmlns:a16="http://schemas.microsoft.com/office/drawing/2014/main" id="{BB5B1740-8B9F-0BCD-687C-614B239F6B58}"/>
                </a:ext>
              </a:extLst>
            </p:cNvPr>
            <p:cNvSpPr>
              <a:spLocks noChangeAspect="1"/>
            </p:cNvSpPr>
            <p:nvPr/>
          </p:nvSpPr>
          <p:spPr>
            <a:xfrm>
              <a:off x="2388576" y="698001"/>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5" name="Bildobjekt 23">
              <a:extLst>
                <a:ext uri="{FF2B5EF4-FFF2-40B4-BE49-F238E27FC236}">
                  <a16:creationId xmlns:a16="http://schemas.microsoft.com/office/drawing/2014/main" id="{8A3FD91B-AEC5-AEB8-F0DE-C5FFC10FD55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85977" y="812364"/>
              <a:ext cx="1313228" cy="1138132"/>
            </a:xfrm>
            <a:prstGeom prst="rect">
              <a:avLst/>
            </a:prstGeom>
          </p:spPr>
        </p:pic>
      </p:grpSp>
      <p:grpSp>
        <p:nvGrpSpPr>
          <p:cNvPr id="4" name="Grupp 3">
            <a:extLst>
              <a:ext uri="{FF2B5EF4-FFF2-40B4-BE49-F238E27FC236}">
                <a16:creationId xmlns:a16="http://schemas.microsoft.com/office/drawing/2014/main" id="{B280047D-25D4-0A0F-D48E-905679E0DBFA}"/>
              </a:ext>
            </a:extLst>
          </p:cNvPr>
          <p:cNvGrpSpPr/>
          <p:nvPr/>
        </p:nvGrpSpPr>
        <p:grpSpPr>
          <a:xfrm>
            <a:off x="2720402" y="657546"/>
            <a:ext cx="1317807" cy="2054762"/>
            <a:chOff x="2960515" y="4572137"/>
            <a:chExt cx="1317807" cy="2054762"/>
          </a:xfrm>
        </p:grpSpPr>
        <p:sp>
          <p:nvSpPr>
            <p:cNvPr id="57" name="textruta 56">
              <a:extLst>
                <a:ext uri="{FF2B5EF4-FFF2-40B4-BE49-F238E27FC236}">
                  <a16:creationId xmlns:a16="http://schemas.microsoft.com/office/drawing/2014/main" id="{DB58DB35-A718-59B2-1FF5-1C62412317C7}"/>
                </a:ext>
              </a:extLst>
            </p:cNvPr>
            <p:cNvSpPr txBox="1"/>
            <p:nvPr/>
          </p:nvSpPr>
          <p:spPr>
            <a:xfrm>
              <a:off x="2968092" y="5980568"/>
              <a:ext cx="1279517" cy="646331"/>
            </a:xfrm>
            <a:prstGeom prst="rect">
              <a:avLst/>
            </a:prstGeom>
            <a:noFill/>
          </p:spPr>
          <p:txBody>
            <a:bodyPr wrap="none" rtlCol="0">
              <a:spAutoFit/>
            </a:bodyPr>
            <a:lstStyle/>
            <a:p>
              <a:pPr algn="ctr"/>
              <a:r>
                <a:rPr lang="sv-SE">
                  <a:solidFill>
                    <a:schemeClr val="bg1"/>
                  </a:solidFill>
                  <a:effectLst/>
                </a:rPr>
                <a:t>Kunskaps-</a:t>
              </a:r>
              <a:br>
                <a:rPr lang="sv-SE">
                  <a:solidFill>
                    <a:schemeClr val="bg1"/>
                  </a:solidFill>
                  <a:effectLst/>
                </a:rPr>
              </a:br>
              <a:r>
                <a:rPr lang="sv-SE">
                  <a:solidFill>
                    <a:schemeClr val="bg1"/>
                  </a:solidFill>
                  <a:effectLst/>
                </a:rPr>
                <a:t>spridning</a:t>
              </a:r>
            </a:p>
          </p:txBody>
        </p:sp>
        <p:sp>
          <p:nvSpPr>
            <p:cNvPr id="59" name="Ellips 58">
              <a:extLst>
                <a:ext uri="{FF2B5EF4-FFF2-40B4-BE49-F238E27FC236}">
                  <a16:creationId xmlns:a16="http://schemas.microsoft.com/office/drawing/2014/main" id="{7FF29AD8-FA28-757B-ACEA-8F617EFFC06D}"/>
                </a:ext>
              </a:extLst>
            </p:cNvPr>
            <p:cNvSpPr>
              <a:spLocks noChangeAspect="1"/>
            </p:cNvSpPr>
            <p:nvPr/>
          </p:nvSpPr>
          <p:spPr>
            <a:xfrm>
              <a:off x="2960515" y="4572137"/>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0" name="Bildobjekt 26">
              <a:extLst>
                <a:ext uri="{FF2B5EF4-FFF2-40B4-BE49-F238E27FC236}">
                  <a16:creationId xmlns:a16="http://schemas.microsoft.com/office/drawing/2014/main" id="{5769BD41-1321-9042-C9D8-5EEA2E43FE2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989250" y="4694921"/>
              <a:ext cx="1237200" cy="1072238"/>
            </a:xfrm>
            <a:prstGeom prst="rect">
              <a:avLst/>
            </a:prstGeom>
          </p:spPr>
        </p:pic>
      </p:grpSp>
      <p:grpSp>
        <p:nvGrpSpPr>
          <p:cNvPr id="5" name="Grupp 4">
            <a:extLst>
              <a:ext uri="{FF2B5EF4-FFF2-40B4-BE49-F238E27FC236}">
                <a16:creationId xmlns:a16="http://schemas.microsoft.com/office/drawing/2014/main" id="{FCABEC0B-4C1B-E203-E724-4F5CC1B7A8C6}"/>
              </a:ext>
            </a:extLst>
          </p:cNvPr>
          <p:cNvGrpSpPr/>
          <p:nvPr/>
        </p:nvGrpSpPr>
        <p:grpSpPr>
          <a:xfrm>
            <a:off x="740191" y="1534822"/>
            <a:ext cx="1587294" cy="2090487"/>
            <a:chOff x="1460403" y="2866603"/>
            <a:chExt cx="1587294" cy="2090487"/>
          </a:xfrm>
        </p:grpSpPr>
        <p:sp>
          <p:nvSpPr>
            <p:cNvPr id="62" name="textruta 61">
              <a:extLst>
                <a:ext uri="{FF2B5EF4-FFF2-40B4-BE49-F238E27FC236}">
                  <a16:creationId xmlns:a16="http://schemas.microsoft.com/office/drawing/2014/main" id="{F66784F8-4628-16E7-11D4-37A852B89DDC}"/>
                </a:ext>
              </a:extLst>
            </p:cNvPr>
            <p:cNvSpPr txBox="1"/>
            <p:nvPr/>
          </p:nvSpPr>
          <p:spPr>
            <a:xfrm>
              <a:off x="1460403" y="4310759"/>
              <a:ext cx="1587294" cy="646331"/>
            </a:xfrm>
            <a:prstGeom prst="rect">
              <a:avLst/>
            </a:prstGeom>
            <a:noFill/>
          </p:spPr>
          <p:txBody>
            <a:bodyPr wrap="none" rtlCol="0">
              <a:spAutoFit/>
            </a:bodyPr>
            <a:lstStyle/>
            <a:p>
              <a:pPr algn="ctr"/>
              <a:r>
                <a:rPr lang="sv-SE">
                  <a:solidFill>
                    <a:schemeClr val="bg1"/>
                  </a:solidFill>
                  <a:effectLst/>
                </a:rPr>
                <a:t>Internationell</a:t>
              </a:r>
              <a:br>
                <a:rPr lang="sv-SE">
                  <a:solidFill>
                    <a:schemeClr val="bg1"/>
                  </a:solidFill>
                  <a:effectLst/>
                </a:rPr>
              </a:br>
              <a:r>
                <a:rPr lang="sv-SE">
                  <a:solidFill>
                    <a:schemeClr val="bg1"/>
                  </a:solidFill>
                  <a:effectLst/>
                </a:rPr>
                <a:t>samverkan</a:t>
              </a:r>
              <a:endParaRPr lang="sv-SE">
                <a:solidFill>
                  <a:schemeClr val="bg1"/>
                </a:solidFill>
              </a:endParaRPr>
            </a:p>
          </p:txBody>
        </p:sp>
        <p:sp>
          <p:nvSpPr>
            <p:cNvPr id="64" name="Ellips 63">
              <a:extLst>
                <a:ext uri="{FF2B5EF4-FFF2-40B4-BE49-F238E27FC236}">
                  <a16:creationId xmlns:a16="http://schemas.microsoft.com/office/drawing/2014/main" id="{E723F16C-FD34-CE18-2337-CD40581AA467}"/>
                </a:ext>
              </a:extLst>
            </p:cNvPr>
            <p:cNvSpPr>
              <a:spLocks noChangeAspect="1"/>
            </p:cNvSpPr>
            <p:nvPr/>
          </p:nvSpPr>
          <p:spPr>
            <a:xfrm>
              <a:off x="1642708" y="2866603"/>
              <a:ext cx="1317807" cy="13178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5" name="Bildobjekt 64">
              <a:extLst>
                <a:ext uri="{FF2B5EF4-FFF2-40B4-BE49-F238E27FC236}">
                  <a16:creationId xmlns:a16="http://schemas.microsoft.com/office/drawing/2014/main" id="{7AB5C24D-C574-9F87-1811-3A2B084DD6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4682" y="3016708"/>
              <a:ext cx="1053858" cy="1106260"/>
            </a:xfrm>
            <a:prstGeom prst="rect">
              <a:avLst/>
            </a:prstGeom>
          </p:spPr>
        </p:pic>
      </p:grpSp>
      <p:sp>
        <p:nvSpPr>
          <p:cNvPr id="10" name="Rubrik 1">
            <a:extLst>
              <a:ext uri="{FF2B5EF4-FFF2-40B4-BE49-F238E27FC236}">
                <a16:creationId xmlns:a16="http://schemas.microsoft.com/office/drawing/2014/main" id="{02D14062-9D77-95E6-2A0C-A672A222B265}"/>
              </a:ext>
            </a:extLst>
          </p:cNvPr>
          <p:cNvSpPr txBox="1">
            <a:spLocks/>
          </p:cNvSpPr>
          <p:nvPr/>
        </p:nvSpPr>
        <p:spPr>
          <a:xfrm>
            <a:off x="4210326" y="2208434"/>
            <a:ext cx="3771348" cy="2441132"/>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sv-SE" sz="3000">
                <a:solidFill>
                  <a:srgbClr val="FFFFFF"/>
                </a:solidFill>
                <a:latin typeface="Cancerfonden Sans" pitchFamily="2" charset="77"/>
              </a:rPr>
              <a:t>Vi besegrar </a:t>
            </a:r>
            <a:br>
              <a:rPr lang="sv-SE" sz="3000">
                <a:solidFill>
                  <a:srgbClr val="FFFFFF"/>
                </a:solidFill>
                <a:latin typeface="Cancerfonden Sans" pitchFamily="2" charset="77"/>
              </a:rPr>
            </a:br>
            <a:r>
              <a:rPr lang="sv-SE" sz="3000">
                <a:solidFill>
                  <a:srgbClr val="FFFFFF"/>
                </a:solidFill>
                <a:latin typeface="Cancerfonden Sans" pitchFamily="2" charset="77"/>
              </a:rPr>
              <a:t>cancer tillsammans, genom små och stora framsteg </a:t>
            </a:r>
            <a:br>
              <a:rPr lang="sv-SE" sz="3000">
                <a:solidFill>
                  <a:srgbClr val="FFFFFF"/>
                </a:solidFill>
                <a:latin typeface="Cancerfonden Sans" pitchFamily="2" charset="77"/>
              </a:rPr>
            </a:br>
            <a:r>
              <a:rPr lang="sv-SE" sz="3000">
                <a:solidFill>
                  <a:srgbClr val="FFFFFF"/>
                </a:solidFill>
                <a:latin typeface="Cancerfonden Sans" pitchFamily="2" charset="77"/>
              </a:rPr>
              <a:t>inom …</a:t>
            </a:r>
          </a:p>
        </p:txBody>
      </p:sp>
    </p:spTree>
    <p:extLst>
      <p:ext uri="{BB962C8B-B14F-4D97-AF65-F5344CB8AC3E}">
        <p14:creationId xmlns:p14="http://schemas.microsoft.com/office/powerpoint/2010/main" val="5932337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ing 24">
            <a:extLst>
              <a:ext uri="{FF2B5EF4-FFF2-40B4-BE49-F238E27FC236}">
                <a16:creationId xmlns:a16="http://schemas.microsoft.com/office/drawing/2014/main" id="{E72E7AE9-19BB-C332-C751-D211C221EDC1}"/>
              </a:ext>
            </a:extLst>
          </p:cNvPr>
          <p:cNvSpPr/>
          <p:nvPr/>
        </p:nvSpPr>
        <p:spPr>
          <a:xfrm>
            <a:off x="8714964" y="-4268527"/>
            <a:ext cx="7465022" cy="7465022"/>
          </a:xfrm>
          <a:prstGeom prst="donut">
            <a:avLst>
              <a:gd name="adj" fmla="val 22473"/>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1489"/>
              </a:solidFill>
              <a:effectLst/>
              <a:uLnTx/>
              <a:uFillTx/>
              <a:latin typeface="Cancerfonden Sans"/>
              <a:ea typeface="+mn-ea"/>
              <a:cs typeface="+mn-cs"/>
            </a:endParaRPr>
          </a:p>
        </p:txBody>
      </p:sp>
      <p:sp>
        <p:nvSpPr>
          <p:cNvPr id="2" name="Rubrik 1">
            <a:extLst>
              <a:ext uri="{FF2B5EF4-FFF2-40B4-BE49-F238E27FC236}">
                <a16:creationId xmlns:a16="http://schemas.microsoft.com/office/drawing/2014/main" id="{B56BCC32-C16B-462A-A232-770E2051C801}"/>
              </a:ext>
            </a:extLst>
          </p:cNvPr>
          <p:cNvSpPr>
            <a:spLocks noGrp="1"/>
          </p:cNvSpPr>
          <p:nvPr>
            <p:ph type="title"/>
          </p:nvPr>
        </p:nvSpPr>
        <p:spPr>
          <a:xfrm>
            <a:off x="636588" y="518528"/>
            <a:ext cx="10512425" cy="1042988"/>
          </a:xfrm>
        </p:spPr>
        <p:txBody>
          <a:bodyPr/>
          <a:lstStyle/>
          <a:p>
            <a:pPr algn="ctr"/>
            <a:r>
              <a:rPr lang="sv-SE" sz="6000"/>
              <a:t>Mål för Sverige 2030</a:t>
            </a:r>
          </a:p>
        </p:txBody>
      </p:sp>
      <p:cxnSp>
        <p:nvCxnSpPr>
          <p:cNvPr id="8" name="Rak 7">
            <a:extLst>
              <a:ext uri="{FF2B5EF4-FFF2-40B4-BE49-F238E27FC236}">
                <a16:creationId xmlns:a16="http://schemas.microsoft.com/office/drawing/2014/main" id="{1D2942E8-2AE1-859E-2DD1-AD4462152F08}"/>
              </a:ext>
            </a:extLst>
          </p:cNvPr>
          <p:cNvCxnSpPr>
            <a:cxnSpLocks/>
          </p:cNvCxnSpPr>
          <p:nvPr/>
        </p:nvCxnSpPr>
        <p:spPr>
          <a:xfrm>
            <a:off x="0" y="3290389"/>
            <a:ext cx="648000" cy="0"/>
          </a:xfrm>
          <a:prstGeom prst="line">
            <a:avLst/>
          </a:prstGeom>
          <a:ln w="57150">
            <a:headEnd type="none" w="med" len="med"/>
            <a:tailEnd type="none" w="lg" len="lg"/>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77B4BADE-20A0-57F7-44B2-0EAFCCA98A65}"/>
              </a:ext>
            </a:extLst>
          </p:cNvPr>
          <p:cNvGrpSpPr/>
          <p:nvPr/>
        </p:nvGrpSpPr>
        <p:grpSpPr>
          <a:xfrm>
            <a:off x="636588" y="2272177"/>
            <a:ext cx="1994647" cy="1994647"/>
            <a:chOff x="636588" y="2808193"/>
            <a:chExt cx="1994647" cy="1994647"/>
          </a:xfrm>
        </p:grpSpPr>
        <p:sp>
          <p:nvSpPr>
            <p:cNvPr id="3" name="Ellips 2">
              <a:extLst>
                <a:ext uri="{FF2B5EF4-FFF2-40B4-BE49-F238E27FC236}">
                  <a16:creationId xmlns:a16="http://schemas.microsoft.com/office/drawing/2014/main" id="{5439A807-723B-037C-1483-C41D87B181CE}"/>
                </a:ext>
              </a:extLst>
            </p:cNvPr>
            <p:cNvSpPr/>
            <p:nvPr/>
          </p:nvSpPr>
          <p:spPr>
            <a:xfrm>
              <a:off x="636588" y="2808193"/>
              <a:ext cx="1994647" cy="1994647"/>
            </a:xfrm>
            <a:prstGeom prst="ellipse">
              <a:avLst/>
            </a:prstGeom>
            <a:solidFill>
              <a:schemeClr val="bg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11" name="textruta 10">
              <a:extLst>
                <a:ext uri="{FF2B5EF4-FFF2-40B4-BE49-F238E27FC236}">
                  <a16:creationId xmlns:a16="http://schemas.microsoft.com/office/drawing/2014/main" id="{DF3F0811-2AD6-85CF-AAD7-3338AA7A6A7C}"/>
                </a:ext>
              </a:extLst>
            </p:cNvPr>
            <p:cNvSpPr txBox="1"/>
            <p:nvPr/>
          </p:nvSpPr>
          <p:spPr>
            <a:xfrm>
              <a:off x="945261" y="3599963"/>
              <a:ext cx="1377300"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1489"/>
                  </a:solidFill>
                  <a:effectLst/>
                  <a:uLnTx/>
                  <a:uFillTx/>
                  <a:latin typeface="Cancerfonden Sans" pitchFamily="2" charset="77"/>
                  <a:ea typeface="+mn-ea"/>
                  <a:cs typeface="+mn-cs"/>
                </a:rPr>
                <a:t>Förebygga</a:t>
              </a:r>
            </a:p>
          </p:txBody>
        </p:sp>
      </p:grpSp>
      <p:grpSp>
        <p:nvGrpSpPr>
          <p:cNvPr id="21" name="Grupp 20">
            <a:extLst>
              <a:ext uri="{FF2B5EF4-FFF2-40B4-BE49-F238E27FC236}">
                <a16:creationId xmlns:a16="http://schemas.microsoft.com/office/drawing/2014/main" id="{87E2AFC0-31EA-141A-E794-79CB1308EAC7}"/>
              </a:ext>
            </a:extLst>
          </p:cNvPr>
          <p:cNvGrpSpPr/>
          <p:nvPr/>
        </p:nvGrpSpPr>
        <p:grpSpPr>
          <a:xfrm>
            <a:off x="3475847" y="2272177"/>
            <a:ext cx="1994647" cy="1994647"/>
            <a:chOff x="3475847" y="2808193"/>
            <a:chExt cx="1994647" cy="1994647"/>
          </a:xfrm>
        </p:grpSpPr>
        <p:sp>
          <p:nvSpPr>
            <p:cNvPr id="7" name="Ellips 6">
              <a:extLst>
                <a:ext uri="{FF2B5EF4-FFF2-40B4-BE49-F238E27FC236}">
                  <a16:creationId xmlns:a16="http://schemas.microsoft.com/office/drawing/2014/main" id="{6E84AFC4-0227-F0A5-581F-836C1144087F}"/>
                </a:ext>
              </a:extLst>
            </p:cNvPr>
            <p:cNvSpPr/>
            <p:nvPr/>
          </p:nvSpPr>
          <p:spPr>
            <a:xfrm>
              <a:off x="3475847" y="2808193"/>
              <a:ext cx="1994647" cy="1994647"/>
            </a:xfrm>
            <a:prstGeom prst="ellipse">
              <a:avLst/>
            </a:prstGeom>
            <a:solidFill>
              <a:schemeClr val="bg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12" name="textruta 11">
              <a:extLst>
                <a:ext uri="{FF2B5EF4-FFF2-40B4-BE49-F238E27FC236}">
                  <a16:creationId xmlns:a16="http://schemas.microsoft.com/office/drawing/2014/main" id="{926EAD32-260A-8D09-175C-872893207C8E}"/>
                </a:ext>
              </a:extLst>
            </p:cNvPr>
            <p:cNvSpPr txBox="1"/>
            <p:nvPr/>
          </p:nvSpPr>
          <p:spPr>
            <a:xfrm>
              <a:off x="3585882" y="3503239"/>
              <a:ext cx="1766047" cy="646331"/>
            </a:xfrm>
            <a:prstGeom prst="rect">
              <a:avLst/>
            </a:prstGeom>
            <a:noFill/>
          </p:spPr>
          <p:txBody>
            <a:bodyPr wrap="square" tIns="468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1489"/>
                  </a:solidFill>
                  <a:effectLst/>
                  <a:uLnTx/>
                  <a:uFillTx/>
                  <a:latin typeface="Cancerfonden Sans" pitchFamily="2" charset="77"/>
                  <a:ea typeface="+mn-ea"/>
                  <a:cs typeface="+mn-cs"/>
                </a:rPr>
                <a:t>Upptäcka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1489"/>
                  </a:solidFill>
                  <a:effectLst/>
                  <a:uLnTx/>
                  <a:uFillTx/>
                  <a:latin typeface="Cancerfonden Sans" pitchFamily="2" charset="77"/>
                  <a:ea typeface="+mn-ea"/>
                  <a:cs typeface="+mn-cs"/>
                </a:rPr>
                <a:t>tidigt</a:t>
              </a:r>
            </a:p>
          </p:txBody>
        </p:sp>
      </p:grpSp>
      <p:grpSp>
        <p:nvGrpSpPr>
          <p:cNvPr id="22" name="Grupp 21">
            <a:extLst>
              <a:ext uri="{FF2B5EF4-FFF2-40B4-BE49-F238E27FC236}">
                <a16:creationId xmlns:a16="http://schemas.microsoft.com/office/drawing/2014/main" id="{DBDFFF7F-3ADC-BD24-1602-0C26F22B3415}"/>
              </a:ext>
            </a:extLst>
          </p:cNvPr>
          <p:cNvGrpSpPr/>
          <p:nvPr/>
        </p:nvGrpSpPr>
        <p:grpSpPr>
          <a:xfrm>
            <a:off x="6315106" y="2272177"/>
            <a:ext cx="1994647" cy="1994647"/>
            <a:chOff x="6315106" y="2808193"/>
            <a:chExt cx="1994647" cy="1994647"/>
          </a:xfrm>
        </p:grpSpPr>
        <p:sp>
          <p:nvSpPr>
            <p:cNvPr id="9" name="Ellips 8">
              <a:extLst>
                <a:ext uri="{FF2B5EF4-FFF2-40B4-BE49-F238E27FC236}">
                  <a16:creationId xmlns:a16="http://schemas.microsoft.com/office/drawing/2014/main" id="{07DC9131-486D-2496-C12B-BF42245A5917}"/>
                </a:ext>
              </a:extLst>
            </p:cNvPr>
            <p:cNvSpPr/>
            <p:nvPr/>
          </p:nvSpPr>
          <p:spPr>
            <a:xfrm>
              <a:off x="6315106" y="2808193"/>
              <a:ext cx="1994647" cy="1994647"/>
            </a:xfrm>
            <a:prstGeom prst="ellipse">
              <a:avLst/>
            </a:prstGeom>
            <a:solidFill>
              <a:schemeClr val="bg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13" name="textruta 12">
              <a:extLst>
                <a:ext uri="{FF2B5EF4-FFF2-40B4-BE49-F238E27FC236}">
                  <a16:creationId xmlns:a16="http://schemas.microsoft.com/office/drawing/2014/main" id="{6AF5B62F-DA1C-A395-F402-F29F4EA6AAAF}"/>
                </a:ext>
              </a:extLst>
            </p:cNvPr>
            <p:cNvSpPr txBox="1"/>
            <p:nvPr/>
          </p:nvSpPr>
          <p:spPr>
            <a:xfrm>
              <a:off x="6746410" y="3641738"/>
              <a:ext cx="1132041"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1489"/>
                  </a:solidFill>
                  <a:effectLst/>
                  <a:uLnTx/>
                  <a:uFillTx/>
                  <a:latin typeface="Cancerfonden Sans" pitchFamily="2" charset="77"/>
                  <a:ea typeface="+mn-ea"/>
                  <a:cs typeface="+mn-cs"/>
                </a:rPr>
                <a:t>Bota fler</a:t>
              </a:r>
            </a:p>
          </p:txBody>
        </p:sp>
      </p:grpSp>
      <p:grpSp>
        <p:nvGrpSpPr>
          <p:cNvPr id="23" name="Grupp 22">
            <a:extLst>
              <a:ext uri="{FF2B5EF4-FFF2-40B4-BE49-F238E27FC236}">
                <a16:creationId xmlns:a16="http://schemas.microsoft.com/office/drawing/2014/main" id="{01908BD1-A4F8-E918-ABD2-202973B601D8}"/>
              </a:ext>
            </a:extLst>
          </p:cNvPr>
          <p:cNvGrpSpPr/>
          <p:nvPr/>
        </p:nvGrpSpPr>
        <p:grpSpPr>
          <a:xfrm>
            <a:off x="9154366" y="2272177"/>
            <a:ext cx="1994647" cy="1994647"/>
            <a:chOff x="9154366" y="2808193"/>
            <a:chExt cx="1994647" cy="1994647"/>
          </a:xfrm>
        </p:grpSpPr>
        <p:sp>
          <p:nvSpPr>
            <p:cNvPr id="10" name="Ellips 9">
              <a:extLst>
                <a:ext uri="{FF2B5EF4-FFF2-40B4-BE49-F238E27FC236}">
                  <a16:creationId xmlns:a16="http://schemas.microsoft.com/office/drawing/2014/main" id="{B49F4851-DC37-973D-215E-FB89EA982A59}"/>
                </a:ext>
              </a:extLst>
            </p:cNvPr>
            <p:cNvSpPr/>
            <p:nvPr/>
          </p:nvSpPr>
          <p:spPr>
            <a:xfrm>
              <a:off x="9154366" y="2808193"/>
              <a:ext cx="1994647" cy="1994647"/>
            </a:xfrm>
            <a:prstGeom prst="ellipse">
              <a:avLst/>
            </a:prstGeom>
            <a:solidFill>
              <a:schemeClr val="bg1"/>
            </a:solidFill>
            <a:ln w="254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14" name="textruta 13">
              <a:extLst>
                <a:ext uri="{FF2B5EF4-FFF2-40B4-BE49-F238E27FC236}">
                  <a16:creationId xmlns:a16="http://schemas.microsoft.com/office/drawing/2014/main" id="{E7FA18EB-C321-B11A-B760-A607869856BF}"/>
                </a:ext>
              </a:extLst>
            </p:cNvPr>
            <p:cNvSpPr txBox="1"/>
            <p:nvPr/>
          </p:nvSpPr>
          <p:spPr>
            <a:xfrm>
              <a:off x="9604103" y="3641738"/>
              <a:ext cx="1095172" cy="36933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1489"/>
                  </a:solidFill>
                  <a:effectLst/>
                  <a:uLnTx/>
                  <a:uFillTx/>
                  <a:latin typeface="Cancerfonden Sans" pitchFamily="2" charset="77"/>
                  <a:ea typeface="+mn-ea"/>
                  <a:cs typeface="+mn-cs"/>
                </a:rPr>
                <a:t>Leva väl</a:t>
              </a:r>
            </a:p>
          </p:txBody>
        </p:sp>
      </p:grpSp>
      <p:cxnSp>
        <p:nvCxnSpPr>
          <p:cNvPr id="15" name="Rak 14">
            <a:extLst>
              <a:ext uri="{FF2B5EF4-FFF2-40B4-BE49-F238E27FC236}">
                <a16:creationId xmlns:a16="http://schemas.microsoft.com/office/drawing/2014/main" id="{FBBFBC93-646A-B95E-714D-9D38854FC94C}"/>
              </a:ext>
            </a:extLst>
          </p:cNvPr>
          <p:cNvCxnSpPr>
            <a:cxnSpLocks/>
          </p:cNvCxnSpPr>
          <p:nvPr/>
        </p:nvCxnSpPr>
        <p:spPr>
          <a:xfrm>
            <a:off x="2725270" y="3290389"/>
            <a:ext cx="648000" cy="0"/>
          </a:xfrm>
          <a:prstGeom prst="line">
            <a:avLst/>
          </a:prstGeom>
          <a:ln w="57150">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EC534061-0B45-498C-EB93-BF3E5023FE45}"/>
              </a:ext>
            </a:extLst>
          </p:cNvPr>
          <p:cNvCxnSpPr>
            <a:cxnSpLocks/>
          </p:cNvCxnSpPr>
          <p:nvPr/>
        </p:nvCxnSpPr>
        <p:spPr>
          <a:xfrm>
            <a:off x="5585011" y="3290389"/>
            <a:ext cx="648000" cy="0"/>
          </a:xfrm>
          <a:prstGeom prst="line">
            <a:avLst/>
          </a:prstGeom>
          <a:ln w="57150">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2B11941D-D2B9-9CA7-3A65-52E14331317E}"/>
              </a:ext>
            </a:extLst>
          </p:cNvPr>
          <p:cNvCxnSpPr>
            <a:cxnSpLocks/>
          </p:cNvCxnSpPr>
          <p:nvPr/>
        </p:nvCxnSpPr>
        <p:spPr>
          <a:xfrm>
            <a:off x="8390964" y="3290389"/>
            <a:ext cx="648000" cy="0"/>
          </a:xfrm>
          <a:prstGeom prst="line">
            <a:avLst/>
          </a:prstGeom>
          <a:ln w="57150">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2EF83A94-6449-0231-72B3-11F904807DF1}"/>
              </a:ext>
            </a:extLst>
          </p:cNvPr>
          <p:cNvCxnSpPr>
            <a:cxnSpLocks/>
          </p:cNvCxnSpPr>
          <p:nvPr/>
        </p:nvCxnSpPr>
        <p:spPr>
          <a:xfrm>
            <a:off x="11268635" y="3290389"/>
            <a:ext cx="923365" cy="0"/>
          </a:xfrm>
          <a:prstGeom prst="line">
            <a:avLst/>
          </a:prstGeom>
          <a:ln w="57150">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28" name="Ellips 27">
            <a:extLst>
              <a:ext uri="{FF2B5EF4-FFF2-40B4-BE49-F238E27FC236}">
                <a16:creationId xmlns:a16="http://schemas.microsoft.com/office/drawing/2014/main" id="{979DF696-5909-46E0-B08F-B298F04CB8DF}"/>
              </a:ext>
            </a:extLst>
          </p:cNvPr>
          <p:cNvSpPr/>
          <p:nvPr/>
        </p:nvSpPr>
        <p:spPr>
          <a:xfrm>
            <a:off x="6096000" y="4678290"/>
            <a:ext cx="648000" cy="532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29" name="Rektangel 28">
            <a:extLst>
              <a:ext uri="{FF2B5EF4-FFF2-40B4-BE49-F238E27FC236}">
                <a16:creationId xmlns:a16="http://schemas.microsoft.com/office/drawing/2014/main" id="{5AED6C57-687A-4E16-8F6E-852EC5215290}"/>
              </a:ext>
            </a:extLst>
          </p:cNvPr>
          <p:cNvSpPr/>
          <p:nvPr/>
        </p:nvSpPr>
        <p:spPr>
          <a:xfrm rot="5400000">
            <a:off x="-144004" y="2696977"/>
            <a:ext cx="3539208" cy="23198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33" name="Rektangel 32">
            <a:extLst>
              <a:ext uri="{FF2B5EF4-FFF2-40B4-BE49-F238E27FC236}">
                <a16:creationId xmlns:a16="http://schemas.microsoft.com/office/drawing/2014/main" id="{04FE4F30-3E46-419F-AC5C-2FBB2A9A58DC}"/>
              </a:ext>
            </a:extLst>
          </p:cNvPr>
          <p:cNvSpPr/>
          <p:nvPr/>
        </p:nvSpPr>
        <p:spPr>
          <a:xfrm rot="5400000">
            <a:off x="2710161" y="2696977"/>
            <a:ext cx="3539208" cy="23198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34" name="Rektangel 33">
            <a:extLst>
              <a:ext uri="{FF2B5EF4-FFF2-40B4-BE49-F238E27FC236}">
                <a16:creationId xmlns:a16="http://schemas.microsoft.com/office/drawing/2014/main" id="{90409BA6-2AA1-496F-93F7-507B88CC6AD3}"/>
              </a:ext>
            </a:extLst>
          </p:cNvPr>
          <p:cNvSpPr/>
          <p:nvPr/>
        </p:nvSpPr>
        <p:spPr>
          <a:xfrm rot="5400000">
            <a:off x="5554738" y="2684879"/>
            <a:ext cx="3515012" cy="23198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35" name="Rektangel 34">
            <a:extLst>
              <a:ext uri="{FF2B5EF4-FFF2-40B4-BE49-F238E27FC236}">
                <a16:creationId xmlns:a16="http://schemas.microsoft.com/office/drawing/2014/main" id="{A2830383-28EF-46A2-887F-75F7A2CA19EB}"/>
              </a:ext>
            </a:extLst>
          </p:cNvPr>
          <p:cNvSpPr/>
          <p:nvPr/>
        </p:nvSpPr>
        <p:spPr>
          <a:xfrm rot="5400000">
            <a:off x="8394185" y="2684877"/>
            <a:ext cx="3515009" cy="23198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ncerfonden Sans"/>
              <a:ea typeface="+mn-ea"/>
              <a:cs typeface="+mn-cs"/>
            </a:endParaRPr>
          </a:p>
        </p:txBody>
      </p:sp>
      <p:sp>
        <p:nvSpPr>
          <p:cNvPr id="36" name="textruta 35">
            <a:extLst>
              <a:ext uri="{FF2B5EF4-FFF2-40B4-BE49-F238E27FC236}">
                <a16:creationId xmlns:a16="http://schemas.microsoft.com/office/drawing/2014/main" id="{E4A47A53-F326-4A2C-B88A-2EB5A7061CE0}"/>
              </a:ext>
            </a:extLst>
          </p:cNvPr>
          <p:cNvSpPr txBox="1"/>
          <p:nvPr/>
        </p:nvSpPr>
        <p:spPr>
          <a:xfrm>
            <a:off x="506548" y="4826327"/>
            <a:ext cx="22833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1489"/>
                </a:solidFill>
                <a:effectLst/>
                <a:uLnTx/>
                <a:uFillTx/>
                <a:latin typeface="Cancerfonden Sans"/>
                <a:ea typeface="+mn-ea"/>
                <a:cs typeface="+mn-cs"/>
              </a:rPr>
              <a:t>Minska de påverkbara cancerfallen med </a:t>
            </a:r>
            <a:br>
              <a:rPr kumimoji="0" lang="sv-SE" sz="1600" b="0" i="0" u="none" strike="noStrike" kern="1200" cap="none" spc="0" normalizeH="0" baseline="0" noProof="0">
                <a:ln>
                  <a:noFill/>
                </a:ln>
                <a:solidFill>
                  <a:srgbClr val="001489"/>
                </a:solidFill>
                <a:effectLst/>
                <a:uLnTx/>
                <a:uFillTx/>
                <a:latin typeface="Cancerfonden Sans"/>
                <a:ea typeface="+mn-ea"/>
                <a:cs typeface="+mn-cs"/>
              </a:rPr>
            </a:br>
            <a:r>
              <a:rPr kumimoji="0" lang="sv-SE" sz="1600" b="0" i="0" u="none" strike="noStrike" kern="1200" cap="none" spc="0" normalizeH="0" baseline="0" noProof="0">
                <a:ln>
                  <a:noFill/>
                </a:ln>
                <a:solidFill>
                  <a:srgbClr val="001489"/>
                </a:solidFill>
                <a:effectLst/>
                <a:uLnTx/>
                <a:uFillTx/>
                <a:latin typeface="Cancerfonden Sans"/>
                <a:ea typeface="+mn-ea"/>
                <a:cs typeface="+mn-cs"/>
              </a:rPr>
              <a:t>30 procent </a:t>
            </a:r>
          </a:p>
        </p:txBody>
      </p:sp>
      <p:sp>
        <p:nvSpPr>
          <p:cNvPr id="38" name="textruta 37">
            <a:extLst>
              <a:ext uri="{FF2B5EF4-FFF2-40B4-BE49-F238E27FC236}">
                <a16:creationId xmlns:a16="http://schemas.microsoft.com/office/drawing/2014/main" id="{E1EC059B-E61C-42FA-9CEA-6E70B19DC570}"/>
              </a:ext>
            </a:extLst>
          </p:cNvPr>
          <p:cNvSpPr txBox="1"/>
          <p:nvPr/>
        </p:nvSpPr>
        <p:spPr>
          <a:xfrm>
            <a:off x="3377358" y="4813188"/>
            <a:ext cx="22701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1489"/>
                </a:solidFill>
                <a:effectLst/>
                <a:uLnTx/>
                <a:uFillTx/>
                <a:latin typeface="Cancerfonden Sans"/>
                <a:ea typeface="+mn-ea"/>
                <a:cs typeface="+mn-cs"/>
              </a:rPr>
              <a:t>En tredjedel av all </a:t>
            </a:r>
            <a:br>
              <a:rPr kumimoji="0" lang="sv-SE" sz="1600" b="0" i="0" u="none" strike="noStrike" kern="1200" cap="none" spc="0" normalizeH="0" baseline="0" noProof="0">
                <a:ln>
                  <a:noFill/>
                </a:ln>
                <a:solidFill>
                  <a:srgbClr val="001489"/>
                </a:solidFill>
                <a:effectLst/>
                <a:uLnTx/>
                <a:uFillTx/>
                <a:latin typeface="Cancerfonden Sans"/>
                <a:ea typeface="+mn-ea"/>
                <a:cs typeface="+mn-cs"/>
              </a:rPr>
            </a:br>
            <a:r>
              <a:rPr kumimoji="0" lang="sv-SE" sz="1600" b="0" i="0" u="none" strike="noStrike" kern="1200" cap="none" spc="0" normalizeH="0" baseline="0" noProof="0">
                <a:ln>
                  <a:noFill/>
                </a:ln>
                <a:solidFill>
                  <a:srgbClr val="001489"/>
                </a:solidFill>
                <a:effectLst/>
                <a:uLnTx/>
                <a:uFillTx/>
                <a:latin typeface="Cancerfonden Sans"/>
                <a:ea typeface="+mn-ea"/>
                <a:cs typeface="+mn-cs"/>
              </a:rPr>
              <a:t>cancer upptäcks i </a:t>
            </a:r>
            <a:br>
              <a:rPr kumimoji="0" lang="sv-SE" sz="1600" b="0" i="0" u="none" strike="noStrike" kern="1200" cap="none" spc="0" normalizeH="0" baseline="0" noProof="0">
                <a:ln>
                  <a:noFill/>
                </a:ln>
                <a:solidFill>
                  <a:srgbClr val="001489"/>
                </a:solidFill>
                <a:effectLst/>
                <a:uLnTx/>
                <a:uFillTx/>
                <a:latin typeface="Cancerfonden Sans"/>
                <a:ea typeface="+mn-ea"/>
                <a:cs typeface="+mn-cs"/>
              </a:rPr>
            </a:br>
            <a:r>
              <a:rPr kumimoji="0" lang="sv-SE" sz="1600" b="0" i="0" u="none" strike="noStrike" kern="1200" cap="none" spc="0" normalizeH="0" baseline="0" noProof="0">
                <a:ln>
                  <a:noFill/>
                </a:ln>
                <a:solidFill>
                  <a:srgbClr val="001489"/>
                </a:solidFill>
                <a:effectLst/>
                <a:uLnTx/>
                <a:uFillTx/>
                <a:latin typeface="Cancerfonden Sans"/>
                <a:ea typeface="+mn-ea"/>
                <a:cs typeface="+mn-cs"/>
              </a:rPr>
              <a:t>ett tidigare stadium</a:t>
            </a:r>
          </a:p>
        </p:txBody>
      </p:sp>
      <p:sp>
        <p:nvSpPr>
          <p:cNvPr id="39" name="textruta 38">
            <a:extLst>
              <a:ext uri="{FF2B5EF4-FFF2-40B4-BE49-F238E27FC236}">
                <a16:creationId xmlns:a16="http://schemas.microsoft.com/office/drawing/2014/main" id="{30A35EB1-3062-4BF5-A50A-2EC737B18D3C}"/>
              </a:ext>
            </a:extLst>
          </p:cNvPr>
          <p:cNvSpPr txBox="1"/>
          <p:nvPr/>
        </p:nvSpPr>
        <p:spPr>
          <a:xfrm>
            <a:off x="6233011" y="5037963"/>
            <a:ext cx="2415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1489"/>
                </a:solidFill>
                <a:effectLst/>
                <a:uLnTx/>
                <a:uFillTx/>
                <a:latin typeface="Cancerfonden Sans"/>
                <a:ea typeface="+mn-ea"/>
                <a:cs typeface="+mn-cs"/>
              </a:rPr>
              <a:t>80 procent överlever </a:t>
            </a:r>
            <a:br>
              <a:rPr kumimoji="0" lang="sv-SE" sz="1600" b="0" i="0" u="none" strike="noStrike" kern="1200" cap="none" spc="0" normalizeH="0" baseline="0" noProof="0">
                <a:ln>
                  <a:noFill/>
                </a:ln>
                <a:solidFill>
                  <a:srgbClr val="001489"/>
                </a:solidFill>
                <a:effectLst/>
                <a:uLnTx/>
                <a:uFillTx/>
                <a:latin typeface="Cancerfonden Sans"/>
                <a:ea typeface="+mn-ea"/>
                <a:cs typeface="+mn-cs"/>
              </a:rPr>
            </a:br>
            <a:r>
              <a:rPr kumimoji="0" lang="sv-SE" sz="1600" b="0" i="0" u="none" strike="noStrike" kern="1200" cap="none" spc="0" normalizeH="0" baseline="0" noProof="0">
                <a:ln>
                  <a:noFill/>
                </a:ln>
                <a:solidFill>
                  <a:srgbClr val="001489"/>
                </a:solidFill>
                <a:effectLst/>
                <a:uLnTx/>
                <a:uFillTx/>
                <a:latin typeface="Cancerfonden Sans"/>
                <a:ea typeface="+mn-ea"/>
                <a:cs typeface="+mn-cs"/>
              </a:rPr>
              <a:t>en cancerdiagnos</a:t>
            </a:r>
          </a:p>
        </p:txBody>
      </p:sp>
      <p:sp>
        <p:nvSpPr>
          <p:cNvPr id="40" name="textruta 39">
            <a:extLst>
              <a:ext uri="{FF2B5EF4-FFF2-40B4-BE49-F238E27FC236}">
                <a16:creationId xmlns:a16="http://schemas.microsoft.com/office/drawing/2014/main" id="{E51D001A-FAEC-4BB9-BE4F-D869153B6235}"/>
              </a:ext>
            </a:extLst>
          </p:cNvPr>
          <p:cNvSpPr txBox="1"/>
          <p:nvPr/>
        </p:nvSpPr>
        <p:spPr>
          <a:xfrm>
            <a:off x="9036681" y="4785206"/>
            <a:ext cx="22296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rgbClr val="001489"/>
                </a:solidFill>
                <a:effectLst/>
                <a:uLnTx/>
                <a:uFillTx/>
                <a:latin typeface="Cancerfonden Sans"/>
                <a:ea typeface="+mn-ea"/>
                <a:cs typeface="+mn-cs"/>
              </a:rPr>
              <a:t>Alla som lever med eller efter cancer har en god livskvalitet</a:t>
            </a:r>
          </a:p>
        </p:txBody>
      </p:sp>
    </p:spTree>
    <p:extLst>
      <p:ext uri="{BB962C8B-B14F-4D97-AF65-F5344CB8AC3E}">
        <p14:creationId xmlns:p14="http://schemas.microsoft.com/office/powerpoint/2010/main" val="5206390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46A00D88-5C92-E1D8-70C5-533BFD477904}"/>
              </a:ext>
            </a:extLst>
          </p:cNvPr>
          <p:cNvGrpSpPr/>
          <p:nvPr/>
        </p:nvGrpSpPr>
        <p:grpSpPr>
          <a:xfrm>
            <a:off x="739588" y="1578152"/>
            <a:ext cx="10717824" cy="3701697"/>
            <a:chOff x="739588" y="1434097"/>
            <a:chExt cx="10717824" cy="3701697"/>
          </a:xfrm>
        </p:grpSpPr>
        <p:sp>
          <p:nvSpPr>
            <p:cNvPr id="4" name="Rubrik 1">
              <a:extLst>
                <a:ext uri="{FF2B5EF4-FFF2-40B4-BE49-F238E27FC236}">
                  <a16:creationId xmlns:a16="http://schemas.microsoft.com/office/drawing/2014/main" id="{1F033D3F-78F0-3DDD-B4AE-314437E3D9EE}"/>
                </a:ext>
              </a:extLst>
            </p:cNvPr>
            <p:cNvSpPr txBox="1">
              <a:spLocks/>
            </p:cNvSpPr>
            <p:nvPr/>
          </p:nvSpPr>
          <p:spPr>
            <a:xfrm>
              <a:off x="739588" y="1434097"/>
              <a:ext cx="10717824" cy="2380001"/>
            </a:xfrm>
            <a:prstGeom prst="rect">
              <a:avLst/>
            </a:prstGeom>
          </p:spPr>
          <p:txBody>
            <a:bodyPr anchor="b"/>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algn="ctr"/>
              <a:r>
                <a:rPr lang="sv-SE" sz="5500">
                  <a:solidFill>
                    <a:schemeClr val="tx1"/>
                  </a:solidFill>
                </a:rPr>
                <a:t>Decennier av cancerforskning har visat att det är möjligt att besegra cancer</a:t>
              </a:r>
            </a:p>
          </p:txBody>
        </p:sp>
        <p:sp>
          <p:nvSpPr>
            <p:cNvPr id="3" name="Platshållare för text 2">
              <a:extLst>
                <a:ext uri="{FF2B5EF4-FFF2-40B4-BE49-F238E27FC236}">
                  <a16:creationId xmlns:a16="http://schemas.microsoft.com/office/drawing/2014/main" id="{B9C26B5D-4836-990B-B2F8-DD55A7374B4C}"/>
                </a:ext>
              </a:extLst>
            </p:cNvPr>
            <p:cNvSpPr txBox="1">
              <a:spLocks/>
            </p:cNvSpPr>
            <p:nvPr/>
          </p:nvSpPr>
          <p:spPr>
            <a:xfrm>
              <a:off x="2571104" y="4275438"/>
              <a:ext cx="7049792" cy="860356"/>
            </a:xfrm>
            <a:prstGeom prst="rect">
              <a:avLst/>
            </a:prstGeom>
          </p:spPr>
          <p:txBody>
            <a:bodyPr vert="horz" lIns="0" tIns="0" rIns="0" bIns="0" rtlCol="0" anchor="t">
              <a:noAutofit/>
            </a:bodyPr>
            <a:lstStyle>
              <a:lvl1pPr marL="228600" indent="-237600" algn="l" defTabSz="914400" rtl="0" eaLnBrk="1" latinLnBrk="0" hangingPunct="1">
                <a:lnSpc>
                  <a:spcPct val="90000"/>
                </a:lnSpc>
                <a:spcBef>
                  <a:spcPts val="2400"/>
                </a:spcBef>
                <a:buFont typeface="Arial" panose="020B0604020202020204" pitchFamily="34" charset="0"/>
                <a:buChar char="•"/>
                <a:defRPr sz="2400" kern="1200">
                  <a:solidFill>
                    <a:schemeClr val="accent1"/>
                  </a:solidFill>
                  <a:latin typeface="+mn-lt"/>
                  <a:ea typeface="+mn-ea"/>
                  <a:cs typeface="+mn-cs"/>
                </a:defRPr>
              </a:lvl1pPr>
              <a:lvl2pPr marL="460800" indent="-237600" algn="l" defTabSz="914400" rtl="0" eaLnBrk="1" latinLnBrk="0" hangingPunct="1">
                <a:lnSpc>
                  <a:spcPct val="90000"/>
                </a:lnSpc>
                <a:spcBef>
                  <a:spcPts val="1200"/>
                </a:spcBef>
                <a:buFont typeface="Cancerfonden Sans" panose="00000500000000000000" pitchFamily="50" charset="0"/>
                <a:buChar char="–"/>
                <a:defRPr sz="1800" kern="1200">
                  <a:solidFill>
                    <a:schemeClr val="accent1"/>
                  </a:solidFill>
                  <a:latin typeface="+mn-lt"/>
                  <a:ea typeface="+mn-ea"/>
                  <a:cs typeface="+mn-cs"/>
                </a:defRPr>
              </a:lvl2pPr>
              <a:lvl3pPr marL="691200" indent="-237600" algn="l" defTabSz="914400" rtl="0" eaLnBrk="1" latinLnBrk="0" hangingPunct="1">
                <a:lnSpc>
                  <a:spcPct val="90000"/>
                </a:lnSpc>
                <a:spcBef>
                  <a:spcPts val="1200"/>
                </a:spcBef>
                <a:buFont typeface="Cancerfonden Sans" panose="00000500000000000000" pitchFamily="50" charset="0"/>
                <a:buChar char="–"/>
                <a:defRPr sz="1800" kern="1200">
                  <a:solidFill>
                    <a:schemeClr val="accent1"/>
                  </a:solidFill>
                  <a:latin typeface="+mn-lt"/>
                  <a:ea typeface="+mn-ea"/>
                  <a:cs typeface="+mn-cs"/>
                </a:defRPr>
              </a:lvl3pPr>
              <a:lvl4pPr marL="921600" indent="-237600" algn="l" defTabSz="914400" rtl="0" eaLnBrk="1" latinLnBrk="0" hangingPunct="1">
                <a:lnSpc>
                  <a:spcPct val="90000"/>
                </a:lnSpc>
                <a:spcBef>
                  <a:spcPts val="1200"/>
                </a:spcBef>
                <a:buFont typeface="Cancerfonden Sans" panose="00000500000000000000" pitchFamily="50" charset="0"/>
                <a:buChar char="–"/>
                <a:defRPr sz="1600" kern="1200">
                  <a:solidFill>
                    <a:schemeClr val="accent1"/>
                  </a:solidFill>
                  <a:latin typeface="+mn-lt"/>
                  <a:ea typeface="+mn-ea"/>
                  <a:cs typeface="+mn-cs"/>
                </a:defRPr>
              </a:lvl4pPr>
              <a:lvl5pPr marL="1116000" indent="-237600" algn="l" defTabSz="914400" rtl="0" eaLnBrk="1" latinLnBrk="0" hangingPunct="1">
                <a:lnSpc>
                  <a:spcPct val="90000"/>
                </a:lnSpc>
                <a:spcBef>
                  <a:spcPts val="1200"/>
                </a:spcBef>
                <a:buFont typeface="Cancerfonden Sans" panose="00000500000000000000" pitchFamily="50"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sv-SE" sz="2000"/>
                <a:t>Sedan 1951 har vi delat ut 16 miljarder kronor till de främsta </a:t>
              </a:r>
              <a:br>
                <a:rPr lang="sv-SE" sz="2000"/>
              </a:br>
              <a:r>
                <a:rPr lang="sv-SE" sz="2000"/>
                <a:t>forskningsprojekten i Sverige. </a:t>
              </a:r>
            </a:p>
          </p:txBody>
        </p:sp>
      </p:grpSp>
    </p:spTree>
    <p:extLst>
      <p:ext uri="{BB962C8B-B14F-4D97-AF65-F5344CB8AC3E}">
        <p14:creationId xmlns:p14="http://schemas.microsoft.com/office/powerpoint/2010/main" val="1676392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60FC16FB-808F-4FA0-B922-6FF2DE7522ED}"/>
              </a:ext>
            </a:extLst>
          </p:cNvPr>
          <p:cNvSpPr>
            <a:spLocks noGrp="1"/>
          </p:cNvSpPr>
          <p:nvPr>
            <p:ph type="sldNum" sz="quarter" idx="12"/>
          </p:nvPr>
        </p:nvSpPr>
        <p:spPr/>
        <p:txBody>
          <a:bodyPr/>
          <a:lstStyle/>
          <a:p>
            <a:fld id="{414435A5-2AE5-40BE-AACC-D6876D20EB6E}" type="slidenum">
              <a:rPr lang="sv-SE" smtClean="0"/>
              <a:pPr/>
              <a:t>5</a:t>
            </a:fld>
            <a:endParaRPr lang="sv-SE"/>
          </a:p>
        </p:txBody>
      </p:sp>
      <p:graphicFrame>
        <p:nvGraphicFramePr>
          <p:cNvPr id="7" name="Diagram 6">
            <a:extLst>
              <a:ext uri="{FF2B5EF4-FFF2-40B4-BE49-F238E27FC236}">
                <a16:creationId xmlns:a16="http://schemas.microsoft.com/office/drawing/2014/main" id="{F184C9D4-450E-4C6D-A19D-16FED8BB9967}"/>
              </a:ext>
            </a:extLst>
          </p:cNvPr>
          <p:cNvGraphicFramePr/>
          <p:nvPr>
            <p:extLst>
              <p:ext uri="{D42A27DB-BD31-4B8C-83A1-F6EECF244321}">
                <p14:modId xmlns:p14="http://schemas.microsoft.com/office/powerpoint/2010/main" val="3896793481"/>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177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55E98FD-5949-6996-EBAB-E31F8BC49950}"/>
              </a:ext>
            </a:extLst>
          </p:cNvPr>
          <p:cNvSpPr>
            <a:spLocks noGrp="1"/>
          </p:cNvSpPr>
          <p:nvPr>
            <p:ph type="title"/>
          </p:nvPr>
        </p:nvSpPr>
        <p:spPr/>
        <p:txBody>
          <a:bodyPr/>
          <a:lstStyle/>
          <a:p>
            <a:r>
              <a:rPr lang="sv-SE" sz="8000"/>
              <a:t>1 miljard </a:t>
            </a:r>
          </a:p>
        </p:txBody>
      </p:sp>
      <p:sp>
        <p:nvSpPr>
          <p:cNvPr id="3" name="Platshållare för bildnummer 2">
            <a:extLst>
              <a:ext uri="{FF2B5EF4-FFF2-40B4-BE49-F238E27FC236}">
                <a16:creationId xmlns:a16="http://schemas.microsoft.com/office/drawing/2014/main" id="{8032B8D6-CADA-FA1D-E307-6F573225754A}"/>
              </a:ext>
            </a:extLst>
          </p:cNvPr>
          <p:cNvSpPr>
            <a:spLocks noGrp="1"/>
          </p:cNvSpPr>
          <p:nvPr>
            <p:ph type="sldNum" sz="quarter" idx="12"/>
          </p:nvPr>
        </p:nvSpPr>
        <p:spPr/>
        <p:txBody>
          <a:bodyPr/>
          <a:lstStyle/>
          <a:p>
            <a:fld id="{414435A5-2AE5-40BE-AACC-D6876D20EB6E}" type="slidenum">
              <a:rPr lang="sv-SE" smtClean="0"/>
              <a:pPr/>
              <a:t>6</a:t>
            </a:fld>
            <a:endParaRPr lang="sv-SE"/>
          </a:p>
        </p:txBody>
      </p:sp>
    </p:spTree>
    <p:extLst>
      <p:ext uri="{BB962C8B-B14F-4D97-AF65-F5344CB8AC3E}">
        <p14:creationId xmlns:p14="http://schemas.microsoft.com/office/powerpoint/2010/main" val="266272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370853-EDFC-0A8E-43EA-7A6F9C72A82A}"/>
              </a:ext>
            </a:extLst>
          </p:cNvPr>
          <p:cNvSpPr>
            <a:spLocks noGrp="1"/>
          </p:cNvSpPr>
          <p:nvPr>
            <p:ph type="title"/>
          </p:nvPr>
        </p:nvSpPr>
        <p:spPr>
          <a:xfrm>
            <a:off x="636588" y="708494"/>
            <a:ext cx="10695753" cy="915194"/>
          </a:xfrm>
        </p:spPr>
        <p:txBody>
          <a:bodyPr/>
          <a:lstStyle/>
          <a:p>
            <a:r>
              <a:rPr lang="sv-SE"/>
              <a:t>Strategin för forskningsfinansiering</a:t>
            </a:r>
          </a:p>
        </p:txBody>
      </p:sp>
      <p:sp>
        <p:nvSpPr>
          <p:cNvPr id="3" name="Platshållare för bildnummer 2">
            <a:extLst>
              <a:ext uri="{FF2B5EF4-FFF2-40B4-BE49-F238E27FC236}">
                <a16:creationId xmlns:a16="http://schemas.microsoft.com/office/drawing/2014/main" id="{D7F5A4F4-6D61-9C01-1465-26DAE3D1EC3A}"/>
              </a:ext>
            </a:extLst>
          </p:cNvPr>
          <p:cNvSpPr>
            <a:spLocks noGrp="1"/>
          </p:cNvSpPr>
          <p:nvPr>
            <p:ph type="sldNum" sz="quarter" idx="12"/>
          </p:nvPr>
        </p:nvSpPr>
        <p:spPr/>
        <p:txBody>
          <a:bodyPr/>
          <a:lstStyle/>
          <a:p>
            <a:fld id="{414435A5-2AE5-40BE-AACC-D6876D20EB6E}" type="slidenum">
              <a:rPr lang="sv-SE" smtClean="0"/>
              <a:pPr/>
              <a:t>7</a:t>
            </a:fld>
            <a:endParaRPr lang="sv-SE"/>
          </a:p>
        </p:txBody>
      </p:sp>
      <p:sp>
        <p:nvSpPr>
          <p:cNvPr id="5" name="textruta 4">
            <a:extLst>
              <a:ext uri="{FF2B5EF4-FFF2-40B4-BE49-F238E27FC236}">
                <a16:creationId xmlns:a16="http://schemas.microsoft.com/office/drawing/2014/main" id="{E018FF6B-534C-60C6-F9EC-6B04D220872B}"/>
              </a:ext>
            </a:extLst>
          </p:cNvPr>
          <p:cNvSpPr txBox="1"/>
          <p:nvPr/>
        </p:nvSpPr>
        <p:spPr>
          <a:xfrm>
            <a:off x="688627" y="1429109"/>
            <a:ext cx="8877155" cy="4475071"/>
          </a:xfrm>
          <a:prstGeom prst="rect">
            <a:avLst/>
          </a:prstGeom>
          <a:noFill/>
        </p:spPr>
        <p:txBody>
          <a:bodyPr wrap="square" lIns="91440" tIns="45720" rIns="91440" bIns="45720" anchor="t">
            <a:spAutoFit/>
          </a:bodyPr>
          <a:lstStyle/>
          <a:p>
            <a:pPr fontAlgn="base">
              <a:spcBef>
                <a:spcPct val="20000"/>
              </a:spcBef>
              <a:spcAft>
                <a:spcPct val="0"/>
              </a:spcAft>
              <a:buClr>
                <a:schemeClr val="tx1"/>
              </a:buClr>
              <a:defRPr/>
            </a:pPr>
            <a:endParaRPr lang="sv-SE" altLang="sv-SE" sz="1600" b="1">
              <a:solidFill>
                <a:srgbClr val="001489"/>
              </a:solidFill>
              <a:latin typeface="+mj-lt"/>
            </a:endParaRPr>
          </a:p>
          <a:p>
            <a:pPr fontAlgn="base">
              <a:spcBef>
                <a:spcPct val="20000"/>
              </a:spcBef>
              <a:spcAft>
                <a:spcPct val="0"/>
              </a:spcAft>
              <a:buClr>
                <a:schemeClr val="tx1"/>
              </a:buClr>
              <a:defRPr/>
            </a:pPr>
            <a:r>
              <a:rPr lang="sv-SE" altLang="sv-SE" sz="1600" b="1">
                <a:solidFill>
                  <a:srgbClr val="001489"/>
                </a:solidFill>
                <a:latin typeface="+mj-lt"/>
              </a:rPr>
              <a:t>A </a:t>
            </a:r>
            <a:r>
              <a:rPr lang="sv-SE" altLang="sv-SE" sz="1600" b="1" err="1">
                <a:solidFill>
                  <a:srgbClr val="001489"/>
                </a:solidFill>
                <a:latin typeface="+mj-lt"/>
              </a:rPr>
              <a:t>bottom</a:t>
            </a:r>
            <a:r>
              <a:rPr lang="mr-IN" altLang="sv-SE" sz="1600" b="1">
                <a:solidFill>
                  <a:srgbClr val="001489"/>
                </a:solidFill>
                <a:latin typeface="+mj-lt"/>
              </a:rPr>
              <a:t>–</a:t>
            </a:r>
            <a:r>
              <a:rPr lang="sv-SE" altLang="sv-SE" sz="1600" b="1" err="1">
                <a:solidFill>
                  <a:srgbClr val="001489"/>
                </a:solidFill>
                <a:latin typeface="+mj-lt"/>
              </a:rPr>
              <a:t>up</a:t>
            </a:r>
            <a:r>
              <a:rPr lang="sv-SE" altLang="sv-SE" sz="1600" b="1">
                <a:solidFill>
                  <a:srgbClr val="001489"/>
                </a:solidFill>
                <a:latin typeface="+mj-lt"/>
              </a:rPr>
              <a:t> approach</a:t>
            </a:r>
          </a:p>
          <a:p>
            <a:pPr marL="171450" indent="-171450" fontAlgn="base">
              <a:spcBef>
                <a:spcPct val="20000"/>
              </a:spcBef>
              <a:spcAft>
                <a:spcPct val="0"/>
              </a:spcAft>
              <a:buClr>
                <a:schemeClr val="tx1"/>
              </a:buClr>
              <a:buFont typeface="Arial" panose="020B0604020202020204" pitchFamily="34" charset="0"/>
              <a:buChar char="•"/>
              <a:defRPr/>
            </a:pPr>
            <a:r>
              <a:rPr lang="sv-SE" altLang="sv-SE" sz="1600">
                <a:solidFill>
                  <a:srgbClr val="001489"/>
                </a:solidFill>
                <a:latin typeface="+mj-lt"/>
              </a:rPr>
              <a:t>Finansierar cancerforskning av högsta kvalitet</a:t>
            </a:r>
          </a:p>
          <a:p>
            <a:pPr marL="171450" indent="-171450" fontAlgn="base">
              <a:spcBef>
                <a:spcPct val="20000"/>
              </a:spcBef>
              <a:spcAft>
                <a:spcPct val="0"/>
              </a:spcAft>
              <a:buClr>
                <a:schemeClr val="tx1"/>
              </a:buClr>
              <a:buFont typeface="Arial" panose="020B0604020202020204" pitchFamily="34" charset="0"/>
              <a:buChar char="•"/>
              <a:defRPr/>
            </a:pPr>
            <a:r>
              <a:rPr lang="sv-SE" altLang="sv-SE" sz="1600">
                <a:solidFill>
                  <a:srgbClr val="001489"/>
                </a:solidFill>
                <a:latin typeface="+mj-lt"/>
              </a:rPr>
              <a:t>Idéerna ska vara forskarnas egna och bedömas i konkurrens</a:t>
            </a:r>
          </a:p>
          <a:p>
            <a:pPr marL="171450" indent="-171450" fontAlgn="base">
              <a:spcBef>
                <a:spcPct val="20000"/>
              </a:spcBef>
              <a:spcAft>
                <a:spcPct val="0"/>
              </a:spcAft>
              <a:buClr>
                <a:schemeClr val="tx1"/>
              </a:buClr>
              <a:buFont typeface="Arial" panose="020B0604020202020204" pitchFamily="34" charset="0"/>
              <a:buChar char="•"/>
              <a:defRPr/>
            </a:pPr>
            <a:r>
              <a:rPr lang="sv-SE" altLang="sv-SE" sz="1600">
                <a:solidFill>
                  <a:srgbClr val="001489"/>
                </a:solidFill>
                <a:latin typeface="+mj-lt"/>
              </a:rPr>
              <a:t>Inga förutbestämda forskningsområden</a:t>
            </a:r>
          </a:p>
          <a:p>
            <a:pPr fontAlgn="base">
              <a:spcBef>
                <a:spcPct val="20000"/>
              </a:spcBef>
              <a:spcAft>
                <a:spcPct val="0"/>
              </a:spcAft>
              <a:buClr>
                <a:schemeClr val="tx1"/>
              </a:buClr>
              <a:defRPr/>
            </a:pPr>
            <a:r>
              <a:rPr lang="sv-SE" altLang="sv-SE" sz="1600">
                <a:solidFill>
                  <a:srgbClr val="001489"/>
                </a:solidFill>
                <a:latin typeface="+mj-lt"/>
              </a:rPr>
              <a:t> </a:t>
            </a:r>
          </a:p>
          <a:p>
            <a:pPr fontAlgn="base">
              <a:spcBef>
                <a:spcPct val="20000"/>
              </a:spcBef>
              <a:spcAft>
                <a:spcPct val="0"/>
              </a:spcAft>
              <a:buClr>
                <a:schemeClr val="tx1"/>
              </a:buClr>
              <a:defRPr/>
            </a:pPr>
            <a:r>
              <a:rPr lang="sv-SE" sz="1600" b="1">
                <a:solidFill>
                  <a:srgbClr val="001489"/>
                </a:solidFill>
                <a:latin typeface="+mj-lt"/>
              </a:rPr>
              <a:t>Top-down approach</a:t>
            </a:r>
          </a:p>
          <a:p>
            <a:pPr marL="285750" indent="-2857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Möjlighet att finansiera underbeforskade områden</a:t>
            </a:r>
          </a:p>
          <a:p>
            <a:pPr marL="285750" indent="-2857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Förutbestämda områden</a:t>
            </a:r>
          </a:p>
          <a:p>
            <a:pPr marL="285750" indent="-2857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Större anslag</a:t>
            </a:r>
          </a:p>
          <a:p>
            <a:pPr marL="285750" indent="-285750" fontAlgn="base">
              <a:spcBef>
                <a:spcPct val="20000"/>
              </a:spcBef>
              <a:spcAft>
                <a:spcPct val="0"/>
              </a:spcAft>
              <a:buClr>
                <a:schemeClr val="tx1"/>
              </a:buClr>
              <a:buFont typeface="Arial" panose="020B0604020202020204" pitchFamily="34" charset="0"/>
              <a:buChar char="•"/>
              <a:defRPr/>
            </a:pPr>
            <a:endParaRPr lang="sv-SE" sz="1600">
              <a:solidFill>
                <a:srgbClr val="001489"/>
              </a:solidFill>
              <a:latin typeface="+mj-lt"/>
            </a:endParaRPr>
          </a:p>
          <a:p>
            <a:pPr fontAlgn="base">
              <a:spcBef>
                <a:spcPct val="20000"/>
              </a:spcBef>
              <a:spcAft>
                <a:spcPct val="0"/>
              </a:spcAft>
              <a:buClr>
                <a:schemeClr val="tx1"/>
              </a:buClr>
              <a:defRPr/>
            </a:pPr>
            <a:r>
              <a:rPr lang="sv-SE" sz="1600" b="1">
                <a:solidFill>
                  <a:srgbClr val="001489"/>
                </a:solidFill>
                <a:latin typeface="+mj-lt"/>
              </a:rPr>
              <a:t>Bedömning av ansökningarna sker via ”peer-review” i nationell konkurrens</a:t>
            </a:r>
          </a:p>
          <a:p>
            <a:pPr marL="171450" indent="-1714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Vetenskaplig kvalitet</a:t>
            </a:r>
          </a:p>
          <a:p>
            <a:pPr marL="171450" indent="-1714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Forskarens kompetens</a:t>
            </a:r>
          </a:p>
          <a:p>
            <a:pPr marL="171450" indent="-171450" fontAlgn="base">
              <a:spcBef>
                <a:spcPct val="20000"/>
              </a:spcBef>
              <a:spcAft>
                <a:spcPct val="0"/>
              </a:spcAft>
              <a:buClr>
                <a:schemeClr val="tx1"/>
              </a:buClr>
              <a:buFont typeface="Arial" panose="020B0604020202020204" pitchFamily="34" charset="0"/>
              <a:buChar char="•"/>
              <a:defRPr/>
            </a:pPr>
            <a:r>
              <a:rPr lang="sv-SE" sz="1600">
                <a:solidFill>
                  <a:srgbClr val="001489"/>
                </a:solidFill>
                <a:latin typeface="+mj-lt"/>
              </a:rPr>
              <a:t>Cancerrelevans</a:t>
            </a:r>
          </a:p>
        </p:txBody>
      </p:sp>
      <p:sp>
        <p:nvSpPr>
          <p:cNvPr id="6" name="Ned 5">
            <a:extLst>
              <a:ext uri="{FF2B5EF4-FFF2-40B4-BE49-F238E27FC236}">
                <a16:creationId xmlns:a16="http://schemas.microsoft.com/office/drawing/2014/main" id="{F77F852C-73E8-FCF4-AE9A-25CFF2F8840D}"/>
              </a:ext>
            </a:extLst>
          </p:cNvPr>
          <p:cNvSpPr/>
          <p:nvPr/>
        </p:nvSpPr>
        <p:spPr>
          <a:xfrm flipV="1">
            <a:off x="9108688" y="1583119"/>
            <a:ext cx="1564888" cy="20835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Ned 6">
            <a:extLst>
              <a:ext uri="{FF2B5EF4-FFF2-40B4-BE49-F238E27FC236}">
                <a16:creationId xmlns:a16="http://schemas.microsoft.com/office/drawing/2014/main" id="{793BC192-7120-FF2D-89AF-F3A74694D12C}"/>
              </a:ext>
            </a:extLst>
          </p:cNvPr>
          <p:cNvSpPr/>
          <p:nvPr/>
        </p:nvSpPr>
        <p:spPr>
          <a:xfrm rot="10800000" flipV="1">
            <a:off x="9108688" y="4032452"/>
            <a:ext cx="1564888" cy="20835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546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370853-EDFC-0A8E-43EA-7A6F9C72A82A}"/>
              </a:ext>
            </a:extLst>
          </p:cNvPr>
          <p:cNvSpPr>
            <a:spLocks noGrp="1"/>
          </p:cNvSpPr>
          <p:nvPr>
            <p:ph type="title"/>
          </p:nvPr>
        </p:nvSpPr>
        <p:spPr/>
        <p:txBody>
          <a:bodyPr/>
          <a:lstStyle/>
          <a:p>
            <a:r>
              <a:rPr lang="sv-SE"/>
              <a:t>Forskningsnämnden</a:t>
            </a:r>
          </a:p>
        </p:txBody>
      </p:sp>
      <p:sp>
        <p:nvSpPr>
          <p:cNvPr id="3" name="Platshållare för bildnummer 2">
            <a:extLst>
              <a:ext uri="{FF2B5EF4-FFF2-40B4-BE49-F238E27FC236}">
                <a16:creationId xmlns:a16="http://schemas.microsoft.com/office/drawing/2014/main" id="{D7F5A4F4-6D61-9C01-1465-26DAE3D1EC3A}"/>
              </a:ext>
            </a:extLst>
          </p:cNvPr>
          <p:cNvSpPr>
            <a:spLocks noGrp="1"/>
          </p:cNvSpPr>
          <p:nvPr>
            <p:ph type="sldNum" sz="quarter" idx="12"/>
          </p:nvPr>
        </p:nvSpPr>
        <p:spPr/>
        <p:txBody>
          <a:bodyPr/>
          <a:lstStyle/>
          <a:p>
            <a:fld id="{414435A5-2AE5-40BE-AACC-D6876D20EB6E}" type="slidenum">
              <a:rPr lang="sv-SE" smtClean="0"/>
              <a:pPr/>
              <a:t>8</a:t>
            </a:fld>
            <a:endParaRPr lang="sv-SE"/>
          </a:p>
        </p:txBody>
      </p:sp>
      <p:sp>
        <p:nvSpPr>
          <p:cNvPr id="5" name="textruta 4">
            <a:extLst>
              <a:ext uri="{FF2B5EF4-FFF2-40B4-BE49-F238E27FC236}">
                <a16:creationId xmlns:a16="http://schemas.microsoft.com/office/drawing/2014/main" id="{E018FF6B-534C-60C6-F9EC-6B04D220872B}"/>
              </a:ext>
            </a:extLst>
          </p:cNvPr>
          <p:cNvSpPr txBox="1"/>
          <p:nvPr/>
        </p:nvSpPr>
        <p:spPr>
          <a:xfrm>
            <a:off x="636588" y="2303237"/>
            <a:ext cx="9520964" cy="4438138"/>
          </a:xfrm>
          <a:prstGeom prst="rect">
            <a:avLst/>
          </a:prstGeom>
          <a:noFill/>
        </p:spPr>
        <p:txBody>
          <a:bodyPr wrap="square">
            <a:spAutoFit/>
          </a:bodyPr>
          <a:lstStyle/>
          <a:p>
            <a:pPr marL="285750" indent="-285750" fontAlgn="base">
              <a:spcBef>
                <a:spcPct val="20000"/>
              </a:spcBef>
              <a:spcAft>
                <a:spcPct val="0"/>
              </a:spcAft>
              <a:buClr>
                <a:schemeClr val="tx1"/>
              </a:buClr>
              <a:buFont typeface="Arial" panose="020B0604020202020204" pitchFamily="34" charset="0"/>
              <a:buChar char="•"/>
              <a:defRPr/>
            </a:pPr>
            <a:r>
              <a:rPr lang="sv-SE" altLang="sv-SE">
                <a:solidFill>
                  <a:srgbClr val="001489"/>
                </a:solidFill>
                <a:latin typeface="+mj-lt"/>
              </a:rPr>
              <a:t>Består av 22 ledamöter</a:t>
            </a:r>
          </a:p>
          <a:p>
            <a:pPr fontAlgn="base">
              <a:spcBef>
                <a:spcPct val="20000"/>
              </a:spcBef>
              <a:spcAft>
                <a:spcPct val="0"/>
              </a:spcAft>
              <a:buClr>
                <a:schemeClr val="tx1"/>
              </a:buClr>
              <a:defRPr/>
            </a:pPr>
            <a:endParaRPr lang="sv-SE" altLang="sv-SE">
              <a:solidFill>
                <a:srgbClr val="001489"/>
              </a:solidFill>
              <a:latin typeface="+mj-lt"/>
            </a:endParaRPr>
          </a:p>
          <a:p>
            <a:pPr marL="285750" indent="-285750" fontAlgn="base">
              <a:spcBef>
                <a:spcPct val="20000"/>
              </a:spcBef>
              <a:spcAft>
                <a:spcPct val="0"/>
              </a:spcAft>
              <a:buClr>
                <a:schemeClr val="tx1"/>
              </a:buClr>
              <a:buFont typeface="Arial" panose="020B0604020202020204" pitchFamily="34" charset="0"/>
              <a:buChar char="•"/>
              <a:defRPr/>
            </a:pPr>
            <a:r>
              <a:rPr lang="sv-SE" altLang="sv-SE">
                <a:solidFill>
                  <a:srgbClr val="001489"/>
                </a:solidFill>
                <a:latin typeface="+mj-lt"/>
              </a:rPr>
              <a:t>Leds av ordförande Malin Sund – professor i kirurgi </a:t>
            </a:r>
          </a:p>
          <a:p>
            <a:pPr fontAlgn="base">
              <a:spcBef>
                <a:spcPct val="20000"/>
              </a:spcBef>
              <a:spcAft>
                <a:spcPct val="0"/>
              </a:spcAft>
              <a:buClr>
                <a:schemeClr val="tx1"/>
              </a:buClr>
              <a:defRPr/>
            </a:pPr>
            <a:endParaRPr lang="sv-SE" altLang="sv-SE" b="1">
              <a:solidFill>
                <a:srgbClr val="001489"/>
              </a:solidFill>
              <a:latin typeface="+mj-lt"/>
            </a:endParaRPr>
          </a:p>
          <a:p>
            <a:pPr marL="285750" indent="-285750">
              <a:buFont typeface="Arial" panose="020B0604020202020204" pitchFamily="34" charset="0"/>
              <a:buChar char="•"/>
            </a:pPr>
            <a:r>
              <a:rPr lang="sv-SE"/>
              <a:t>Tio prioriteringskommittéer som bedömer projekt</a:t>
            </a:r>
          </a:p>
          <a:p>
            <a:endParaRPr lang="sv-SE"/>
          </a:p>
          <a:p>
            <a:pPr marL="285750" indent="-285750">
              <a:buFont typeface="Arial" panose="020B0604020202020204" pitchFamily="34" charset="0"/>
              <a:buChar char="•"/>
            </a:pPr>
            <a:r>
              <a:rPr lang="sv-SE"/>
              <a:t>Sju bedömningsgrupper för tjänster</a:t>
            </a:r>
          </a:p>
          <a:p>
            <a:endParaRPr lang="sv-SE"/>
          </a:p>
          <a:p>
            <a:pPr marL="285750" indent="-285750">
              <a:buFont typeface="Arial" panose="020B0604020202020204" pitchFamily="34" charset="0"/>
              <a:buChar char="•"/>
            </a:pPr>
            <a:r>
              <a:rPr lang="sv-SE"/>
              <a:t>Internationell bedömningsgrupp för särskilda satsningar</a:t>
            </a:r>
          </a:p>
          <a:p>
            <a:pPr marL="285750" indent="-285750">
              <a:buFont typeface="Arial" panose="020B0604020202020204" pitchFamily="34" charset="0"/>
              <a:buChar char="•"/>
            </a:pPr>
            <a:endParaRPr lang="sv-SE"/>
          </a:p>
          <a:p>
            <a:pPr marL="285750" indent="-285750">
              <a:buFont typeface="Arial" panose="020B0604020202020204" pitchFamily="34" charset="0"/>
              <a:buChar char="•"/>
            </a:pPr>
            <a:r>
              <a:rPr lang="sv-SE"/>
              <a:t>Patientmedverkande</a:t>
            </a:r>
          </a:p>
          <a:p>
            <a:pPr marL="285750" indent="-285750">
              <a:buFont typeface="Arial" panose="020B0604020202020204" pitchFamily="34" charset="0"/>
              <a:buChar char="•"/>
            </a:pPr>
            <a:endParaRPr lang="sv-SE" sz="1600"/>
          </a:p>
          <a:p>
            <a:pPr marL="285750" indent="-285750" fontAlgn="base">
              <a:spcBef>
                <a:spcPct val="20000"/>
              </a:spcBef>
              <a:spcAft>
                <a:spcPct val="0"/>
              </a:spcAft>
              <a:buClr>
                <a:schemeClr val="tx1"/>
              </a:buClr>
              <a:buFont typeface="Arial" panose="020B0604020202020204" pitchFamily="34" charset="0"/>
              <a:buChar char="•"/>
              <a:defRPr/>
            </a:pPr>
            <a:endParaRPr lang="sv-SE" altLang="sv-SE" sz="1600" b="1">
              <a:solidFill>
                <a:srgbClr val="001489"/>
              </a:solidFill>
              <a:latin typeface="+mj-lt"/>
            </a:endParaRPr>
          </a:p>
          <a:p>
            <a:pPr fontAlgn="base">
              <a:spcBef>
                <a:spcPct val="20000"/>
              </a:spcBef>
              <a:spcAft>
                <a:spcPct val="0"/>
              </a:spcAft>
              <a:buClr>
                <a:schemeClr val="tx1"/>
              </a:buClr>
              <a:defRPr/>
            </a:pPr>
            <a:endParaRPr lang="sv-SE" altLang="sv-SE" sz="1600" b="1">
              <a:solidFill>
                <a:srgbClr val="001489"/>
              </a:solidFill>
              <a:latin typeface="+mj-lt"/>
            </a:endParaRPr>
          </a:p>
          <a:p>
            <a:pPr fontAlgn="base">
              <a:spcBef>
                <a:spcPct val="20000"/>
              </a:spcBef>
              <a:spcAft>
                <a:spcPct val="0"/>
              </a:spcAft>
              <a:buClr>
                <a:schemeClr val="tx1"/>
              </a:buClr>
              <a:defRPr/>
            </a:pPr>
            <a:endParaRPr lang="sv-SE" sz="1600">
              <a:solidFill>
                <a:srgbClr val="001489"/>
              </a:solidFill>
              <a:latin typeface="+mj-lt"/>
            </a:endParaRPr>
          </a:p>
        </p:txBody>
      </p:sp>
      <p:pic>
        <p:nvPicPr>
          <p:cNvPr id="4" name="Bildobjekt 3">
            <a:extLst>
              <a:ext uri="{FF2B5EF4-FFF2-40B4-BE49-F238E27FC236}">
                <a16:creationId xmlns:a16="http://schemas.microsoft.com/office/drawing/2014/main" id="{05B963AE-41B5-9072-04C2-EF255D708536}"/>
              </a:ext>
            </a:extLst>
          </p:cNvPr>
          <p:cNvPicPr>
            <a:picLocks noChangeAspect="1"/>
          </p:cNvPicPr>
          <p:nvPr/>
        </p:nvPicPr>
        <p:blipFill>
          <a:blip r:embed="rId2"/>
          <a:stretch>
            <a:fillRect/>
          </a:stretch>
        </p:blipFill>
        <p:spPr>
          <a:xfrm>
            <a:off x="7657600" y="2340731"/>
            <a:ext cx="3920442" cy="3920442"/>
          </a:xfrm>
          <a:prstGeom prst="rect">
            <a:avLst/>
          </a:prstGeom>
        </p:spPr>
      </p:pic>
    </p:spTree>
    <p:extLst>
      <p:ext uri="{BB962C8B-B14F-4D97-AF65-F5344CB8AC3E}">
        <p14:creationId xmlns:p14="http://schemas.microsoft.com/office/powerpoint/2010/main" val="237836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B48023-05EC-730D-C7C9-C2DF099B5070}"/>
              </a:ext>
            </a:extLst>
          </p:cNvPr>
          <p:cNvSpPr>
            <a:spLocks noGrp="1"/>
          </p:cNvSpPr>
          <p:nvPr>
            <p:ph type="title"/>
          </p:nvPr>
        </p:nvSpPr>
        <p:spPr>
          <a:xfrm>
            <a:off x="515402" y="693595"/>
            <a:ext cx="10695753" cy="915194"/>
          </a:xfrm>
        </p:spPr>
        <p:txBody>
          <a:bodyPr/>
          <a:lstStyle/>
          <a:p>
            <a:r>
              <a:rPr lang="sv-SE"/>
              <a:t>Våra anslag</a:t>
            </a:r>
          </a:p>
        </p:txBody>
      </p:sp>
      <p:sp>
        <p:nvSpPr>
          <p:cNvPr id="3" name="Platshållare för bildnummer 2">
            <a:extLst>
              <a:ext uri="{FF2B5EF4-FFF2-40B4-BE49-F238E27FC236}">
                <a16:creationId xmlns:a16="http://schemas.microsoft.com/office/drawing/2014/main" id="{926232F6-981E-5308-2D3C-FF346FB7D15C}"/>
              </a:ext>
            </a:extLst>
          </p:cNvPr>
          <p:cNvSpPr>
            <a:spLocks noGrp="1"/>
          </p:cNvSpPr>
          <p:nvPr>
            <p:ph type="sldNum" sz="quarter" idx="12"/>
          </p:nvPr>
        </p:nvSpPr>
        <p:spPr/>
        <p:txBody>
          <a:bodyPr/>
          <a:lstStyle/>
          <a:p>
            <a:fld id="{414435A5-2AE5-40BE-AACC-D6876D20EB6E}" type="slidenum">
              <a:rPr lang="sv-SE" smtClean="0"/>
              <a:pPr/>
              <a:t>9</a:t>
            </a:fld>
            <a:endParaRPr lang="sv-SE"/>
          </a:p>
        </p:txBody>
      </p:sp>
      <p:sp>
        <p:nvSpPr>
          <p:cNvPr id="5" name="textruta 4">
            <a:extLst>
              <a:ext uri="{FF2B5EF4-FFF2-40B4-BE49-F238E27FC236}">
                <a16:creationId xmlns:a16="http://schemas.microsoft.com/office/drawing/2014/main" id="{BD0BA446-37AE-86C8-A7AA-D47A8B843511}"/>
              </a:ext>
            </a:extLst>
          </p:cNvPr>
          <p:cNvSpPr txBox="1"/>
          <p:nvPr/>
        </p:nvSpPr>
        <p:spPr>
          <a:xfrm>
            <a:off x="515402" y="1348785"/>
            <a:ext cx="10333822" cy="5587876"/>
          </a:xfrm>
          <a:prstGeom prst="rect">
            <a:avLst/>
          </a:prstGeom>
          <a:noFill/>
        </p:spPr>
        <p:txBody>
          <a:bodyPr wrap="square" lIns="91440" tIns="45720" rIns="91440" bIns="45720" anchor="t">
            <a:spAutoFit/>
          </a:bodyPr>
          <a:lstStyle/>
          <a:p>
            <a:pPr marL="0" indent="0">
              <a:lnSpc>
                <a:spcPct val="150000"/>
              </a:lnSpc>
              <a:spcBef>
                <a:spcPts val="0"/>
              </a:spcBef>
              <a:buNone/>
            </a:pPr>
            <a:r>
              <a:rPr lang="sv-SE" sz="1800" b="1"/>
              <a:t>Projektanslag &gt; 75 % av vår årliga budget</a:t>
            </a:r>
          </a:p>
          <a:p>
            <a:pPr marL="0" indent="0">
              <a:lnSpc>
                <a:spcPct val="100000"/>
              </a:lnSpc>
              <a:spcBef>
                <a:spcPts val="0"/>
              </a:spcBef>
              <a:buNone/>
            </a:pPr>
            <a:r>
              <a:rPr lang="sv-SE" sz="1800" b="1"/>
              <a:t>– </a:t>
            </a:r>
            <a:r>
              <a:rPr lang="sv-SE"/>
              <a:t>1 0</a:t>
            </a:r>
            <a:r>
              <a:rPr lang="sv-SE" sz="1800"/>
              <a:t>00 000 kr – 2,5 mkr/år, vanligtvis x 3</a:t>
            </a:r>
          </a:p>
          <a:p>
            <a:pPr marL="0" indent="0">
              <a:lnSpc>
                <a:spcPct val="100000"/>
              </a:lnSpc>
              <a:spcBef>
                <a:spcPts val="0"/>
              </a:spcBef>
              <a:buNone/>
            </a:pPr>
            <a:r>
              <a:rPr lang="sv-SE" sz="1800" b="1"/>
              <a:t>– </a:t>
            </a:r>
            <a:r>
              <a:rPr lang="sv-SE" sz="1800"/>
              <a:t>Sökande (PI) måste ha disputerat senast två år innan ansökan skickas in. (1 jan 2023 för ansökningar 2025)</a:t>
            </a:r>
          </a:p>
          <a:p>
            <a:pPr marL="0" indent="0">
              <a:lnSpc>
                <a:spcPct val="150000"/>
              </a:lnSpc>
              <a:spcBef>
                <a:spcPts val="0"/>
              </a:spcBef>
              <a:buNone/>
            </a:pPr>
            <a:endParaRPr lang="sv-SE" sz="1800" b="1"/>
          </a:p>
          <a:p>
            <a:pPr marL="0" indent="0">
              <a:lnSpc>
                <a:spcPct val="150000"/>
              </a:lnSpc>
              <a:spcBef>
                <a:spcPts val="0"/>
              </a:spcBef>
              <a:buNone/>
            </a:pPr>
            <a:r>
              <a:rPr lang="sv-SE" sz="1800" b="1"/>
              <a:t>Tjänster för juniora och seniora forskare (heltidsforskare och kliniker)</a:t>
            </a:r>
          </a:p>
          <a:p>
            <a:pPr marL="0" indent="0">
              <a:lnSpc>
                <a:spcPct val="100000"/>
              </a:lnSpc>
              <a:spcBef>
                <a:spcPts val="0"/>
              </a:spcBef>
              <a:buNone/>
            </a:pPr>
            <a:r>
              <a:rPr lang="sv-SE" sz="1800" b="1"/>
              <a:t>– </a:t>
            </a:r>
            <a:r>
              <a:rPr lang="sv-SE" sz="1800"/>
              <a:t>≈ </a:t>
            </a:r>
            <a:r>
              <a:rPr lang="sv-SE"/>
              <a:t>15</a:t>
            </a:r>
            <a:r>
              <a:rPr lang="sv-SE" sz="1800"/>
              <a:t> % </a:t>
            </a:r>
            <a:r>
              <a:rPr lang="sv-SE"/>
              <a:t>av vår årliga budget</a:t>
            </a:r>
            <a:endParaRPr lang="sv-SE" b="1"/>
          </a:p>
          <a:p>
            <a:pPr marL="0" indent="0">
              <a:lnSpc>
                <a:spcPct val="100000"/>
              </a:lnSpc>
              <a:spcBef>
                <a:spcPts val="0"/>
              </a:spcBef>
              <a:buNone/>
            </a:pPr>
            <a:endParaRPr lang="sv-SE" sz="1800" b="1"/>
          </a:p>
          <a:p>
            <a:pPr marL="0" indent="0">
              <a:lnSpc>
                <a:spcPct val="150000"/>
              </a:lnSpc>
              <a:spcBef>
                <a:spcPts val="0"/>
              </a:spcBef>
              <a:buNone/>
            </a:pPr>
            <a:r>
              <a:rPr lang="sv-SE" sz="1800" b="1"/>
              <a:t>Anslag för anordnade av kongresser, forskarskola, resor och planeringsgrupper </a:t>
            </a:r>
          </a:p>
          <a:p>
            <a:pPr marL="0" indent="0">
              <a:lnSpc>
                <a:spcPct val="150000"/>
              </a:lnSpc>
              <a:spcBef>
                <a:spcPts val="0"/>
              </a:spcBef>
              <a:buNone/>
            </a:pPr>
            <a:endParaRPr lang="sv-SE" b="1">
              <a:latin typeface="Arial" panose="020B0604020202020204" pitchFamily="34" charset="0"/>
              <a:cs typeface="Arial" panose="020B0604020202020204" pitchFamily="34" charset="0"/>
            </a:endParaRPr>
          </a:p>
          <a:p>
            <a:pPr>
              <a:lnSpc>
                <a:spcPct val="150000"/>
              </a:lnSpc>
            </a:pPr>
            <a:r>
              <a:rPr lang="sv-SE" b="1"/>
              <a:t>Utlysningar inom specifika forskningsområden:</a:t>
            </a:r>
          </a:p>
          <a:p>
            <a:pPr>
              <a:lnSpc>
                <a:spcPct val="150000"/>
              </a:lnSpc>
            </a:pPr>
            <a:r>
              <a:rPr lang="sv-SE">
                <a:latin typeface="Arial"/>
                <a:cs typeface="Arial"/>
              </a:rPr>
              <a:t>-    </a:t>
            </a:r>
            <a:r>
              <a:rPr lang="sv-SE"/>
              <a:t>Prevention, strålbehandling, vårdforskning</a:t>
            </a:r>
          </a:p>
          <a:p>
            <a:pPr indent="-285750">
              <a:lnSpc>
                <a:spcPct val="150000"/>
              </a:lnSpc>
              <a:spcBef>
                <a:spcPts val="0"/>
              </a:spcBef>
              <a:buFontTx/>
              <a:buChar char="-"/>
            </a:pPr>
            <a:r>
              <a:rPr lang="sv-SE" b="1" i="1"/>
              <a:t>Klinisk behandlingsforskning</a:t>
            </a:r>
          </a:p>
          <a:p>
            <a:pPr indent="-285750">
              <a:lnSpc>
                <a:spcPct val="150000"/>
              </a:lnSpc>
              <a:spcBef>
                <a:spcPts val="0"/>
              </a:spcBef>
              <a:buFontTx/>
              <a:buChar char="-"/>
            </a:pPr>
            <a:r>
              <a:rPr lang="sv-SE" b="1"/>
              <a:t>Upptäcka tidigt</a:t>
            </a:r>
          </a:p>
          <a:p>
            <a:pPr marL="0" indent="0">
              <a:lnSpc>
                <a:spcPct val="150000"/>
              </a:lnSpc>
              <a:spcBef>
                <a:spcPts val="0"/>
              </a:spcBef>
              <a:buNone/>
            </a:pPr>
            <a:r>
              <a:rPr lang="sv-SE" sz="1800">
                <a:latin typeface="Arial" panose="020B0604020202020204" pitchFamily="34" charset="0"/>
                <a:cs typeface="Arial" panose="020B0604020202020204" pitchFamily="34" charset="0"/>
              </a:rPr>
              <a:t>		 			           	</a:t>
            </a:r>
            <a:endParaRPr lang="sv-SE"/>
          </a:p>
        </p:txBody>
      </p:sp>
    </p:spTree>
    <p:extLst>
      <p:ext uri="{BB962C8B-B14F-4D97-AF65-F5344CB8AC3E}">
        <p14:creationId xmlns:p14="http://schemas.microsoft.com/office/powerpoint/2010/main" val="3962859074"/>
      </p:ext>
    </p:extLst>
  </p:cSld>
  <p:clrMapOvr>
    <a:masterClrMapping/>
  </p:clrMapOvr>
</p:sld>
</file>

<file path=ppt/theme/theme1.xml><?xml version="1.0" encoding="utf-8"?>
<a:theme xmlns:a="http://schemas.openxmlformats.org/drawingml/2006/main" name="Cancerfonden">
  <a:themeElements>
    <a:clrScheme name="Anpassat 2">
      <a:dk1>
        <a:srgbClr val="001489"/>
      </a:dk1>
      <a:lt1>
        <a:sysClr val="window" lastClr="FFFFFF"/>
      </a:lt1>
      <a:dk2>
        <a:srgbClr val="000000"/>
      </a:dk2>
      <a:lt2>
        <a:srgbClr val="FFFFFF"/>
      </a:lt2>
      <a:accent1>
        <a:srgbClr val="001489"/>
      </a:accent1>
      <a:accent2>
        <a:srgbClr val="95D4EE"/>
      </a:accent2>
      <a:accent3>
        <a:srgbClr val="EC9BBA"/>
      </a:accent3>
      <a:accent4>
        <a:srgbClr val="AFCCAE"/>
      </a:accent4>
      <a:accent5>
        <a:srgbClr val="F4C65A"/>
      </a:accent5>
      <a:accent6>
        <a:srgbClr val="697FFF"/>
      </a:accent6>
      <a:hlink>
        <a:srgbClr val="001489"/>
      </a:hlink>
      <a:folHlink>
        <a:srgbClr val="71C5E8"/>
      </a:folHlink>
    </a:clrScheme>
    <a:fontScheme name="Cancerfonden_Font">
      <a:majorFont>
        <a:latin typeface="Cancerfonden Sans"/>
        <a:ea typeface=""/>
        <a:cs typeface=""/>
      </a:majorFont>
      <a:minorFont>
        <a:latin typeface="Cancerfond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l 2023" id="{03DC3E04-0E1A-4959-90A5-56FFCC167B1C}" vid="{398974DD-FF95-40FE-8978-3D3733716DB0}"/>
    </a:ext>
  </a:extLst>
</a:theme>
</file>

<file path=ppt/theme/theme2.xml><?xml version="1.0" encoding="utf-8"?>
<a:theme xmlns:a="http://schemas.openxmlformats.org/drawingml/2006/main" name="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8290C1E7300CC418116967D97B15331" ma:contentTypeVersion="15" ma:contentTypeDescription="Skapa ett nytt dokument." ma:contentTypeScope="" ma:versionID="e055f40f1e159a04c39189b053c3b72f">
  <xsd:schema xmlns:xsd="http://www.w3.org/2001/XMLSchema" xmlns:xs="http://www.w3.org/2001/XMLSchema" xmlns:p="http://schemas.microsoft.com/office/2006/metadata/properties" xmlns:ns2="3180f522-9ce7-40a7-afa6-7346c3812ce8" xmlns:ns3="eb465a92-2349-4e81-b160-0d8be886fc5a" targetNamespace="http://schemas.microsoft.com/office/2006/metadata/properties" ma:root="true" ma:fieldsID="bad503341d02067b26d5d29e84d61e56" ns2:_="" ns3:_="">
    <xsd:import namespace="3180f522-9ce7-40a7-afa6-7346c3812ce8"/>
    <xsd:import namespace="eb465a92-2349-4e81-b160-0d8be886fc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0f522-9ce7-40a7-afa6-7346c3812c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97266bcc-55c4-4544-a428-4f926305b55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465a92-2349-4e81-b160-0d8be886fc5a"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element name="TaxCatchAll" ma:index="15" nillable="true" ma:displayName="Taxonomy Catch All Column" ma:hidden="true" ma:list="{a18a20cc-6a73-4b9b-812b-ba53598a8135}" ma:internalName="TaxCatchAll" ma:showField="CatchAllData" ma:web="eb465a92-2349-4e81-b160-0d8be886fc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b465a92-2349-4e81-b160-0d8be886fc5a" xsi:nil="true"/>
    <lcf76f155ced4ddcb4097134ff3c332f xmlns="3180f522-9ce7-40a7-afa6-7346c3812c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B8189D-8B34-44E0-B815-F38A0A1A0B5C}">
  <ds:schemaRefs>
    <ds:schemaRef ds:uri="http://schemas.microsoft.com/sharepoint/v3/contenttype/forms"/>
  </ds:schemaRefs>
</ds:datastoreItem>
</file>

<file path=customXml/itemProps2.xml><?xml version="1.0" encoding="utf-8"?>
<ds:datastoreItem xmlns:ds="http://schemas.openxmlformats.org/officeDocument/2006/customXml" ds:itemID="{CA9A3981-AB0B-46F4-9736-AFBBEFE88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80f522-9ce7-40a7-afa6-7346c3812ce8"/>
    <ds:schemaRef ds:uri="eb465a92-2349-4e81-b160-0d8be886fc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EE6045-4FE4-4D76-A5D0-3649639D5744}">
  <ds:schemaRefs>
    <ds:schemaRef ds:uri="68227987-e761-471a-b37b-a3095c8e31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b465a92-2349-4e81-b160-0d8be886fc5a"/>
    <ds:schemaRef ds:uri="3180f522-9ce7-40a7-afa6-7346c3812ce8"/>
  </ds:schemaRefs>
</ds:datastoreItem>
</file>

<file path=docProps/app.xml><?xml version="1.0" encoding="utf-8"?>
<Properties xmlns="http://schemas.openxmlformats.org/officeDocument/2006/extended-properties" xmlns:vt="http://schemas.openxmlformats.org/officeDocument/2006/docPropsVTypes">
  <Template>Cancerfonden</Template>
  <TotalTime>0</TotalTime>
  <Words>595</Words>
  <Application>Microsoft Office PowerPoint</Application>
  <PresentationFormat>Bredbild</PresentationFormat>
  <Paragraphs>102</Paragraphs>
  <Slides>12</Slides>
  <Notes>6</Notes>
  <HiddenSlides>0</HiddenSlides>
  <MMClips>0</MMClips>
  <ScaleCrop>false</ScaleCrop>
  <HeadingPairs>
    <vt:vector size="4" baseType="variant">
      <vt:variant>
        <vt:lpstr>Tema</vt:lpstr>
      </vt:variant>
      <vt:variant>
        <vt:i4>1</vt:i4>
      </vt:variant>
      <vt:variant>
        <vt:lpstr>Bildrubriker</vt:lpstr>
      </vt:variant>
      <vt:variant>
        <vt:i4>12</vt:i4>
      </vt:variant>
    </vt:vector>
  </HeadingPairs>
  <TitlesOfParts>
    <vt:vector size="13" baseType="lpstr">
      <vt:lpstr>Cancerfonden</vt:lpstr>
      <vt:lpstr>Forskningfinansiering Cancerfonden</vt:lpstr>
      <vt:lpstr>PowerPoint-presentation</vt:lpstr>
      <vt:lpstr>Mål för Sverige 2030</vt:lpstr>
      <vt:lpstr>PowerPoint-presentation</vt:lpstr>
      <vt:lpstr>PowerPoint-presentation</vt:lpstr>
      <vt:lpstr>1 miljard </vt:lpstr>
      <vt:lpstr>Strategin för forskningsfinansiering</vt:lpstr>
      <vt:lpstr>Forskningsnämnden</vt:lpstr>
      <vt:lpstr>Våra anslag</vt:lpstr>
      <vt:lpstr>Vårdforskning</vt:lpstr>
      <vt:lpstr>Implementering av forskningsresultat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Annina Graan</dc:creator>
  <cp:lastModifiedBy>Elisabeth Lennhede</cp:lastModifiedBy>
  <cp:revision>15</cp:revision>
  <dcterms:created xsi:type="dcterms:W3CDTF">2023-11-21T13:28:10Z</dcterms:created>
  <dcterms:modified xsi:type="dcterms:W3CDTF">2026-06-30T07:55:39Z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0x01010058290C1E7300CC418116967D97B15331</vt:lpwstr>
  </property>
  <property fmtid="{D5CDD505-2E9C-101B-9397-08002B2CF9AE}" pid="3" name="Order">
    <vt:r8>4091400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