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4165" r:id="rId1"/>
  </p:sldMasterIdLst>
  <p:notesMasterIdLst>
    <p:notesMasterId r:id="rId16"/>
  </p:notesMasterIdLst>
  <p:handoutMasterIdLst>
    <p:handoutMasterId r:id="rId17"/>
  </p:handoutMasterIdLst>
  <p:sldIdLst>
    <p:sldId id="527" r:id="rId2"/>
    <p:sldId id="513" r:id="rId3"/>
    <p:sldId id="529" r:id="rId4"/>
    <p:sldId id="509" r:id="rId5"/>
    <p:sldId id="514" r:id="rId6"/>
    <p:sldId id="516" r:id="rId7"/>
    <p:sldId id="518" r:id="rId8"/>
    <p:sldId id="515" r:id="rId9"/>
    <p:sldId id="520" r:id="rId10"/>
    <p:sldId id="519" r:id="rId11"/>
    <p:sldId id="521" r:id="rId12"/>
    <p:sldId id="522" r:id="rId13"/>
    <p:sldId id="523" r:id="rId14"/>
    <p:sldId id="528" r:id="rId15"/>
  </p:sldIdLst>
  <p:sldSz cx="12192000" cy="6858000"/>
  <p:notesSz cx="6858000" cy="9144000"/>
  <p:embeddedFontLst>
    <p:embeddedFont>
      <p:font typeface="Gill Sans MT" panose="020B0502020104020203" pitchFamily="34" charset="0"/>
      <p:regular r:id="rId18"/>
      <p:bold r:id="rId19"/>
      <p:italic r:id="rId20"/>
      <p:boldItalic r:id="rId21"/>
    </p:embeddedFont>
  </p:embeddedFontLst>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22" userDrawn="1">
          <p15:clr>
            <a:srgbClr val="A4A3A4"/>
          </p15:clr>
        </p15:guide>
        <p15:guide id="2" pos="69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FB5"/>
    <a:srgbClr val="536A71"/>
    <a:srgbClr val="4B5F65"/>
    <a:srgbClr val="C8D3D6"/>
    <a:srgbClr val="DBF8BE"/>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llanmörkt format 1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770" autoAdjust="0"/>
  </p:normalViewPr>
  <p:slideViewPr>
    <p:cSldViewPr snapToGrid="0">
      <p:cViewPr varScale="1">
        <p:scale>
          <a:sx n="71" d="100"/>
          <a:sy n="71" d="100"/>
        </p:scale>
        <p:origin x="1138" y="43"/>
      </p:cViewPr>
      <p:guideLst>
        <p:guide orient="horz" pos="822"/>
        <p:guide pos="6992"/>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3544"/>
    </p:cViewPr>
  </p:sorterViewPr>
  <p:notesViewPr>
    <p:cSldViewPr snapToGrid="0" showGuides="1">
      <p:cViewPr varScale="1">
        <p:scale>
          <a:sx n="51" d="100"/>
          <a:sy n="51" d="100"/>
        </p:scale>
        <p:origin x="1836"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4D511D94-4E64-1EAA-0D43-EAEE53FDC9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a:extLst>
              <a:ext uri="{FF2B5EF4-FFF2-40B4-BE49-F238E27FC236}">
                <a16:creationId xmlns:a16="http://schemas.microsoft.com/office/drawing/2014/main" id="{D5195A2E-B3CC-C0AE-5A1F-1A1E7AB3A8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1340DC-1509-4221-AED0-908333A2814C}" type="datetimeFigureOut">
              <a:rPr lang="sv-SE" smtClean="0"/>
              <a:t>2024-12-11</a:t>
            </a:fld>
            <a:endParaRPr lang="sv-SE" dirty="0"/>
          </a:p>
        </p:txBody>
      </p:sp>
      <p:sp>
        <p:nvSpPr>
          <p:cNvPr id="4" name="Platshållare för sidfot 3">
            <a:extLst>
              <a:ext uri="{FF2B5EF4-FFF2-40B4-BE49-F238E27FC236}">
                <a16:creationId xmlns:a16="http://schemas.microsoft.com/office/drawing/2014/main" id="{C921803D-7FAC-F3DE-8A61-40FCB00C45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5" name="Platshållare för bildnummer 4">
            <a:extLst>
              <a:ext uri="{FF2B5EF4-FFF2-40B4-BE49-F238E27FC236}">
                <a16:creationId xmlns:a16="http://schemas.microsoft.com/office/drawing/2014/main" id="{11384B36-BE09-A54C-B7BD-BFFF79D0F8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EA6F1E-1E10-4A31-B5A8-8E4E14FF7C9E}" type="slidenum">
              <a:rPr lang="sv-SE" smtClean="0"/>
              <a:t>‹#›</a:t>
            </a:fld>
            <a:endParaRPr lang="sv-SE" dirty="0"/>
          </a:p>
        </p:txBody>
      </p:sp>
    </p:spTree>
    <p:extLst>
      <p:ext uri="{BB962C8B-B14F-4D97-AF65-F5344CB8AC3E}">
        <p14:creationId xmlns:p14="http://schemas.microsoft.com/office/powerpoint/2010/main" val="89773850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25CAF2-EA02-4D7B-96AC-EC2C828EEDBF}" type="datetimeFigureOut">
              <a:rPr lang="sv-SE" smtClean="0"/>
              <a:t>2024-12-11</a:t>
            </a:fld>
            <a:endParaRPr lang="sv-SE"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B30ED-5BE4-4B01-A895-9FD01F2DFD3F}" type="slidenum">
              <a:rPr lang="sv-SE" smtClean="0"/>
              <a:t>‹#›</a:t>
            </a:fld>
            <a:endParaRPr lang="sv-SE" dirty="0"/>
          </a:p>
        </p:txBody>
      </p:sp>
    </p:spTree>
    <p:extLst>
      <p:ext uri="{BB962C8B-B14F-4D97-AF65-F5344CB8AC3E}">
        <p14:creationId xmlns:p14="http://schemas.microsoft.com/office/powerpoint/2010/main" val="2732673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cecilia</a:t>
            </a:r>
            <a:endParaRPr lang="sv-SE" dirty="0"/>
          </a:p>
        </p:txBody>
      </p:sp>
      <p:sp>
        <p:nvSpPr>
          <p:cNvPr id="4" name="Platshållare för bildnummer 3"/>
          <p:cNvSpPr>
            <a:spLocks noGrp="1"/>
          </p:cNvSpPr>
          <p:nvPr>
            <p:ph type="sldNum" sz="quarter" idx="5"/>
          </p:nvPr>
        </p:nvSpPr>
        <p:spPr/>
        <p:txBody>
          <a:bodyPr/>
          <a:lstStyle/>
          <a:p>
            <a:fld id="{687B30ED-5BE4-4B01-A895-9FD01F2DFD3F}" type="slidenum">
              <a:rPr lang="sv-SE" smtClean="0"/>
              <a:t>1</a:t>
            </a:fld>
            <a:endParaRPr lang="sv-SE" dirty="0"/>
          </a:p>
        </p:txBody>
      </p:sp>
    </p:spTree>
    <p:extLst>
      <p:ext uri="{BB962C8B-B14F-4D97-AF65-F5344CB8AC3E}">
        <p14:creationId xmlns:p14="http://schemas.microsoft.com/office/powerpoint/2010/main" val="1567775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7B30ED-5BE4-4B01-A895-9FD01F2DFD3F}" type="slidenum">
              <a:rPr lang="sv-SE" smtClean="0"/>
              <a:t>11</a:t>
            </a:fld>
            <a:endParaRPr lang="sv-SE" dirty="0"/>
          </a:p>
        </p:txBody>
      </p:sp>
    </p:spTree>
    <p:extLst>
      <p:ext uri="{BB962C8B-B14F-4D97-AF65-F5344CB8AC3E}">
        <p14:creationId xmlns:p14="http://schemas.microsoft.com/office/powerpoint/2010/main" val="733299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7B30ED-5BE4-4B01-A895-9FD01F2DFD3F}" type="slidenum">
              <a:rPr lang="sv-SE" smtClean="0"/>
              <a:t>12</a:t>
            </a:fld>
            <a:endParaRPr lang="sv-SE" dirty="0"/>
          </a:p>
        </p:txBody>
      </p:sp>
    </p:spTree>
    <p:extLst>
      <p:ext uri="{BB962C8B-B14F-4D97-AF65-F5344CB8AC3E}">
        <p14:creationId xmlns:p14="http://schemas.microsoft.com/office/powerpoint/2010/main" val="3677177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7B30ED-5BE4-4B01-A895-9FD01F2DFD3F}" type="slidenum">
              <a:rPr lang="sv-SE" smtClean="0"/>
              <a:t>13</a:t>
            </a:fld>
            <a:endParaRPr lang="sv-SE" dirty="0"/>
          </a:p>
        </p:txBody>
      </p:sp>
    </p:spTree>
    <p:extLst>
      <p:ext uri="{BB962C8B-B14F-4D97-AF65-F5344CB8AC3E}">
        <p14:creationId xmlns:p14="http://schemas.microsoft.com/office/powerpoint/2010/main" val="2715776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7B30ED-5BE4-4B01-A895-9FD01F2DFD3F}" type="slidenum">
              <a:rPr lang="sv-SE" smtClean="0"/>
              <a:t>14</a:t>
            </a:fld>
            <a:endParaRPr lang="sv-SE" dirty="0"/>
          </a:p>
        </p:txBody>
      </p:sp>
    </p:spTree>
    <p:extLst>
      <p:ext uri="{BB962C8B-B14F-4D97-AF65-F5344CB8AC3E}">
        <p14:creationId xmlns:p14="http://schemas.microsoft.com/office/powerpoint/2010/main" val="2652180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7B30ED-5BE4-4B01-A895-9FD01F2DFD3F}" type="slidenum">
              <a:rPr lang="sv-SE" smtClean="0"/>
              <a:t>2</a:t>
            </a:fld>
            <a:endParaRPr lang="sv-SE" dirty="0"/>
          </a:p>
        </p:txBody>
      </p:sp>
    </p:spTree>
    <p:extLst>
      <p:ext uri="{BB962C8B-B14F-4D97-AF65-F5344CB8AC3E}">
        <p14:creationId xmlns:p14="http://schemas.microsoft.com/office/powerpoint/2010/main" val="3133586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Cecilia</a:t>
            </a:r>
          </a:p>
        </p:txBody>
      </p:sp>
      <p:sp>
        <p:nvSpPr>
          <p:cNvPr id="4" name="Platshållare för bildnummer 3"/>
          <p:cNvSpPr>
            <a:spLocks noGrp="1"/>
          </p:cNvSpPr>
          <p:nvPr>
            <p:ph type="sldNum" sz="quarter" idx="5"/>
          </p:nvPr>
        </p:nvSpPr>
        <p:spPr/>
        <p:txBody>
          <a:bodyPr/>
          <a:lstStyle/>
          <a:p>
            <a:fld id="{687B30ED-5BE4-4B01-A895-9FD01F2DFD3F}" type="slidenum">
              <a:rPr lang="sv-SE" smtClean="0"/>
              <a:t>4</a:t>
            </a:fld>
            <a:endParaRPr lang="sv-SE" dirty="0"/>
          </a:p>
        </p:txBody>
      </p:sp>
    </p:spTree>
    <p:extLst>
      <p:ext uri="{BB962C8B-B14F-4D97-AF65-F5344CB8AC3E}">
        <p14:creationId xmlns:p14="http://schemas.microsoft.com/office/powerpoint/2010/main" val="993293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Pernilla</a:t>
            </a:r>
          </a:p>
        </p:txBody>
      </p:sp>
      <p:sp>
        <p:nvSpPr>
          <p:cNvPr id="4" name="Platshållare för bildnummer 3"/>
          <p:cNvSpPr>
            <a:spLocks noGrp="1"/>
          </p:cNvSpPr>
          <p:nvPr>
            <p:ph type="sldNum" sz="quarter" idx="5"/>
          </p:nvPr>
        </p:nvSpPr>
        <p:spPr/>
        <p:txBody>
          <a:bodyPr/>
          <a:lstStyle/>
          <a:p>
            <a:fld id="{687B30ED-5BE4-4B01-A895-9FD01F2DFD3F}" type="slidenum">
              <a:rPr lang="sv-SE" smtClean="0"/>
              <a:t>5</a:t>
            </a:fld>
            <a:endParaRPr lang="sv-SE" dirty="0"/>
          </a:p>
        </p:txBody>
      </p:sp>
    </p:spTree>
    <p:extLst>
      <p:ext uri="{BB962C8B-B14F-4D97-AF65-F5344CB8AC3E}">
        <p14:creationId xmlns:p14="http://schemas.microsoft.com/office/powerpoint/2010/main" val="3088329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7B30ED-5BE4-4B01-A895-9FD01F2DFD3F}" type="slidenum">
              <a:rPr lang="sv-SE" smtClean="0"/>
              <a:t>6</a:t>
            </a:fld>
            <a:endParaRPr lang="sv-SE" dirty="0"/>
          </a:p>
        </p:txBody>
      </p:sp>
    </p:spTree>
    <p:extLst>
      <p:ext uri="{BB962C8B-B14F-4D97-AF65-F5344CB8AC3E}">
        <p14:creationId xmlns:p14="http://schemas.microsoft.com/office/powerpoint/2010/main" val="392331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7B30ED-5BE4-4B01-A895-9FD01F2DFD3F}" type="slidenum">
              <a:rPr lang="sv-SE" smtClean="0"/>
              <a:t>7</a:t>
            </a:fld>
            <a:endParaRPr lang="sv-SE" dirty="0"/>
          </a:p>
        </p:txBody>
      </p:sp>
    </p:spTree>
    <p:extLst>
      <p:ext uri="{BB962C8B-B14F-4D97-AF65-F5344CB8AC3E}">
        <p14:creationId xmlns:p14="http://schemas.microsoft.com/office/powerpoint/2010/main" val="1208647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7B30ED-5BE4-4B01-A895-9FD01F2DFD3F}" type="slidenum">
              <a:rPr lang="sv-SE" smtClean="0"/>
              <a:t>8</a:t>
            </a:fld>
            <a:endParaRPr lang="sv-SE" dirty="0"/>
          </a:p>
        </p:txBody>
      </p:sp>
    </p:spTree>
    <p:extLst>
      <p:ext uri="{BB962C8B-B14F-4D97-AF65-F5344CB8AC3E}">
        <p14:creationId xmlns:p14="http://schemas.microsoft.com/office/powerpoint/2010/main" val="4105227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7B30ED-5BE4-4B01-A895-9FD01F2DFD3F}" type="slidenum">
              <a:rPr lang="sv-SE" smtClean="0"/>
              <a:t>9</a:t>
            </a:fld>
            <a:endParaRPr lang="sv-SE" dirty="0"/>
          </a:p>
        </p:txBody>
      </p:sp>
    </p:spTree>
    <p:extLst>
      <p:ext uri="{BB962C8B-B14F-4D97-AF65-F5344CB8AC3E}">
        <p14:creationId xmlns:p14="http://schemas.microsoft.com/office/powerpoint/2010/main" val="1137172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7B30ED-5BE4-4B01-A895-9FD01F2DFD3F}" type="slidenum">
              <a:rPr lang="sv-SE" smtClean="0"/>
              <a:t>10</a:t>
            </a:fld>
            <a:endParaRPr lang="sv-SE" dirty="0"/>
          </a:p>
        </p:txBody>
      </p:sp>
    </p:spTree>
    <p:extLst>
      <p:ext uri="{BB962C8B-B14F-4D97-AF65-F5344CB8AC3E}">
        <p14:creationId xmlns:p14="http://schemas.microsoft.com/office/powerpoint/2010/main" val="238542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sv-SE"/>
              <a:t>Klicka här för att ändra mall för rubrikformat</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7" name="Date Placeholder 6"/>
          <p:cNvSpPr>
            <a:spLocks noGrp="1"/>
          </p:cNvSpPr>
          <p:nvPr>
            <p:ph type="dt" sz="half" idx="10"/>
          </p:nvPr>
        </p:nvSpPr>
        <p:spPr/>
        <p:txBody>
          <a:bodyPr/>
          <a:lstStyle/>
          <a:p>
            <a:fld id="{C09CA4B8-A0BB-4502-821F-7B06CCF7898B}" type="datetime1">
              <a:rPr lang="sv-SE" smtClean="0"/>
              <a:t>2024-12-11</a:t>
            </a:fld>
            <a:endParaRPr lang="sv-SE" dirty="0"/>
          </a:p>
        </p:txBody>
      </p:sp>
      <p:sp>
        <p:nvSpPr>
          <p:cNvPr id="8" name="Footer Placeholder 7"/>
          <p:cNvSpPr>
            <a:spLocks noGrp="1"/>
          </p:cNvSpPr>
          <p:nvPr>
            <p:ph type="ftr" sz="quarter" idx="11"/>
          </p:nvPr>
        </p:nvSpPr>
        <p:spPr/>
        <p:txBody>
          <a:bodyPr/>
          <a:lstStyle/>
          <a:p>
            <a:endParaRPr lang="sv-SE" dirty="0"/>
          </a:p>
        </p:txBody>
      </p:sp>
      <p:sp>
        <p:nvSpPr>
          <p:cNvPr id="9" name="Slide Number Placeholder 8"/>
          <p:cNvSpPr>
            <a:spLocks noGrp="1"/>
          </p:cNvSpPr>
          <p:nvPr>
            <p:ph type="sldNum" sz="quarter" idx="12"/>
          </p:nvPr>
        </p:nvSpPr>
        <p:spPr/>
        <p:txBody>
          <a:bodyPr/>
          <a:lstStyle/>
          <a:p>
            <a:fld id="{B4730AA7-F777-4CAC-8CCC-AEA20B9348DC}" type="slidenum">
              <a:rPr lang="sv-SE" smtClean="0"/>
              <a:t>‹#›</a:t>
            </a:fld>
            <a:endParaRPr lang="sv-SE" dirty="0"/>
          </a:p>
        </p:txBody>
      </p:sp>
    </p:spTree>
    <p:extLst>
      <p:ext uri="{BB962C8B-B14F-4D97-AF65-F5344CB8AC3E}">
        <p14:creationId xmlns:p14="http://schemas.microsoft.com/office/powerpoint/2010/main" val="1279750448"/>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C09CA4B8-A0BB-4502-821F-7B06CCF7898B}" type="datetime1">
              <a:rPr lang="sv-SE" smtClean="0"/>
              <a:t>2024-12-11</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B4730AA7-F777-4CAC-8CCC-AEA20B9348DC}" type="slidenum">
              <a:rPr lang="sv-SE" smtClean="0"/>
              <a:t>‹#›</a:t>
            </a:fld>
            <a:endParaRPr lang="sv-SE" dirty="0"/>
          </a:p>
        </p:txBody>
      </p:sp>
    </p:spTree>
    <p:extLst>
      <p:ext uri="{BB962C8B-B14F-4D97-AF65-F5344CB8AC3E}">
        <p14:creationId xmlns:p14="http://schemas.microsoft.com/office/powerpoint/2010/main" val="173723697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C09CA4B8-A0BB-4502-821F-7B06CCF7898B}" type="datetime1">
              <a:rPr lang="sv-SE" smtClean="0"/>
              <a:t>2024-12-11</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B4730AA7-F777-4CAC-8CCC-AEA20B9348DC}" type="slidenum">
              <a:rPr lang="sv-SE" smtClean="0"/>
              <a:t>‹#›</a:t>
            </a:fld>
            <a:endParaRPr lang="sv-SE" dirty="0"/>
          </a:p>
        </p:txBody>
      </p:sp>
    </p:spTree>
    <p:extLst>
      <p:ext uri="{BB962C8B-B14F-4D97-AF65-F5344CB8AC3E}">
        <p14:creationId xmlns:p14="http://schemas.microsoft.com/office/powerpoint/2010/main" val="242404058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Rubrik och innehåll neutra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hasCustomPrompt="1"/>
          </p:nvPr>
        </p:nvSpPr>
        <p:spPr>
          <a:xfrm>
            <a:off x="609600" y="358943"/>
            <a:ext cx="10972800" cy="745786"/>
          </a:xfrm>
        </p:spPr>
        <p:txBody>
          <a:bodyPr anchor="t" anchorCtr="0"/>
          <a:lstStyle>
            <a:lvl1pPr>
              <a:defRPr sz="3600">
                <a:solidFill>
                  <a:schemeClr val="tx1"/>
                </a:solidFill>
              </a:defRPr>
            </a:lvl1pPr>
          </a:lstStyle>
          <a:p>
            <a:r>
              <a:rPr lang="sv-SE" dirty="0"/>
              <a:t>Klicka här för att ändra rubrik</a:t>
            </a:r>
            <a:endParaRPr lang="en-US" dirty="0"/>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hasCustomPrompt="1"/>
          </p:nvPr>
        </p:nvSpPr>
        <p:spPr>
          <a:xfrm>
            <a:off x="609600" y="1275907"/>
            <a:ext cx="10972800" cy="4850257"/>
          </a:xfrm>
        </p:spPr>
        <p:txBody>
          <a:bodyPr/>
          <a:lstStyle>
            <a:lvl1pPr>
              <a:lnSpc>
                <a:spcPct val="110000"/>
              </a:lnSpc>
              <a:spcBef>
                <a:spcPts val="1600"/>
              </a:spcBef>
              <a:buClr>
                <a:schemeClr val="tx1"/>
              </a:buClr>
              <a:defRPr sz="3000">
                <a:solidFill>
                  <a:schemeClr val="tx1"/>
                </a:solidFill>
              </a:defRPr>
            </a:lvl1pPr>
            <a:lvl2pPr>
              <a:lnSpc>
                <a:spcPct val="110000"/>
              </a:lnSpc>
              <a:spcBef>
                <a:spcPts val="800"/>
              </a:spcBef>
              <a:buClr>
                <a:schemeClr val="tx1"/>
              </a:buClr>
              <a:defRPr sz="2800">
                <a:solidFill>
                  <a:schemeClr val="tx1"/>
                </a:solidFill>
              </a:defRPr>
            </a:lvl2pPr>
            <a:lvl3pPr>
              <a:lnSpc>
                <a:spcPct val="110000"/>
              </a:lnSpc>
              <a:spcBef>
                <a:spcPts val="800"/>
              </a:spcBef>
              <a:buClr>
                <a:schemeClr val="tx1"/>
              </a:buClr>
              <a:defRPr sz="2400">
                <a:solidFill>
                  <a:schemeClr val="tx1"/>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dirty="0"/>
              <a:t>Skriv text här</a:t>
            </a:r>
          </a:p>
          <a:p>
            <a:pPr lvl="1"/>
            <a:r>
              <a:rPr lang="sv-SE" dirty="0"/>
              <a:t>Nivå två</a:t>
            </a:r>
          </a:p>
          <a:p>
            <a:pPr lvl="2"/>
            <a:r>
              <a:rPr lang="sv-SE" dirty="0"/>
              <a:t>Nivå tre</a:t>
            </a:r>
          </a:p>
        </p:txBody>
      </p:sp>
      <p:sp>
        <p:nvSpPr>
          <p:cNvPr id="7" name="Platshållare för datum 3">
            <a:extLst>
              <a:ext uri="{FF2B5EF4-FFF2-40B4-BE49-F238E27FC236}">
                <a16:creationId xmlns:a16="http://schemas.microsoft.com/office/drawing/2014/main" id="{286F81BD-23A4-14C0-EED6-2E592018971D}"/>
              </a:ext>
            </a:extLst>
          </p:cNvPr>
          <p:cNvSpPr>
            <a:spLocks noGrp="1"/>
          </p:cNvSpPr>
          <p:nvPr>
            <p:ph type="dt" sz="half" idx="10"/>
          </p:nvPr>
        </p:nvSpPr>
        <p:spPr>
          <a:xfrm>
            <a:off x="609600" y="6530791"/>
            <a:ext cx="1060175" cy="354182"/>
          </a:xfrm>
          <a:prstGeom prst="rect">
            <a:avLst/>
          </a:prstGeom>
        </p:spPr>
        <p:txBody>
          <a:bodyPr/>
          <a:lstStyle/>
          <a:p>
            <a:fld id="{92A9DB68-DDFE-43CD-983D-4BE2E622E370}" type="datetime1">
              <a:rPr lang="sv-SE" smtClean="0"/>
              <a:t>2024-12-11</a:t>
            </a:fld>
            <a:endParaRPr lang="sv-SE" dirty="0"/>
          </a:p>
        </p:txBody>
      </p:sp>
      <p:sp>
        <p:nvSpPr>
          <p:cNvPr id="8" name="Platshållare för sidfot 4">
            <a:extLst>
              <a:ext uri="{FF2B5EF4-FFF2-40B4-BE49-F238E27FC236}">
                <a16:creationId xmlns:a16="http://schemas.microsoft.com/office/drawing/2014/main" id="{E2194FC6-79A2-A4A8-930C-D8014F0C30E1}"/>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dirty="0"/>
          </a:p>
        </p:txBody>
      </p:sp>
      <p:sp>
        <p:nvSpPr>
          <p:cNvPr id="9" name="Platshållare för bildnummer 5">
            <a:extLst>
              <a:ext uri="{FF2B5EF4-FFF2-40B4-BE49-F238E27FC236}">
                <a16:creationId xmlns:a16="http://schemas.microsoft.com/office/drawing/2014/main" id="{D89DBB4E-248F-B506-05F9-B9F1522260E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dirty="0"/>
          </a:p>
        </p:txBody>
      </p:sp>
    </p:spTree>
    <p:extLst>
      <p:ext uri="{BB962C8B-B14F-4D97-AF65-F5344CB8AC3E}">
        <p14:creationId xmlns:p14="http://schemas.microsoft.com/office/powerpoint/2010/main" val="32878522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rtbild neutral">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hasCustomPrompt="1"/>
          </p:nvPr>
        </p:nvSpPr>
        <p:spPr>
          <a:xfrm>
            <a:off x="914400" y="1700809"/>
            <a:ext cx="10363200" cy="1470025"/>
          </a:xfrm>
        </p:spPr>
        <p:txBody>
          <a:bodyPr anchor="b"/>
          <a:lstStyle>
            <a:lvl1pPr algn="ctr">
              <a:lnSpc>
                <a:spcPct val="110000"/>
              </a:lnSpc>
              <a:defRPr sz="4400">
                <a:solidFill>
                  <a:schemeClr val="bg1"/>
                </a:solidFill>
              </a:defRPr>
            </a:lvl1pPr>
          </a:lstStyle>
          <a:p>
            <a:r>
              <a:rPr lang="sv-SE" dirty="0"/>
              <a:t>Klicka här för att ändra rubrik</a:t>
            </a:r>
            <a:endParaRPr lang="en-US" dirty="0"/>
          </a:p>
        </p:txBody>
      </p:sp>
      <p:sp>
        <p:nvSpPr>
          <p:cNvPr id="5" name="Platshållare för datum 3">
            <a:extLst>
              <a:ext uri="{FF2B5EF4-FFF2-40B4-BE49-F238E27FC236}">
                <a16:creationId xmlns:a16="http://schemas.microsoft.com/office/drawing/2014/main" id="{7504EE9F-131D-EFB7-2A79-B3DD8BF9A109}"/>
              </a:ext>
            </a:extLst>
          </p:cNvPr>
          <p:cNvSpPr>
            <a:spLocks noGrp="1"/>
          </p:cNvSpPr>
          <p:nvPr>
            <p:ph type="dt" sz="half" idx="10"/>
          </p:nvPr>
        </p:nvSpPr>
        <p:spPr>
          <a:xfrm>
            <a:off x="660952" y="6486545"/>
            <a:ext cx="1060175" cy="354182"/>
          </a:xfrm>
          <a:prstGeom prst="rect">
            <a:avLst/>
          </a:prstGeom>
        </p:spPr>
        <p:txBody>
          <a:bodyPr/>
          <a:lstStyle/>
          <a:p>
            <a:fld id="{38300729-9120-4936-A615-CF043BDAE2EC}" type="datetime1">
              <a:rPr lang="sv-SE" smtClean="0"/>
              <a:t>2024-12-11</a:t>
            </a:fld>
            <a:endParaRPr lang="sv-SE" dirty="0"/>
          </a:p>
        </p:txBody>
      </p:sp>
      <p:sp>
        <p:nvSpPr>
          <p:cNvPr id="7" name="Platshållare för sidfot 4">
            <a:extLst>
              <a:ext uri="{FF2B5EF4-FFF2-40B4-BE49-F238E27FC236}">
                <a16:creationId xmlns:a16="http://schemas.microsoft.com/office/drawing/2014/main" id="{53945A83-9CF5-D3E1-4AC0-51BF060AD957}"/>
              </a:ext>
            </a:extLst>
          </p:cNvPr>
          <p:cNvSpPr>
            <a:spLocks noGrp="1"/>
          </p:cNvSpPr>
          <p:nvPr>
            <p:ph type="ftr" sz="quarter" idx="11"/>
          </p:nvPr>
        </p:nvSpPr>
        <p:spPr>
          <a:xfrm>
            <a:off x="1721127" y="6469274"/>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dirty="0"/>
          </a:p>
        </p:txBody>
      </p:sp>
      <p:sp>
        <p:nvSpPr>
          <p:cNvPr id="8" name="Platshållare för bildnummer 5">
            <a:extLst>
              <a:ext uri="{FF2B5EF4-FFF2-40B4-BE49-F238E27FC236}">
                <a16:creationId xmlns:a16="http://schemas.microsoft.com/office/drawing/2014/main" id="{47E25ADB-6596-015B-3496-5779FCC53A78}"/>
              </a:ext>
            </a:extLst>
          </p:cNvPr>
          <p:cNvSpPr>
            <a:spLocks noGrp="1"/>
          </p:cNvSpPr>
          <p:nvPr>
            <p:ph type="sldNum" sz="quarter" idx="12"/>
          </p:nvPr>
        </p:nvSpPr>
        <p:spPr>
          <a:xfrm>
            <a:off x="11277600" y="6469274"/>
            <a:ext cx="679180" cy="388726"/>
          </a:xfrm>
        </p:spPr>
        <p:txBody>
          <a:bodyPr/>
          <a:lstStyle/>
          <a:p>
            <a:fld id="{B4730AA7-F777-4CAC-8CCC-AEA20B9348DC}" type="slidenum">
              <a:rPr lang="sv-SE" smtClean="0"/>
              <a:t>‹#›</a:t>
            </a:fld>
            <a:endParaRPr lang="sv-SE" dirty="0"/>
          </a:p>
        </p:txBody>
      </p:sp>
      <p:sp>
        <p:nvSpPr>
          <p:cNvPr id="10" name="Underrubrik 2">
            <a:extLst>
              <a:ext uri="{FF2B5EF4-FFF2-40B4-BE49-F238E27FC236}">
                <a16:creationId xmlns:a16="http://schemas.microsoft.com/office/drawing/2014/main" id="{A95E7C8D-E10A-96EA-A696-E14A4D299E68}"/>
              </a:ext>
            </a:extLst>
          </p:cNvPr>
          <p:cNvSpPr>
            <a:spLocks noGrp="1"/>
          </p:cNvSpPr>
          <p:nvPr>
            <p:ph type="subTitle" idx="1" hasCustomPrompt="1"/>
          </p:nvPr>
        </p:nvSpPr>
        <p:spPr>
          <a:xfrm>
            <a:off x="1828800" y="3404592"/>
            <a:ext cx="8534400" cy="1108414"/>
          </a:xfrm>
        </p:spPr>
        <p:txBody>
          <a:bodyPr/>
          <a:lstStyle>
            <a:lvl1pPr marL="0" indent="0" algn="ctr">
              <a:lnSpc>
                <a:spcPct val="110000"/>
              </a:lnSpc>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underrubrik</a:t>
            </a:r>
            <a:endParaRPr lang="en-US" dirty="0"/>
          </a:p>
        </p:txBody>
      </p:sp>
      <p:pic>
        <p:nvPicPr>
          <p:cNvPr id="12" name="Bildobjekt 11">
            <a:extLst>
              <a:ext uri="{FF2B5EF4-FFF2-40B4-BE49-F238E27FC236}">
                <a16:creationId xmlns:a16="http://schemas.microsoft.com/office/drawing/2014/main" id="{C8E3E256-BBF3-D765-FDC4-A130C5C5C9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42054463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och innehåll grädde">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hasCustomPrompt="1"/>
          </p:nvPr>
        </p:nvSpPr>
        <p:spPr>
          <a:xfrm>
            <a:off x="609600" y="360000"/>
            <a:ext cx="10972800" cy="745786"/>
          </a:xfrm>
        </p:spPr>
        <p:txBody>
          <a:bodyPr anchor="t" anchorCtr="0"/>
          <a:lstStyle>
            <a:lvl1pPr>
              <a:defRPr sz="3600">
                <a:solidFill>
                  <a:schemeClr val="tx2"/>
                </a:solidFill>
              </a:defRPr>
            </a:lvl1pPr>
          </a:lstStyle>
          <a:p>
            <a:r>
              <a:rPr lang="sv-SE" dirty="0"/>
              <a:t>Klicka här för att ändra rubrik</a:t>
            </a:r>
            <a:endParaRPr lang="en-US" dirty="0"/>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hasCustomPrompt="1"/>
          </p:nvPr>
        </p:nvSpPr>
        <p:spPr>
          <a:xfrm>
            <a:off x="609600" y="1275907"/>
            <a:ext cx="10972800" cy="4850257"/>
          </a:xfrm>
        </p:spPr>
        <p:txBody>
          <a:bodyPr/>
          <a:lstStyle>
            <a:lvl1pPr>
              <a:lnSpc>
                <a:spcPct val="110000"/>
              </a:lnSpc>
              <a:spcBef>
                <a:spcPts val="1600"/>
              </a:spcBef>
              <a:buClr>
                <a:schemeClr val="tx2"/>
              </a:buClr>
              <a:defRPr sz="3000">
                <a:solidFill>
                  <a:schemeClr val="tx2"/>
                </a:solidFill>
              </a:defRPr>
            </a:lvl1pPr>
            <a:lvl2pPr>
              <a:lnSpc>
                <a:spcPct val="110000"/>
              </a:lnSpc>
              <a:spcBef>
                <a:spcPts val="800"/>
              </a:spcBef>
              <a:buClr>
                <a:schemeClr val="tx2"/>
              </a:buClr>
              <a:defRPr sz="2800">
                <a:solidFill>
                  <a:schemeClr val="tx2"/>
                </a:solidFill>
              </a:defRPr>
            </a:lvl2pPr>
            <a:lvl3pPr>
              <a:lnSpc>
                <a:spcPct val="110000"/>
              </a:lnSpc>
              <a:spcBef>
                <a:spcPts val="800"/>
              </a:spcBef>
              <a:buClr>
                <a:schemeClr val="tx2"/>
              </a:buClr>
              <a:defRPr sz="2400">
                <a:solidFill>
                  <a:schemeClr val="tx2"/>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dirty="0"/>
              <a:t>Skriv text här</a:t>
            </a:r>
          </a:p>
          <a:p>
            <a:pPr lvl="1"/>
            <a:r>
              <a:rPr lang="sv-SE" dirty="0"/>
              <a:t>Nivå två</a:t>
            </a:r>
          </a:p>
          <a:p>
            <a:pPr lvl="2"/>
            <a:r>
              <a:rPr lang="sv-SE" dirty="0"/>
              <a:t>Nivå tre</a:t>
            </a:r>
          </a:p>
        </p:txBody>
      </p:sp>
      <p:sp>
        <p:nvSpPr>
          <p:cNvPr id="4" name="Platshållare för datum 3">
            <a:extLst>
              <a:ext uri="{FF2B5EF4-FFF2-40B4-BE49-F238E27FC236}">
                <a16:creationId xmlns:a16="http://schemas.microsoft.com/office/drawing/2014/main" id="{940BFD82-33C4-3884-7512-07CF043CCB21}"/>
              </a:ext>
            </a:extLst>
          </p:cNvPr>
          <p:cNvSpPr>
            <a:spLocks noGrp="1"/>
          </p:cNvSpPr>
          <p:nvPr>
            <p:ph type="dt" sz="half" idx="10"/>
          </p:nvPr>
        </p:nvSpPr>
        <p:spPr/>
        <p:txBody>
          <a:bodyPr/>
          <a:lstStyle/>
          <a:p>
            <a:fld id="{C09CA4B8-A0BB-4502-821F-7B06CCF7898B}" type="datetime1">
              <a:rPr lang="sv-SE" smtClean="0"/>
              <a:t>2024-12-11</a:t>
            </a:fld>
            <a:endParaRPr lang="sv-SE" dirty="0"/>
          </a:p>
        </p:txBody>
      </p:sp>
      <p:sp>
        <p:nvSpPr>
          <p:cNvPr id="5" name="Platshållare för bildnummer 4">
            <a:extLst>
              <a:ext uri="{FF2B5EF4-FFF2-40B4-BE49-F238E27FC236}">
                <a16:creationId xmlns:a16="http://schemas.microsoft.com/office/drawing/2014/main" id="{E4827E4A-6513-E2F8-83CE-0D930C8FBECD}"/>
              </a:ext>
            </a:extLst>
          </p:cNvPr>
          <p:cNvSpPr>
            <a:spLocks noGrp="1"/>
          </p:cNvSpPr>
          <p:nvPr>
            <p:ph type="sldNum" sz="quarter" idx="11"/>
          </p:nvPr>
        </p:nvSpPr>
        <p:spPr/>
        <p:txBody>
          <a:bodyPr/>
          <a:lstStyle/>
          <a:p>
            <a:fld id="{B4730AA7-F777-4CAC-8CCC-AEA20B9348DC}" type="slidenum">
              <a:rPr lang="sv-SE" smtClean="0"/>
              <a:t>‹#›</a:t>
            </a:fld>
            <a:endParaRPr lang="sv-SE" dirty="0"/>
          </a:p>
        </p:txBody>
      </p:sp>
    </p:spTree>
    <p:extLst>
      <p:ext uri="{BB962C8B-B14F-4D97-AF65-F5344CB8AC3E}">
        <p14:creationId xmlns:p14="http://schemas.microsoft.com/office/powerpoint/2010/main" val="17026881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m yta grädde">
    <p:bg>
      <p:bgPr>
        <a:solidFill>
          <a:schemeClr val="accent2"/>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A4AEAF6-85EC-150D-D807-A8F0E68C11C4}"/>
              </a:ext>
            </a:extLst>
          </p:cNvPr>
          <p:cNvSpPr>
            <a:spLocks noGrp="1"/>
          </p:cNvSpPr>
          <p:nvPr>
            <p:ph type="title" hasCustomPrompt="1"/>
          </p:nvPr>
        </p:nvSpPr>
        <p:spPr>
          <a:xfrm>
            <a:off x="609600" y="360000"/>
            <a:ext cx="10972800" cy="735153"/>
          </a:xfrm>
        </p:spPr>
        <p:txBody>
          <a:bodyPr/>
          <a:lstStyle>
            <a:lvl1pPr>
              <a:defRPr sz="3600">
                <a:solidFill>
                  <a:schemeClr val="tx2"/>
                </a:solidFill>
              </a:defRPr>
            </a:lvl1pPr>
          </a:lstStyle>
          <a:p>
            <a:r>
              <a:rPr lang="sv-SE" dirty="0"/>
              <a:t>Klicka här för att ändra rubrik</a:t>
            </a:r>
            <a:endParaRPr lang="en-US" dirty="0"/>
          </a:p>
        </p:txBody>
      </p:sp>
      <p:sp>
        <p:nvSpPr>
          <p:cNvPr id="2" name="Platshållare för datum 3">
            <a:extLst>
              <a:ext uri="{FF2B5EF4-FFF2-40B4-BE49-F238E27FC236}">
                <a16:creationId xmlns:a16="http://schemas.microsoft.com/office/drawing/2014/main" id="{EC713A04-296D-4A5E-4FD1-2789A0A7A693}"/>
              </a:ext>
            </a:extLst>
          </p:cNvPr>
          <p:cNvSpPr>
            <a:spLocks noGrp="1"/>
          </p:cNvSpPr>
          <p:nvPr>
            <p:ph type="dt" sz="half" idx="10"/>
          </p:nvPr>
        </p:nvSpPr>
        <p:spPr>
          <a:xfrm>
            <a:off x="609600" y="6530791"/>
            <a:ext cx="1060175" cy="354182"/>
          </a:xfrm>
          <a:prstGeom prst="rect">
            <a:avLst/>
          </a:prstGeom>
        </p:spPr>
        <p:txBody>
          <a:bodyPr/>
          <a:lstStyle/>
          <a:p>
            <a:fld id="{71FCD157-0A2C-4AAC-962C-4319DA53B03C}" type="datetime1">
              <a:rPr lang="sv-SE" smtClean="0"/>
              <a:t>2024-12-11</a:t>
            </a:fld>
            <a:endParaRPr lang="sv-SE" dirty="0"/>
          </a:p>
        </p:txBody>
      </p:sp>
      <p:sp>
        <p:nvSpPr>
          <p:cNvPr id="7" name="Platshållare för sidfot 4">
            <a:extLst>
              <a:ext uri="{FF2B5EF4-FFF2-40B4-BE49-F238E27FC236}">
                <a16:creationId xmlns:a16="http://schemas.microsoft.com/office/drawing/2014/main" id="{98395FDC-DEF1-0B01-E4BC-720A0E39666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dirty="0"/>
          </a:p>
        </p:txBody>
      </p:sp>
      <p:sp>
        <p:nvSpPr>
          <p:cNvPr id="8" name="Platshållare för bildnummer 5">
            <a:extLst>
              <a:ext uri="{FF2B5EF4-FFF2-40B4-BE49-F238E27FC236}">
                <a16:creationId xmlns:a16="http://schemas.microsoft.com/office/drawing/2014/main" id="{CD5DDAFD-3E9D-0E37-16AE-9E369BFC5E3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dirty="0"/>
          </a:p>
        </p:txBody>
      </p:sp>
    </p:spTree>
    <p:extLst>
      <p:ext uri="{BB962C8B-B14F-4D97-AF65-F5344CB8AC3E}">
        <p14:creationId xmlns:p14="http://schemas.microsoft.com/office/powerpoint/2010/main" val="9148850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m yta neutral">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A4AEAF6-85EC-150D-D807-A8F0E68C11C4}"/>
              </a:ext>
            </a:extLst>
          </p:cNvPr>
          <p:cNvSpPr>
            <a:spLocks noGrp="1"/>
          </p:cNvSpPr>
          <p:nvPr>
            <p:ph type="title" hasCustomPrompt="1"/>
          </p:nvPr>
        </p:nvSpPr>
        <p:spPr>
          <a:xfrm>
            <a:off x="609600" y="360000"/>
            <a:ext cx="10972800" cy="735153"/>
          </a:xfrm>
        </p:spPr>
        <p:txBody>
          <a:bodyPr/>
          <a:lstStyle>
            <a:lvl1pPr>
              <a:defRPr sz="3600">
                <a:solidFill>
                  <a:schemeClr val="tx1"/>
                </a:solidFill>
              </a:defRPr>
            </a:lvl1pPr>
          </a:lstStyle>
          <a:p>
            <a:r>
              <a:rPr lang="sv-SE" dirty="0"/>
              <a:t>Klicka här för att ändra rubrik</a:t>
            </a:r>
            <a:endParaRPr lang="en-US" dirty="0"/>
          </a:p>
        </p:txBody>
      </p:sp>
      <p:sp>
        <p:nvSpPr>
          <p:cNvPr id="2" name="Platshållare för datum 3">
            <a:extLst>
              <a:ext uri="{FF2B5EF4-FFF2-40B4-BE49-F238E27FC236}">
                <a16:creationId xmlns:a16="http://schemas.microsoft.com/office/drawing/2014/main" id="{E778A0B9-2D69-0ABE-7F68-813023F532D4}"/>
              </a:ext>
            </a:extLst>
          </p:cNvPr>
          <p:cNvSpPr>
            <a:spLocks noGrp="1"/>
          </p:cNvSpPr>
          <p:nvPr>
            <p:ph type="dt" sz="half" idx="10"/>
          </p:nvPr>
        </p:nvSpPr>
        <p:spPr>
          <a:xfrm>
            <a:off x="609600" y="6530791"/>
            <a:ext cx="1060175" cy="354182"/>
          </a:xfrm>
          <a:prstGeom prst="rect">
            <a:avLst/>
          </a:prstGeom>
        </p:spPr>
        <p:txBody>
          <a:bodyPr/>
          <a:lstStyle/>
          <a:p>
            <a:fld id="{88171146-AEE4-4C35-B459-B938E6802B17}" type="datetime1">
              <a:rPr lang="sv-SE" smtClean="0"/>
              <a:t>2024-12-11</a:t>
            </a:fld>
            <a:endParaRPr lang="sv-SE" dirty="0"/>
          </a:p>
        </p:txBody>
      </p:sp>
      <p:sp>
        <p:nvSpPr>
          <p:cNvPr id="7" name="Platshållare för sidfot 4">
            <a:extLst>
              <a:ext uri="{FF2B5EF4-FFF2-40B4-BE49-F238E27FC236}">
                <a16:creationId xmlns:a16="http://schemas.microsoft.com/office/drawing/2014/main" id="{C553A5AA-2251-BCEF-BA4A-5055B3BFDD16}"/>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dirty="0"/>
          </a:p>
        </p:txBody>
      </p:sp>
      <p:sp>
        <p:nvSpPr>
          <p:cNvPr id="8" name="Platshållare för bildnummer 5">
            <a:extLst>
              <a:ext uri="{FF2B5EF4-FFF2-40B4-BE49-F238E27FC236}">
                <a16:creationId xmlns:a16="http://schemas.microsoft.com/office/drawing/2014/main" id="{4F48269D-D5CC-FFEA-8A05-8CB6B03F87DC}"/>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dirty="0"/>
          </a:p>
        </p:txBody>
      </p:sp>
    </p:spTree>
    <p:extLst>
      <p:ext uri="{BB962C8B-B14F-4D97-AF65-F5344CB8AC3E}">
        <p14:creationId xmlns:p14="http://schemas.microsoft.com/office/powerpoint/2010/main" val="13752811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om yta utan logotyp neutral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00ECA7-AE51-F08E-9F74-11BB66F2A089}"/>
              </a:ext>
            </a:extLst>
          </p:cNvPr>
          <p:cNvSpPr>
            <a:spLocks noGrp="1"/>
          </p:cNvSpPr>
          <p:nvPr>
            <p:ph type="title" hasCustomPrompt="1"/>
          </p:nvPr>
        </p:nvSpPr>
        <p:spPr>
          <a:xfrm>
            <a:off x="609600" y="360000"/>
            <a:ext cx="10972800" cy="735153"/>
          </a:xfrm>
        </p:spPr>
        <p:txBody>
          <a:bodyPr/>
          <a:lstStyle>
            <a:lvl1pPr>
              <a:defRPr sz="3600">
                <a:solidFill>
                  <a:schemeClr val="tx1"/>
                </a:solidFill>
              </a:defRPr>
            </a:lvl1pPr>
          </a:lstStyle>
          <a:p>
            <a:r>
              <a:rPr lang="sv-SE" dirty="0"/>
              <a:t>Klicka här för att ändra rubrik</a:t>
            </a:r>
            <a:endParaRPr lang="en-US" dirty="0"/>
          </a:p>
        </p:txBody>
      </p:sp>
      <p:sp>
        <p:nvSpPr>
          <p:cNvPr id="6" name="Platshållare för datum 3">
            <a:extLst>
              <a:ext uri="{FF2B5EF4-FFF2-40B4-BE49-F238E27FC236}">
                <a16:creationId xmlns:a16="http://schemas.microsoft.com/office/drawing/2014/main" id="{A5C43E44-399B-AD66-852B-6FBB2BFD8E4F}"/>
              </a:ext>
            </a:extLst>
          </p:cNvPr>
          <p:cNvSpPr>
            <a:spLocks noGrp="1"/>
          </p:cNvSpPr>
          <p:nvPr>
            <p:ph type="dt" sz="half" idx="10"/>
          </p:nvPr>
        </p:nvSpPr>
        <p:spPr>
          <a:xfrm>
            <a:off x="609600" y="6530791"/>
            <a:ext cx="1060175" cy="354182"/>
          </a:xfrm>
          <a:prstGeom prst="rect">
            <a:avLst/>
          </a:prstGeom>
        </p:spPr>
        <p:txBody>
          <a:bodyPr/>
          <a:lstStyle/>
          <a:p>
            <a:fld id="{C5AEBDB0-46AE-40AB-B6F1-75EEA8B6B06E}" type="datetime1">
              <a:rPr lang="sv-SE" smtClean="0"/>
              <a:t>2024-12-11</a:t>
            </a:fld>
            <a:endParaRPr lang="sv-SE" dirty="0"/>
          </a:p>
        </p:txBody>
      </p:sp>
      <p:sp>
        <p:nvSpPr>
          <p:cNvPr id="7" name="Platshållare för sidfot 4">
            <a:extLst>
              <a:ext uri="{FF2B5EF4-FFF2-40B4-BE49-F238E27FC236}">
                <a16:creationId xmlns:a16="http://schemas.microsoft.com/office/drawing/2014/main" id="{0723245D-44EA-5763-8400-5C566DC9CB61}"/>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dirty="0"/>
          </a:p>
        </p:txBody>
      </p:sp>
      <p:sp>
        <p:nvSpPr>
          <p:cNvPr id="8" name="Platshållare för bildnummer 5">
            <a:extLst>
              <a:ext uri="{FF2B5EF4-FFF2-40B4-BE49-F238E27FC236}">
                <a16:creationId xmlns:a16="http://schemas.microsoft.com/office/drawing/2014/main" id="{AD75F367-E644-E422-4C41-32675F04AD35}"/>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dirty="0"/>
          </a:p>
        </p:txBody>
      </p:sp>
    </p:spTree>
    <p:extLst>
      <p:ext uri="{BB962C8B-B14F-4D97-AF65-F5344CB8AC3E}">
        <p14:creationId xmlns:p14="http://schemas.microsoft.com/office/powerpoint/2010/main" val="3393132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utbild_med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965772" y="4035405"/>
            <a:ext cx="4384966" cy="1471543"/>
          </a:xfrm>
        </p:spPr>
        <p:txBody>
          <a:bodyPr/>
          <a:lstStyle>
            <a:lvl1pPr algn="l">
              <a:defRPr sz="8000">
                <a:solidFill>
                  <a:schemeClr val="bg2"/>
                </a:solidFill>
              </a:defRPr>
            </a:lvl1pPr>
          </a:lstStyle>
          <a:p>
            <a:r>
              <a:rPr lang="sv-SE" dirty="0"/>
              <a:t>TACK!</a:t>
            </a:r>
            <a:endParaRPr lang="en-US" dirty="0"/>
          </a:p>
        </p:txBody>
      </p:sp>
    </p:spTree>
    <p:extLst>
      <p:ext uri="{BB962C8B-B14F-4D97-AF65-F5344CB8AC3E}">
        <p14:creationId xmlns:p14="http://schemas.microsoft.com/office/powerpoint/2010/main" val="8125328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lutbild_med bild">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965772" y="4035405"/>
            <a:ext cx="4384966" cy="1471543"/>
          </a:xfrm>
        </p:spPr>
        <p:txBody>
          <a:bodyPr/>
          <a:lstStyle>
            <a:lvl1pPr algn="l">
              <a:defRPr sz="8000">
                <a:solidFill>
                  <a:schemeClr val="bg2"/>
                </a:solidFill>
              </a:defRPr>
            </a:lvl1pPr>
          </a:lstStyle>
          <a:p>
            <a:r>
              <a:rPr lang="sv-SE" dirty="0"/>
              <a:t>TACK!</a:t>
            </a:r>
            <a:endParaRPr lang="en-US" dirty="0"/>
          </a:p>
        </p:txBody>
      </p:sp>
      <p:sp>
        <p:nvSpPr>
          <p:cNvPr id="6" name="Platshållare för datum 3">
            <a:extLst>
              <a:ext uri="{FF2B5EF4-FFF2-40B4-BE49-F238E27FC236}">
                <a16:creationId xmlns:a16="http://schemas.microsoft.com/office/drawing/2014/main" id="{A0325C9A-5075-35A3-085F-FBE546D3B5D7}"/>
              </a:ext>
            </a:extLst>
          </p:cNvPr>
          <p:cNvSpPr>
            <a:spLocks noGrp="1"/>
          </p:cNvSpPr>
          <p:nvPr>
            <p:ph type="dt" sz="half" idx="10"/>
          </p:nvPr>
        </p:nvSpPr>
        <p:spPr>
          <a:xfrm>
            <a:off x="609600" y="6530791"/>
            <a:ext cx="1060175" cy="354182"/>
          </a:xfrm>
          <a:prstGeom prst="rect">
            <a:avLst/>
          </a:prstGeom>
        </p:spPr>
        <p:txBody>
          <a:bodyPr/>
          <a:lstStyle/>
          <a:p>
            <a:fld id="{140B3BAA-58DF-4A23-910A-712F9B42C53D}" type="datetime1">
              <a:rPr lang="sv-SE" smtClean="0"/>
              <a:t>2024-12-11</a:t>
            </a:fld>
            <a:endParaRPr lang="sv-SE" dirty="0"/>
          </a:p>
        </p:txBody>
      </p:sp>
      <p:sp>
        <p:nvSpPr>
          <p:cNvPr id="7" name="Platshållare för sidfot 4">
            <a:extLst>
              <a:ext uri="{FF2B5EF4-FFF2-40B4-BE49-F238E27FC236}">
                <a16:creationId xmlns:a16="http://schemas.microsoft.com/office/drawing/2014/main" id="{9DADDCC5-B712-C7AC-E5DD-CBF3BDEBB0C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dirty="0"/>
          </a:p>
        </p:txBody>
      </p:sp>
      <p:sp>
        <p:nvSpPr>
          <p:cNvPr id="8" name="Platshållare för bildnummer 5">
            <a:extLst>
              <a:ext uri="{FF2B5EF4-FFF2-40B4-BE49-F238E27FC236}">
                <a16:creationId xmlns:a16="http://schemas.microsoft.com/office/drawing/2014/main" id="{90D32486-0131-CF98-3960-15D38D49F99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dirty="0"/>
          </a:p>
        </p:txBody>
      </p:sp>
    </p:spTree>
    <p:extLst>
      <p:ext uri="{BB962C8B-B14F-4D97-AF65-F5344CB8AC3E}">
        <p14:creationId xmlns:p14="http://schemas.microsoft.com/office/powerpoint/2010/main" val="37001166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C09CA4B8-A0BB-4502-821F-7B06CCF7898B}" type="datetime1">
              <a:rPr lang="sv-SE" smtClean="0"/>
              <a:t>2024-12-11</a:t>
            </a:fld>
            <a:endParaRPr lang="sv-SE" dirty="0"/>
          </a:p>
        </p:txBody>
      </p:sp>
      <p:sp>
        <p:nvSpPr>
          <p:cNvPr id="8" name="Footer Placeholder 7"/>
          <p:cNvSpPr>
            <a:spLocks noGrp="1"/>
          </p:cNvSpPr>
          <p:nvPr>
            <p:ph type="ftr" sz="quarter" idx="11"/>
          </p:nvPr>
        </p:nvSpPr>
        <p:spPr/>
        <p:txBody>
          <a:bodyPr/>
          <a:lstStyle/>
          <a:p>
            <a:endParaRPr lang="sv-SE" dirty="0"/>
          </a:p>
        </p:txBody>
      </p:sp>
      <p:sp>
        <p:nvSpPr>
          <p:cNvPr id="9" name="Slide Number Placeholder 8"/>
          <p:cNvSpPr>
            <a:spLocks noGrp="1"/>
          </p:cNvSpPr>
          <p:nvPr>
            <p:ph type="sldNum" sz="quarter" idx="12"/>
          </p:nvPr>
        </p:nvSpPr>
        <p:spPr/>
        <p:txBody>
          <a:bodyPr/>
          <a:lstStyle/>
          <a:p>
            <a:fld id="{B4730AA7-F777-4CAC-8CCC-AEA20B9348DC}" type="slidenum">
              <a:rPr lang="sv-SE" smtClean="0"/>
              <a:t>‹#›</a:t>
            </a:fld>
            <a:endParaRPr lang="sv-SE" dirty="0"/>
          </a:p>
        </p:txBody>
      </p:sp>
    </p:spTree>
    <p:extLst>
      <p:ext uri="{BB962C8B-B14F-4D97-AF65-F5344CB8AC3E}">
        <p14:creationId xmlns:p14="http://schemas.microsoft.com/office/powerpoint/2010/main" val="137497706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lutbild_med bil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965772" y="4035405"/>
            <a:ext cx="4384966" cy="1471543"/>
          </a:xfrm>
        </p:spPr>
        <p:txBody>
          <a:bodyPr/>
          <a:lstStyle>
            <a:lvl1pPr algn="l">
              <a:defRPr sz="8000">
                <a:solidFill>
                  <a:schemeClr val="tx2"/>
                </a:solidFill>
              </a:defRPr>
            </a:lvl1pPr>
          </a:lstStyle>
          <a:p>
            <a:r>
              <a:rPr lang="sv-SE" dirty="0"/>
              <a:t>TACK!</a:t>
            </a:r>
            <a:endParaRPr lang="en-US" dirty="0"/>
          </a:p>
        </p:txBody>
      </p:sp>
      <p:sp>
        <p:nvSpPr>
          <p:cNvPr id="6" name="Platshållare för datum 3">
            <a:extLst>
              <a:ext uri="{FF2B5EF4-FFF2-40B4-BE49-F238E27FC236}">
                <a16:creationId xmlns:a16="http://schemas.microsoft.com/office/drawing/2014/main" id="{A0325C9A-5075-35A3-085F-FBE546D3B5D7}"/>
              </a:ext>
            </a:extLst>
          </p:cNvPr>
          <p:cNvSpPr>
            <a:spLocks noGrp="1"/>
          </p:cNvSpPr>
          <p:nvPr>
            <p:ph type="dt" sz="half" idx="10"/>
          </p:nvPr>
        </p:nvSpPr>
        <p:spPr>
          <a:xfrm>
            <a:off x="609600" y="6530791"/>
            <a:ext cx="1060175" cy="354182"/>
          </a:xfrm>
          <a:prstGeom prst="rect">
            <a:avLst/>
          </a:prstGeom>
        </p:spPr>
        <p:txBody>
          <a:bodyPr/>
          <a:lstStyle/>
          <a:p>
            <a:fld id="{140B3BAA-58DF-4A23-910A-712F9B42C53D}" type="datetime1">
              <a:rPr lang="sv-SE" smtClean="0"/>
              <a:t>2024-12-11</a:t>
            </a:fld>
            <a:endParaRPr lang="sv-SE" dirty="0"/>
          </a:p>
        </p:txBody>
      </p:sp>
      <p:sp>
        <p:nvSpPr>
          <p:cNvPr id="7" name="Platshållare för sidfot 4">
            <a:extLst>
              <a:ext uri="{FF2B5EF4-FFF2-40B4-BE49-F238E27FC236}">
                <a16:creationId xmlns:a16="http://schemas.microsoft.com/office/drawing/2014/main" id="{9DADDCC5-B712-C7AC-E5DD-CBF3BDEBB0C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dirty="0"/>
          </a:p>
        </p:txBody>
      </p:sp>
      <p:sp>
        <p:nvSpPr>
          <p:cNvPr id="8" name="Platshållare för bildnummer 5">
            <a:extLst>
              <a:ext uri="{FF2B5EF4-FFF2-40B4-BE49-F238E27FC236}">
                <a16:creationId xmlns:a16="http://schemas.microsoft.com/office/drawing/2014/main" id="{90D32486-0131-CF98-3960-15D38D49F99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dirty="0"/>
          </a:p>
        </p:txBody>
      </p:sp>
    </p:spTree>
    <p:extLst>
      <p:ext uri="{BB962C8B-B14F-4D97-AF65-F5344CB8AC3E}">
        <p14:creationId xmlns:p14="http://schemas.microsoft.com/office/powerpoint/2010/main" val="1073407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sv-SE"/>
              <a:t>Klicka här för att ändra mall för rubrikformat</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7" name="Date Placeholder 6"/>
          <p:cNvSpPr>
            <a:spLocks noGrp="1"/>
          </p:cNvSpPr>
          <p:nvPr>
            <p:ph type="dt" sz="half" idx="10"/>
          </p:nvPr>
        </p:nvSpPr>
        <p:spPr/>
        <p:txBody>
          <a:bodyPr/>
          <a:lstStyle/>
          <a:p>
            <a:fld id="{C09CA4B8-A0BB-4502-821F-7B06CCF7898B}" type="datetime1">
              <a:rPr lang="sv-SE" smtClean="0"/>
              <a:t>2024-12-11</a:t>
            </a:fld>
            <a:endParaRPr lang="sv-SE" dirty="0"/>
          </a:p>
        </p:txBody>
      </p:sp>
      <p:sp>
        <p:nvSpPr>
          <p:cNvPr id="8" name="Footer Placeholder 7"/>
          <p:cNvSpPr>
            <a:spLocks noGrp="1"/>
          </p:cNvSpPr>
          <p:nvPr>
            <p:ph type="ftr" sz="quarter" idx="11"/>
          </p:nvPr>
        </p:nvSpPr>
        <p:spPr/>
        <p:txBody>
          <a:bodyPr/>
          <a:lstStyle/>
          <a:p>
            <a:endParaRPr lang="sv-SE" dirty="0"/>
          </a:p>
        </p:txBody>
      </p:sp>
      <p:sp>
        <p:nvSpPr>
          <p:cNvPr id="9" name="Slide Number Placeholder 8"/>
          <p:cNvSpPr>
            <a:spLocks noGrp="1"/>
          </p:cNvSpPr>
          <p:nvPr>
            <p:ph type="sldNum" sz="quarter" idx="12"/>
          </p:nvPr>
        </p:nvSpPr>
        <p:spPr/>
        <p:txBody>
          <a:bodyPr/>
          <a:lstStyle/>
          <a:p>
            <a:fld id="{B4730AA7-F777-4CAC-8CCC-AEA20B9348DC}" type="slidenum">
              <a:rPr lang="sv-SE" smtClean="0"/>
              <a:t>‹#›</a:t>
            </a:fld>
            <a:endParaRPr lang="sv-SE" dirty="0"/>
          </a:p>
        </p:txBody>
      </p:sp>
    </p:spTree>
    <p:extLst>
      <p:ext uri="{BB962C8B-B14F-4D97-AF65-F5344CB8AC3E}">
        <p14:creationId xmlns:p14="http://schemas.microsoft.com/office/powerpoint/2010/main" val="1367029977"/>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8" name="Date Placeholder 7"/>
          <p:cNvSpPr>
            <a:spLocks noGrp="1"/>
          </p:cNvSpPr>
          <p:nvPr>
            <p:ph type="dt" sz="half" idx="10"/>
          </p:nvPr>
        </p:nvSpPr>
        <p:spPr/>
        <p:txBody>
          <a:bodyPr/>
          <a:lstStyle/>
          <a:p>
            <a:fld id="{C09CA4B8-A0BB-4502-821F-7B06CCF7898B}" type="datetime1">
              <a:rPr lang="sv-SE" smtClean="0"/>
              <a:t>2024-12-11</a:t>
            </a:fld>
            <a:endParaRPr lang="sv-SE" dirty="0"/>
          </a:p>
        </p:txBody>
      </p:sp>
      <p:sp>
        <p:nvSpPr>
          <p:cNvPr id="9" name="Footer Placeholder 8"/>
          <p:cNvSpPr>
            <a:spLocks noGrp="1"/>
          </p:cNvSpPr>
          <p:nvPr>
            <p:ph type="ftr" sz="quarter" idx="11"/>
          </p:nvPr>
        </p:nvSpPr>
        <p:spPr/>
        <p:txBody>
          <a:bodyPr/>
          <a:lstStyle/>
          <a:p>
            <a:endParaRPr lang="sv-SE" dirty="0"/>
          </a:p>
        </p:txBody>
      </p:sp>
      <p:sp>
        <p:nvSpPr>
          <p:cNvPr id="10" name="Slide Number Placeholder 9"/>
          <p:cNvSpPr>
            <a:spLocks noGrp="1"/>
          </p:cNvSpPr>
          <p:nvPr>
            <p:ph type="sldNum" sz="quarter" idx="12"/>
          </p:nvPr>
        </p:nvSpPr>
        <p:spPr/>
        <p:txBody>
          <a:bodyPr/>
          <a:lstStyle/>
          <a:p>
            <a:fld id="{B4730AA7-F777-4CAC-8CCC-AEA20B9348DC}" type="slidenum">
              <a:rPr lang="sv-SE" smtClean="0"/>
              <a:t>‹#›</a:t>
            </a:fld>
            <a:endParaRPr lang="sv-SE" dirty="0"/>
          </a:p>
        </p:txBody>
      </p:sp>
    </p:spTree>
    <p:extLst>
      <p:ext uri="{BB962C8B-B14F-4D97-AF65-F5344CB8AC3E}">
        <p14:creationId xmlns:p14="http://schemas.microsoft.com/office/powerpoint/2010/main" val="285353892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1583436" y="3143250"/>
            <a:ext cx="4270248" cy="259677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7" name="Date Placeholder 6"/>
          <p:cNvSpPr>
            <a:spLocks noGrp="1"/>
          </p:cNvSpPr>
          <p:nvPr>
            <p:ph type="dt" sz="half" idx="10"/>
          </p:nvPr>
        </p:nvSpPr>
        <p:spPr/>
        <p:txBody>
          <a:bodyPr/>
          <a:lstStyle/>
          <a:p>
            <a:fld id="{C09CA4B8-A0BB-4502-821F-7B06CCF7898B}" type="datetime1">
              <a:rPr lang="sv-SE" smtClean="0"/>
              <a:t>2024-12-11</a:t>
            </a:fld>
            <a:endParaRPr lang="sv-SE" dirty="0"/>
          </a:p>
        </p:txBody>
      </p:sp>
      <p:sp>
        <p:nvSpPr>
          <p:cNvPr id="8" name="Footer Placeholder 7"/>
          <p:cNvSpPr>
            <a:spLocks noGrp="1"/>
          </p:cNvSpPr>
          <p:nvPr>
            <p:ph type="ftr" sz="quarter" idx="11"/>
          </p:nvPr>
        </p:nvSpPr>
        <p:spPr/>
        <p:txBody>
          <a:bodyPr/>
          <a:lstStyle/>
          <a:p>
            <a:endParaRPr lang="sv-SE" dirty="0"/>
          </a:p>
        </p:txBody>
      </p:sp>
      <p:sp>
        <p:nvSpPr>
          <p:cNvPr id="9" name="Slide Number Placeholder 8"/>
          <p:cNvSpPr>
            <a:spLocks noGrp="1"/>
          </p:cNvSpPr>
          <p:nvPr>
            <p:ph type="sldNum" sz="quarter" idx="12"/>
          </p:nvPr>
        </p:nvSpPr>
        <p:spPr/>
        <p:txBody>
          <a:bodyPr/>
          <a:lstStyle/>
          <a:p>
            <a:fld id="{B4730AA7-F777-4CAC-8CCC-AEA20B9348DC}" type="slidenum">
              <a:rPr lang="sv-SE" smtClean="0"/>
              <a:t>‹#›</a:t>
            </a:fld>
            <a:endParaRPr lang="sv-SE" dirty="0"/>
          </a:p>
        </p:txBody>
      </p:sp>
      <p:sp>
        <p:nvSpPr>
          <p:cNvPr id="10" name="Title 9"/>
          <p:cNvSpPr>
            <a:spLocks noGrp="1"/>
          </p:cNvSpPr>
          <p:nvPr>
            <p:ph type="title"/>
          </p:nvPr>
        </p:nvSpPr>
        <p:spPr/>
        <p:txBody>
          <a:bodyPr/>
          <a:lstStyle/>
          <a:p>
            <a:r>
              <a:rPr lang="sv-SE"/>
              <a:t>Klicka här för att ändra mall för rubrikformat</a:t>
            </a:r>
            <a:endParaRPr lang="en-US" dirty="0"/>
          </a:p>
        </p:txBody>
      </p:sp>
    </p:spTree>
    <p:extLst>
      <p:ext uri="{BB962C8B-B14F-4D97-AF65-F5344CB8AC3E}">
        <p14:creationId xmlns:p14="http://schemas.microsoft.com/office/powerpoint/2010/main" val="187396726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C09CA4B8-A0BB-4502-821F-7B06CCF7898B}" type="datetime1">
              <a:rPr lang="sv-SE" smtClean="0"/>
              <a:t>2024-12-11</a:t>
            </a:fld>
            <a:endParaRPr lang="sv-SE" dirty="0"/>
          </a:p>
        </p:txBody>
      </p:sp>
      <p:sp>
        <p:nvSpPr>
          <p:cNvPr id="4" name="Footer Placeholder 3"/>
          <p:cNvSpPr>
            <a:spLocks noGrp="1"/>
          </p:cNvSpPr>
          <p:nvPr>
            <p:ph type="ftr" sz="quarter" idx="11"/>
          </p:nvPr>
        </p:nvSpPr>
        <p:spPr/>
        <p:txBody>
          <a:bodyPr/>
          <a:lstStyle/>
          <a:p>
            <a:endParaRPr lang="sv-SE" dirty="0"/>
          </a:p>
        </p:txBody>
      </p:sp>
      <p:sp>
        <p:nvSpPr>
          <p:cNvPr id="5" name="Slide Number Placeholder 4"/>
          <p:cNvSpPr>
            <a:spLocks noGrp="1"/>
          </p:cNvSpPr>
          <p:nvPr>
            <p:ph type="sldNum" sz="quarter" idx="12"/>
          </p:nvPr>
        </p:nvSpPr>
        <p:spPr/>
        <p:txBody>
          <a:bodyPr/>
          <a:lstStyle/>
          <a:p>
            <a:fld id="{B4730AA7-F777-4CAC-8CCC-AEA20B9348DC}" type="slidenum">
              <a:rPr lang="sv-SE" smtClean="0"/>
              <a:t>‹#›</a:t>
            </a:fld>
            <a:endParaRPr lang="sv-SE" dirty="0"/>
          </a:p>
        </p:txBody>
      </p:sp>
    </p:spTree>
    <p:extLst>
      <p:ext uri="{BB962C8B-B14F-4D97-AF65-F5344CB8AC3E}">
        <p14:creationId xmlns:p14="http://schemas.microsoft.com/office/powerpoint/2010/main" val="327713355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CA4B8-A0BB-4502-821F-7B06CCF7898B}" type="datetime1">
              <a:rPr lang="sv-SE" smtClean="0"/>
              <a:t>2024-12-11</a:t>
            </a:fld>
            <a:endParaRPr lang="sv-SE" dirty="0"/>
          </a:p>
        </p:txBody>
      </p:sp>
      <p:sp>
        <p:nvSpPr>
          <p:cNvPr id="3" name="Footer Placeholder 2"/>
          <p:cNvSpPr>
            <a:spLocks noGrp="1"/>
          </p:cNvSpPr>
          <p:nvPr>
            <p:ph type="ftr" sz="quarter" idx="11"/>
          </p:nvPr>
        </p:nvSpPr>
        <p:spPr/>
        <p:txBody>
          <a:bodyPr/>
          <a:lstStyle/>
          <a:p>
            <a:endParaRPr lang="sv-SE" dirty="0"/>
          </a:p>
        </p:txBody>
      </p:sp>
      <p:sp>
        <p:nvSpPr>
          <p:cNvPr id="4" name="Slide Number Placeholder 3"/>
          <p:cNvSpPr>
            <a:spLocks noGrp="1"/>
          </p:cNvSpPr>
          <p:nvPr>
            <p:ph type="sldNum" sz="quarter" idx="12"/>
          </p:nvPr>
        </p:nvSpPr>
        <p:spPr/>
        <p:txBody>
          <a:bodyPr/>
          <a:lstStyle/>
          <a:p>
            <a:fld id="{B4730AA7-F777-4CAC-8CCC-AEA20B9348DC}" type="slidenum">
              <a:rPr lang="sv-SE" smtClean="0"/>
              <a:t>‹#›</a:t>
            </a:fld>
            <a:endParaRPr lang="sv-SE" dirty="0"/>
          </a:p>
        </p:txBody>
      </p:sp>
    </p:spTree>
    <p:extLst>
      <p:ext uri="{BB962C8B-B14F-4D97-AF65-F5344CB8AC3E}">
        <p14:creationId xmlns:p14="http://schemas.microsoft.com/office/powerpoint/2010/main" val="88915882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sv-SE"/>
              <a:t>Klicka här för att ändra mall för rubrikformat</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9" name="Date Placeholder 8"/>
          <p:cNvSpPr>
            <a:spLocks noGrp="1"/>
          </p:cNvSpPr>
          <p:nvPr>
            <p:ph type="dt" sz="half" idx="10"/>
          </p:nvPr>
        </p:nvSpPr>
        <p:spPr/>
        <p:txBody>
          <a:bodyPr/>
          <a:lstStyle/>
          <a:p>
            <a:fld id="{C09CA4B8-A0BB-4502-821F-7B06CCF7898B}" type="datetime1">
              <a:rPr lang="sv-SE" smtClean="0"/>
              <a:t>2024-12-11</a:t>
            </a:fld>
            <a:endParaRPr lang="sv-SE"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sv-SE" dirty="0"/>
          </a:p>
        </p:txBody>
      </p:sp>
      <p:sp>
        <p:nvSpPr>
          <p:cNvPr id="11" name="Slide Number Placeholder 10"/>
          <p:cNvSpPr>
            <a:spLocks noGrp="1"/>
          </p:cNvSpPr>
          <p:nvPr>
            <p:ph type="sldNum" sz="quarter" idx="12"/>
          </p:nvPr>
        </p:nvSpPr>
        <p:spPr/>
        <p:txBody>
          <a:bodyPr/>
          <a:lstStyle/>
          <a:p>
            <a:fld id="{B4730AA7-F777-4CAC-8CCC-AEA20B9348DC}" type="slidenum">
              <a:rPr lang="sv-SE" smtClean="0"/>
              <a:t>‹#›</a:t>
            </a:fld>
            <a:endParaRPr lang="sv-SE" dirty="0"/>
          </a:p>
        </p:txBody>
      </p:sp>
    </p:spTree>
    <p:extLst>
      <p:ext uri="{BB962C8B-B14F-4D97-AF65-F5344CB8AC3E}">
        <p14:creationId xmlns:p14="http://schemas.microsoft.com/office/powerpoint/2010/main" val="320540638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till en bild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C09CA4B8-A0BB-4502-821F-7B06CCF7898B}" type="datetime1">
              <a:rPr lang="sv-SE" smtClean="0"/>
              <a:t>2024-12-11</a:t>
            </a:fld>
            <a:endParaRPr lang="sv-SE"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sv-SE" dirty="0"/>
          </a:p>
        </p:txBody>
      </p:sp>
      <p:sp>
        <p:nvSpPr>
          <p:cNvPr id="10" name="Slide Number Placeholder 9"/>
          <p:cNvSpPr>
            <a:spLocks noGrp="1"/>
          </p:cNvSpPr>
          <p:nvPr>
            <p:ph type="sldNum" sz="quarter" idx="12"/>
          </p:nvPr>
        </p:nvSpPr>
        <p:spPr/>
        <p:txBody>
          <a:bodyPr/>
          <a:lstStyle/>
          <a:p>
            <a:fld id="{B4730AA7-F777-4CAC-8CCC-AEA20B9348DC}" type="slidenum">
              <a:rPr lang="sv-SE" smtClean="0"/>
              <a:t>‹#›</a:t>
            </a:fld>
            <a:endParaRPr lang="sv-SE" dirty="0"/>
          </a:p>
        </p:txBody>
      </p:sp>
    </p:spTree>
    <p:extLst>
      <p:ext uri="{BB962C8B-B14F-4D97-AF65-F5344CB8AC3E}">
        <p14:creationId xmlns:p14="http://schemas.microsoft.com/office/powerpoint/2010/main" val="214716065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C09CA4B8-A0BB-4502-821F-7B06CCF7898B}" type="datetime1">
              <a:rPr lang="sv-SE" smtClean="0"/>
              <a:t>2024-12-11</a:t>
            </a:fld>
            <a:endParaRPr lang="sv-SE"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sv-SE"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4730AA7-F777-4CAC-8CCC-AEA20B9348DC}" type="slidenum">
              <a:rPr lang="sv-SE" smtClean="0"/>
              <a:t>‹#›</a:t>
            </a:fld>
            <a:endParaRPr lang="sv-SE" dirty="0"/>
          </a:p>
        </p:txBody>
      </p:sp>
      <p:pic>
        <p:nvPicPr>
          <p:cNvPr id="7" name="Bildobjekt 5">
            <a:extLst>
              <a:ext uri="{FF2B5EF4-FFF2-40B4-BE49-F238E27FC236}">
                <a16:creationId xmlns:a16="http://schemas.microsoft.com/office/drawing/2014/main" id="{744040E5-5AD7-65F9-0234-45C3C625F002}"/>
              </a:ext>
            </a:extLst>
          </p:cNvPr>
          <p:cNvPicPr>
            <a:picLocks noChangeAspect="1" noChangeArrowheads="1"/>
          </p:cNvPicPr>
          <p:nvPr userDrawn="1"/>
        </p:nvPicPr>
        <p:blipFill>
          <a:blip r:embed="rId22" cstate="screen">
            <a:extLst>
              <a:ext uri="{28A0092B-C50C-407E-A947-70E740481C1C}">
                <a14:useLocalDpi xmlns:a14="http://schemas.microsoft.com/office/drawing/2010/main" val="0"/>
              </a:ext>
            </a:extLst>
          </a:blip>
          <a:srcRect l="2496" t="2553"/>
          <a:stretch>
            <a:fillRect/>
          </a:stretch>
        </p:blipFill>
        <p:spPr bwMode="auto">
          <a:xfrm>
            <a:off x="-12700" y="5457"/>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7">
            <a:extLst>
              <a:ext uri="{FF2B5EF4-FFF2-40B4-BE49-F238E27FC236}">
                <a16:creationId xmlns:a16="http://schemas.microsoft.com/office/drawing/2014/main" id="{02C46181-7798-21C3-4488-362961F0696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3562810650"/>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8" r:id="rId12"/>
    <p:sldLayoutId id="2147483693" r:id="rId13"/>
    <p:sldLayoutId id="2147483676" r:id="rId14"/>
    <p:sldLayoutId id="2147483692" r:id="rId15"/>
    <p:sldLayoutId id="2147483690" r:id="rId16"/>
    <p:sldLayoutId id="2147483691" r:id="rId17"/>
    <p:sldLayoutId id="2147483694" r:id="rId18"/>
    <p:sldLayoutId id="2147483695" r:id="rId19"/>
    <p:sldLayoutId id="2147483696" r:id="rId20"/>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16/j.ejon.2022.102200"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s://eur01.safelinks.protection.outlook.com/?url=https%3A%2F%2Furn.kb.se%2Fresolve%3Furn%3Durn%253Anbn%253Ase%253Amau%253Adiva-51629&amp;data=05%7C02%7CPernilla.Elmstrom%40skane.se%7C016e5fca2a504c65768508dd19072330%7C92f523893f0f46239a3b957c32d194e5%7C0%7C0%7C638694240399897934%7CUnknown%7CTWFpbGZsb3d8eyJFbXB0eU1hcGkiOnRydWUsIlYiOiIwLjAuMDAwMCIsIlAiOiJXaW4zMiIsIkFOIjoiTWFpbCIsIldUIjoyfQ%3D%3D%7C0%7C%7C%7C&amp;sdata=CmIIPqr5PW5ydZudqAjV5ZyoCgE%2Bpknl%2B43f6xDwpn8%3D&amp;reserved=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s://susannehultman.se/tag/kopenhamn/" TargetMode="External"/><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6332814-37FB-7581-6EED-C0D4C0A7C6D7}"/>
              </a:ext>
            </a:extLst>
          </p:cNvPr>
          <p:cNvSpPr>
            <a:spLocks noGrp="1"/>
          </p:cNvSpPr>
          <p:nvPr>
            <p:ph type="title"/>
          </p:nvPr>
        </p:nvSpPr>
        <p:spPr>
          <a:xfrm>
            <a:off x="806976" y="893380"/>
            <a:ext cx="10578047" cy="2627586"/>
          </a:xfrm>
          <a:noFill/>
          <a:ln>
            <a:noFill/>
          </a:ln>
        </p:spPr>
        <p:txBody>
          <a:bodyPr vert="horz" wrap="square" lIns="274320" tIns="182880" rIns="274320" bIns="182880" rtlCol="0" anchor="ctr" anchorCtr="1">
            <a:normAutofit/>
          </a:bodyPr>
          <a:lstStyle/>
          <a:p>
            <a:pPr algn="l"/>
            <a:r>
              <a:rPr lang="en-US" sz="4000" kern="1200" cap="all" spc="200" baseline="0" dirty="0" err="1">
                <a:latin typeface="+mj-lt"/>
                <a:ea typeface="+mj-ea"/>
                <a:cs typeface="+mj-cs"/>
              </a:rPr>
              <a:t>Avancerade</a:t>
            </a:r>
            <a:r>
              <a:rPr lang="en-US" sz="4000" kern="1200" cap="all" spc="200" baseline="0" dirty="0">
                <a:latin typeface="+mj-lt"/>
                <a:ea typeface="+mj-ea"/>
                <a:cs typeface="+mj-cs"/>
              </a:rPr>
              <a:t> </a:t>
            </a:r>
            <a:r>
              <a:rPr lang="en-US" sz="4000" kern="1200" cap="all" spc="200" baseline="0" dirty="0" err="1">
                <a:latin typeface="+mj-lt"/>
                <a:ea typeface="+mj-ea"/>
                <a:cs typeface="+mj-cs"/>
              </a:rPr>
              <a:t>behandlingar</a:t>
            </a:r>
            <a:r>
              <a:rPr lang="en-US" sz="4000" kern="1200" cap="all" spc="200" baseline="0" dirty="0">
                <a:latin typeface="+mj-lt"/>
                <a:ea typeface="+mj-ea"/>
                <a:cs typeface="+mj-cs"/>
              </a:rPr>
              <a:t> </a:t>
            </a:r>
            <a:r>
              <a:rPr lang="en-US" sz="4000" kern="1200" cap="all" spc="200" baseline="0" dirty="0" err="1">
                <a:latin typeface="+mj-lt"/>
                <a:ea typeface="+mj-ea"/>
                <a:cs typeface="+mj-cs"/>
              </a:rPr>
              <a:t>hemma</a:t>
            </a:r>
            <a:br>
              <a:rPr lang="en-US" sz="4000" dirty="0"/>
            </a:br>
            <a:r>
              <a:rPr lang="en-US" sz="4000" dirty="0"/>
              <a:t>- </a:t>
            </a:r>
            <a:r>
              <a:rPr lang="en-US" sz="4000" dirty="0" err="1"/>
              <a:t>Ett</a:t>
            </a:r>
            <a:r>
              <a:rPr lang="en-US" sz="4000" dirty="0"/>
              <a:t> </a:t>
            </a:r>
            <a:r>
              <a:rPr lang="en-US" sz="4000" dirty="0" err="1"/>
              <a:t>implementeringsprojekt</a:t>
            </a:r>
            <a:endParaRPr lang="en-US" sz="4000" kern="1200" cap="all" spc="200" baseline="0" dirty="0">
              <a:latin typeface="+mj-lt"/>
              <a:ea typeface="+mj-ea"/>
              <a:cs typeface="+mj-cs"/>
            </a:endParaRPr>
          </a:p>
        </p:txBody>
      </p:sp>
      <p:sp>
        <p:nvSpPr>
          <p:cNvPr id="4" name="textruta 3">
            <a:extLst>
              <a:ext uri="{FF2B5EF4-FFF2-40B4-BE49-F238E27FC236}">
                <a16:creationId xmlns:a16="http://schemas.microsoft.com/office/drawing/2014/main" id="{3585BFBF-7535-B93C-7E43-55626975183E}"/>
              </a:ext>
            </a:extLst>
          </p:cNvPr>
          <p:cNvSpPr txBox="1"/>
          <p:nvPr/>
        </p:nvSpPr>
        <p:spPr>
          <a:xfrm>
            <a:off x="6474372" y="4929352"/>
            <a:ext cx="3972911" cy="1200329"/>
          </a:xfrm>
          <a:prstGeom prst="rect">
            <a:avLst/>
          </a:prstGeom>
          <a:noFill/>
        </p:spPr>
        <p:txBody>
          <a:bodyPr wrap="square" rtlCol="0">
            <a:spAutoFit/>
          </a:bodyPr>
          <a:lstStyle/>
          <a:p>
            <a:pPr algn="ctr" rtl="0">
              <a:spcBef>
                <a:spcPts val="0"/>
              </a:spcBef>
              <a:spcAft>
                <a:spcPts val="0"/>
              </a:spcAft>
            </a:pPr>
            <a:r>
              <a:rPr lang="pt-BR" b="1" i="0" u="none" strike="noStrike" dirty="0">
                <a:solidFill>
                  <a:srgbClr val="595959"/>
                </a:solidFill>
                <a:effectLst/>
                <a:latin typeface="Arial" panose="020B0604020202020204" pitchFamily="34" charset="0"/>
              </a:rPr>
              <a:t>Cecilia de Carvalho</a:t>
            </a:r>
            <a:endParaRPr lang="pt-BR" b="1" dirty="0">
              <a:effectLst/>
            </a:endParaRPr>
          </a:p>
          <a:p>
            <a:pPr algn="ctr" rtl="0">
              <a:spcBef>
                <a:spcPts val="0"/>
              </a:spcBef>
              <a:spcAft>
                <a:spcPts val="0"/>
              </a:spcAft>
            </a:pPr>
            <a:r>
              <a:rPr lang="pt-BR" b="1" i="0" u="none" strike="noStrike" dirty="0">
                <a:solidFill>
                  <a:srgbClr val="595959"/>
                </a:solidFill>
                <a:effectLst/>
                <a:latin typeface="Arial" panose="020B0604020202020204" pitchFamily="34" charset="0"/>
              </a:rPr>
              <a:t>Pernilla Elmström</a:t>
            </a:r>
            <a:endParaRPr lang="pt-BR" b="1" dirty="0">
              <a:solidFill>
                <a:srgbClr val="595959"/>
              </a:solidFill>
              <a:latin typeface="Arial" panose="020B0604020202020204" pitchFamily="34" charset="0"/>
            </a:endParaRPr>
          </a:p>
          <a:p>
            <a:pPr algn="ctr" rtl="0">
              <a:spcBef>
                <a:spcPts val="0"/>
              </a:spcBef>
              <a:spcAft>
                <a:spcPts val="0"/>
              </a:spcAft>
            </a:pPr>
            <a:endParaRPr lang="pt-BR" sz="1400" b="0" i="0" u="none" strike="noStrike" dirty="0">
              <a:solidFill>
                <a:srgbClr val="595959"/>
              </a:solidFill>
              <a:effectLst/>
              <a:latin typeface="Arial" panose="020B0604020202020204" pitchFamily="34" charset="0"/>
            </a:endParaRPr>
          </a:p>
          <a:p>
            <a:pPr algn="ctr" rtl="0">
              <a:spcBef>
                <a:spcPts val="0"/>
              </a:spcBef>
              <a:spcAft>
                <a:spcPts val="0"/>
              </a:spcAft>
            </a:pPr>
            <a:r>
              <a:rPr lang="pt-BR" sz="1100" b="0" i="0" u="none" strike="noStrike" dirty="0">
                <a:solidFill>
                  <a:srgbClr val="595959"/>
                </a:solidFill>
                <a:effectLst/>
                <a:latin typeface="Arial" panose="020B0604020202020204" pitchFamily="34" charset="0"/>
              </a:rPr>
              <a:t>VO </a:t>
            </a:r>
            <a:r>
              <a:rPr lang="pt-BR" sz="1100" dirty="0">
                <a:solidFill>
                  <a:srgbClr val="595959"/>
                </a:solidFill>
                <a:latin typeface="Arial" panose="020B0604020202020204" pitchFamily="34" charset="0"/>
              </a:rPr>
              <a:t>Hematologi, Onkologi och strålningsfysik</a:t>
            </a:r>
            <a:r>
              <a:rPr lang="pt-BR" sz="1100" b="0" i="0" u="none" strike="noStrike" dirty="0">
                <a:solidFill>
                  <a:srgbClr val="595959"/>
                </a:solidFill>
                <a:effectLst/>
                <a:latin typeface="Arial" panose="020B0604020202020204" pitchFamily="34" charset="0"/>
              </a:rPr>
              <a:t>, SUS LUND</a:t>
            </a:r>
          </a:p>
          <a:p>
            <a:pPr algn="ctr">
              <a:spcBef>
                <a:spcPts val="0"/>
              </a:spcBef>
            </a:pPr>
            <a:r>
              <a:rPr lang="pt-BR" sz="1100" b="0" i="0" u="none" strike="noStrike" dirty="0">
                <a:solidFill>
                  <a:srgbClr val="595959"/>
                </a:solidFill>
                <a:effectLst/>
                <a:latin typeface="Arial" panose="020B0604020202020204" pitchFamily="34" charset="0"/>
              </a:rPr>
              <a:t>241204</a:t>
            </a:r>
            <a:endParaRPr lang="pt-BR" sz="1100" b="0" dirty="0">
              <a:effectLst/>
            </a:endParaRPr>
          </a:p>
        </p:txBody>
      </p:sp>
    </p:spTree>
    <p:extLst>
      <p:ext uri="{BB962C8B-B14F-4D97-AF65-F5344CB8AC3E}">
        <p14:creationId xmlns:p14="http://schemas.microsoft.com/office/powerpoint/2010/main" val="123163813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7894"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C66FAD52-59AA-A22D-5F8B-586B9BC85E5F}"/>
              </a:ext>
            </a:extLst>
          </p:cNvPr>
          <p:cNvSpPr>
            <a:spLocks noGrp="1"/>
          </p:cNvSpPr>
          <p:nvPr>
            <p:ph type="title"/>
          </p:nvPr>
        </p:nvSpPr>
        <p:spPr>
          <a:xfrm>
            <a:off x="1121344" y="1586484"/>
            <a:ext cx="3685032" cy="3685032"/>
          </a:xfrm>
          <a:prstGeom prst="ellipse">
            <a:avLst/>
          </a:prstGeom>
          <a:solidFill>
            <a:schemeClr val="accent2"/>
          </a:solidFill>
          <a:ln>
            <a:noFill/>
          </a:ln>
        </p:spPr>
        <p:txBody>
          <a:bodyPr vert="horz" lIns="182880" tIns="182880" rIns="182880" bIns="182880" rtlCol="0" anchor="ctr">
            <a:normAutofit/>
          </a:bodyPr>
          <a:lstStyle/>
          <a:p>
            <a:r>
              <a:rPr lang="sv-SE" sz="2200" b="0" i="0" u="none" strike="noStrike" dirty="0">
                <a:solidFill>
                  <a:srgbClr val="000000"/>
                </a:solidFill>
                <a:effectLst/>
                <a:latin typeface="Arial" panose="020B0604020202020204" pitchFamily="34" charset="0"/>
              </a:rPr>
              <a:t>Utmaningar </a:t>
            </a:r>
            <a:endParaRPr lang="en-US" sz="2200" kern="1200" cap="all" spc="200" baseline="0" dirty="0">
              <a:solidFill>
                <a:srgbClr val="FFFFFF"/>
              </a:solidFill>
              <a:latin typeface="+mj-lt"/>
              <a:ea typeface="+mj-ea"/>
              <a:cs typeface="+mj-cs"/>
            </a:endParaRPr>
          </a:p>
        </p:txBody>
      </p:sp>
      <p:sp>
        <p:nvSpPr>
          <p:cNvPr id="29" name="Rectangle 28">
            <a:extLst>
              <a:ext uri="{FF2B5EF4-FFF2-40B4-BE49-F238E27FC236}">
                <a16:creationId xmlns:a16="http://schemas.microsoft.com/office/drawing/2014/main" id="{5E5436DB-4E8B-43A5-AE55-1C527B62E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8743" y="797433"/>
            <a:ext cx="5934456"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3335" y="960120"/>
            <a:ext cx="560527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latshållare för innehåll 2">
            <a:extLst>
              <a:ext uri="{FF2B5EF4-FFF2-40B4-BE49-F238E27FC236}">
                <a16:creationId xmlns:a16="http://schemas.microsoft.com/office/drawing/2014/main" id="{52111503-B52C-50B8-D5E5-B10C2A833926}"/>
              </a:ext>
            </a:extLst>
          </p:cNvPr>
          <p:cNvSpPr>
            <a:spLocks noGrp="1"/>
          </p:cNvSpPr>
          <p:nvPr>
            <p:ph idx="1"/>
          </p:nvPr>
        </p:nvSpPr>
        <p:spPr>
          <a:xfrm>
            <a:off x="5862918" y="808100"/>
            <a:ext cx="5525689" cy="4937759"/>
          </a:xfrm>
        </p:spPr>
        <p:txBody>
          <a:bodyPr vert="horz" lIns="91440" tIns="45720" rIns="91440" bIns="45720" rtlCol="0" anchor="ctr">
            <a:normAutofit/>
          </a:bodyPr>
          <a:lstStyle/>
          <a:p>
            <a:pPr>
              <a:lnSpc>
                <a:spcPct val="100000"/>
              </a:lnSpc>
              <a:spcBef>
                <a:spcPts val="1000"/>
              </a:spcBef>
              <a:buClr>
                <a:schemeClr val="accent2"/>
              </a:buClr>
            </a:pPr>
            <a:endParaRPr lang="sv-SE" sz="1400" b="1" i="0" u="none" strike="noStrike" dirty="0">
              <a:solidFill>
                <a:srgbClr val="000000"/>
              </a:solidFill>
              <a:effectLst/>
              <a:latin typeface="Arial" panose="020B0604020202020204" pitchFamily="34" charset="0"/>
            </a:endParaRPr>
          </a:p>
          <a:p>
            <a:pPr>
              <a:lnSpc>
                <a:spcPct val="100000"/>
              </a:lnSpc>
              <a:spcBef>
                <a:spcPts val="1000"/>
              </a:spcBef>
              <a:buClr>
                <a:schemeClr val="accent2"/>
              </a:buClr>
            </a:pPr>
            <a:endParaRPr lang="sv-SE" sz="1400" b="1" i="0" u="none" strike="noStrike" dirty="0">
              <a:solidFill>
                <a:srgbClr val="000000"/>
              </a:solidFill>
              <a:effectLst/>
              <a:latin typeface="Arial" panose="020B0604020202020204" pitchFamily="34" charset="0"/>
            </a:endParaRPr>
          </a:p>
          <a:p>
            <a:pPr>
              <a:lnSpc>
                <a:spcPct val="100000"/>
              </a:lnSpc>
              <a:spcBef>
                <a:spcPts val="1000"/>
              </a:spcBef>
              <a:buClr>
                <a:schemeClr val="accent2"/>
              </a:buClr>
            </a:pPr>
            <a:r>
              <a:rPr lang="sv-SE" sz="1400" i="0" u="none" strike="noStrike" dirty="0">
                <a:solidFill>
                  <a:srgbClr val="000000"/>
                </a:solidFill>
                <a:effectLst/>
                <a:latin typeface="Arial" panose="020B0604020202020204" pitchFamily="34" charset="0"/>
              </a:rPr>
              <a:t>Ansvaret flyttas över på patienten</a:t>
            </a:r>
          </a:p>
          <a:p>
            <a:pPr>
              <a:lnSpc>
                <a:spcPct val="100000"/>
              </a:lnSpc>
              <a:spcBef>
                <a:spcPts val="1000"/>
              </a:spcBef>
              <a:buClr>
                <a:schemeClr val="accent2"/>
              </a:buClr>
            </a:pPr>
            <a:r>
              <a:rPr lang="sv-SE" sz="1400" dirty="0">
                <a:solidFill>
                  <a:srgbClr val="000000"/>
                </a:solidFill>
                <a:latin typeface="Arial" panose="020B0604020202020204" pitchFamily="34" charset="0"/>
              </a:rPr>
              <a:t>A</a:t>
            </a:r>
            <a:r>
              <a:rPr lang="sv-SE" sz="1400" i="0" u="none" strike="noStrike" dirty="0">
                <a:solidFill>
                  <a:srgbClr val="000000"/>
                </a:solidFill>
                <a:effectLst/>
                <a:latin typeface="Arial" panose="020B0604020202020204" pitchFamily="34" charset="0"/>
              </a:rPr>
              <a:t>nsvar för anhöriga när patienten är hemma</a:t>
            </a:r>
            <a:endParaRPr lang="sv-SE" sz="1400" dirty="0">
              <a:solidFill>
                <a:srgbClr val="000000"/>
              </a:solidFill>
              <a:latin typeface="Arial" panose="020B0604020202020204" pitchFamily="34" charset="0"/>
            </a:endParaRPr>
          </a:p>
          <a:p>
            <a:pPr>
              <a:lnSpc>
                <a:spcPct val="100000"/>
              </a:lnSpc>
              <a:spcBef>
                <a:spcPts val="1000"/>
              </a:spcBef>
              <a:buClr>
                <a:schemeClr val="accent2"/>
              </a:buClr>
            </a:pPr>
            <a:endParaRPr lang="sv-SE" sz="1400" i="0" u="none" strike="noStrike" dirty="0">
              <a:solidFill>
                <a:srgbClr val="000000"/>
              </a:solidFill>
              <a:effectLst/>
              <a:latin typeface="Arial" panose="020B0604020202020204" pitchFamily="34" charset="0"/>
            </a:endParaRPr>
          </a:p>
          <a:p>
            <a:pPr>
              <a:lnSpc>
                <a:spcPct val="100000"/>
              </a:lnSpc>
              <a:spcBef>
                <a:spcPts val="1000"/>
              </a:spcBef>
              <a:buClr>
                <a:schemeClr val="accent2"/>
              </a:buClr>
            </a:pPr>
            <a:endParaRPr lang="sv-SE" sz="1400" i="0" u="none" strike="noStrike" dirty="0">
              <a:solidFill>
                <a:srgbClr val="000000"/>
              </a:solidFill>
              <a:effectLst/>
              <a:latin typeface="Arial" panose="020B0604020202020204" pitchFamily="34" charset="0"/>
            </a:endParaRPr>
          </a:p>
          <a:p>
            <a:pPr>
              <a:lnSpc>
                <a:spcPct val="100000"/>
              </a:lnSpc>
              <a:spcBef>
                <a:spcPts val="1000"/>
              </a:spcBef>
              <a:buClr>
                <a:schemeClr val="accent2"/>
              </a:buClr>
            </a:pPr>
            <a:endParaRPr lang="sv-SE" sz="1400" dirty="0">
              <a:solidFill>
                <a:srgbClr val="000000"/>
              </a:solidFill>
              <a:latin typeface="Arial" panose="020B0604020202020204" pitchFamily="34" charset="0"/>
            </a:endParaRPr>
          </a:p>
          <a:p>
            <a:pPr>
              <a:lnSpc>
                <a:spcPct val="100000"/>
              </a:lnSpc>
              <a:spcBef>
                <a:spcPts val="1000"/>
              </a:spcBef>
              <a:buClr>
                <a:schemeClr val="accent2"/>
              </a:buClr>
            </a:pPr>
            <a:r>
              <a:rPr lang="sv-SE" sz="1400" dirty="0">
                <a:solidFill>
                  <a:srgbClr val="000000"/>
                </a:solidFill>
                <a:latin typeface="Arial" panose="020B0604020202020204" pitchFamily="34" charset="0"/>
              </a:rPr>
              <a:t>Patientens psykosociala behov kvarstår</a:t>
            </a:r>
          </a:p>
          <a:p>
            <a:pPr>
              <a:lnSpc>
                <a:spcPct val="100000"/>
              </a:lnSpc>
              <a:spcBef>
                <a:spcPts val="1000"/>
              </a:spcBef>
              <a:buClr>
                <a:schemeClr val="accent2"/>
              </a:buClr>
            </a:pPr>
            <a:r>
              <a:rPr lang="sv-SE" sz="1400" dirty="0">
                <a:solidFill>
                  <a:srgbClr val="000000"/>
                </a:solidFill>
                <a:latin typeface="Arial" panose="020B0604020202020204" pitchFamily="34" charset="0"/>
              </a:rPr>
              <a:t>Utmanar vårdpersonalens strukturer och attityder</a:t>
            </a:r>
            <a:endParaRPr lang="sv-SE" sz="1400" i="0" u="none" strike="noStrike" dirty="0">
              <a:solidFill>
                <a:srgbClr val="000000"/>
              </a:solidFill>
              <a:effectLst/>
              <a:latin typeface="Arial" panose="020B0604020202020204" pitchFamily="34" charset="0"/>
            </a:endParaRPr>
          </a:p>
          <a:p>
            <a:pPr marL="0" indent="0">
              <a:buNone/>
            </a:pPr>
            <a:br>
              <a:rPr lang="en-US" sz="1400" b="0" dirty="0">
                <a:effectLst/>
              </a:rPr>
            </a:br>
            <a:endParaRPr lang="en-US" sz="1400" dirty="0">
              <a:solidFill>
                <a:srgbClr val="404040"/>
              </a:solidFill>
            </a:endParaRPr>
          </a:p>
        </p:txBody>
      </p:sp>
      <p:sp>
        <p:nvSpPr>
          <p:cNvPr id="5" name="textruta 4">
            <a:extLst>
              <a:ext uri="{FF2B5EF4-FFF2-40B4-BE49-F238E27FC236}">
                <a16:creationId xmlns:a16="http://schemas.microsoft.com/office/drawing/2014/main" id="{12AED08E-8BF6-3D5C-0AB7-9648454EEE95}"/>
              </a:ext>
            </a:extLst>
          </p:cNvPr>
          <p:cNvSpPr txBox="1"/>
          <p:nvPr/>
        </p:nvSpPr>
        <p:spPr>
          <a:xfrm>
            <a:off x="6203576" y="2907647"/>
            <a:ext cx="4424979" cy="738664"/>
          </a:xfrm>
          <a:prstGeom prst="rect">
            <a:avLst/>
          </a:prstGeom>
          <a:noFill/>
        </p:spPr>
        <p:txBody>
          <a:bodyPr wrap="square">
            <a:spAutoFit/>
          </a:bodyPr>
          <a:lstStyle/>
          <a:p>
            <a:pPr marL="0" indent="0">
              <a:lnSpc>
                <a:spcPct val="100000"/>
              </a:lnSpc>
              <a:spcBef>
                <a:spcPts val="1000"/>
              </a:spcBef>
              <a:buClr>
                <a:schemeClr val="accent2"/>
              </a:buClr>
              <a:buNone/>
            </a:pPr>
            <a:r>
              <a:rPr lang="en-US" sz="1800" b="0" i="1" u="none" strike="noStrike" dirty="0">
                <a:solidFill>
                  <a:srgbClr val="000000"/>
                </a:solidFill>
                <a:effectLst/>
                <a:latin typeface="Arial" panose="020B0604020202020204" pitchFamily="34" charset="0"/>
              </a:rPr>
              <a:t>“</a:t>
            </a:r>
            <a:r>
              <a:rPr lang="en-US" sz="1200" b="0" i="1" u="none" strike="noStrike" dirty="0">
                <a:solidFill>
                  <a:srgbClr val="000000"/>
                </a:solidFill>
                <a:effectLst/>
                <a:latin typeface="Arial" panose="020B0604020202020204" pitchFamily="34" charset="0"/>
              </a:rPr>
              <a:t>It was a big responsibility for (name of partner) that I came home and had the pump with me. But I think that for him the fear of me dying was the greatest concern</a:t>
            </a:r>
            <a:r>
              <a:rPr lang="en-US" sz="900" b="0" i="1" u="none" strike="noStrike" dirty="0">
                <a:solidFill>
                  <a:srgbClr val="000000"/>
                </a:solidFill>
                <a:effectLst/>
                <a:latin typeface="Arial" panose="020B0604020202020204" pitchFamily="34" charset="0"/>
              </a:rPr>
              <a:t>.” (Bennich, 2022)</a:t>
            </a:r>
          </a:p>
        </p:txBody>
      </p:sp>
    </p:spTree>
    <p:extLst>
      <p:ext uri="{BB962C8B-B14F-4D97-AF65-F5344CB8AC3E}">
        <p14:creationId xmlns:p14="http://schemas.microsoft.com/office/powerpoint/2010/main" val="2149386421"/>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B913D22B-97D7-D721-D941-272AAE5CBBFF}"/>
              </a:ext>
            </a:extLst>
          </p:cNvPr>
          <p:cNvSpPr>
            <a:spLocks noGrp="1"/>
          </p:cNvSpPr>
          <p:nvPr>
            <p:ph type="title"/>
          </p:nvPr>
        </p:nvSpPr>
        <p:spPr>
          <a:xfrm>
            <a:off x="1818042" y="357153"/>
            <a:ext cx="8552330" cy="1188720"/>
          </a:xfrm>
          <a:solidFill>
            <a:srgbClr val="FFFFFF"/>
          </a:solidFill>
        </p:spPr>
        <p:txBody>
          <a:bodyPr vert="horz" lIns="182880" tIns="182880" rIns="182880" bIns="182880" rtlCol="0" anchor="ctr">
            <a:normAutofit fontScale="90000"/>
          </a:bodyPr>
          <a:lstStyle/>
          <a:p>
            <a:pPr rtl="0">
              <a:spcBef>
                <a:spcPts val="0"/>
              </a:spcBef>
              <a:spcAft>
                <a:spcPts val="0"/>
              </a:spcAft>
            </a:pPr>
            <a:br>
              <a:rPr lang="sv-SE" sz="2000" b="0" i="0" u="none" strike="noStrike" dirty="0">
                <a:solidFill>
                  <a:srgbClr val="000000"/>
                </a:solidFill>
                <a:effectLst/>
                <a:latin typeface="Arial" panose="020B0604020202020204" pitchFamily="34" charset="0"/>
              </a:rPr>
            </a:br>
            <a:br>
              <a:rPr lang="sv-SE" sz="2200" b="0" i="0" u="none" strike="noStrike" dirty="0">
                <a:solidFill>
                  <a:srgbClr val="000000"/>
                </a:solidFill>
                <a:effectLst/>
                <a:latin typeface="Arial" panose="020B0604020202020204" pitchFamily="34" charset="0"/>
              </a:rPr>
            </a:br>
            <a:r>
              <a:rPr lang="sv-SE" sz="2200" b="0" i="0" u="none" strike="noStrike" dirty="0">
                <a:solidFill>
                  <a:srgbClr val="000000"/>
                </a:solidFill>
                <a:effectLst/>
                <a:latin typeface="Arial" panose="020B0604020202020204" pitchFamily="34" charset="0"/>
              </a:rPr>
              <a:t>leder detta till personcentrerad vård?</a:t>
            </a:r>
            <a:br>
              <a:rPr lang="sv-SE" sz="1400" b="0" dirty="0">
                <a:effectLst/>
              </a:rPr>
            </a:br>
            <a:br>
              <a:rPr lang="sv-SE" sz="1400" dirty="0"/>
            </a:br>
            <a:endParaRPr lang="en-US" sz="2800" kern="1200" cap="all" spc="200" baseline="0" dirty="0">
              <a:solidFill>
                <a:srgbClr val="262626"/>
              </a:solidFill>
              <a:latin typeface="+mj-lt"/>
              <a:ea typeface="+mj-ea"/>
              <a:cs typeface="+mj-cs"/>
            </a:endParaRPr>
          </a:p>
        </p:txBody>
      </p:sp>
      <p:sp>
        <p:nvSpPr>
          <p:cNvPr id="3" name="Platshållare för innehåll 2">
            <a:extLst>
              <a:ext uri="{FF2B5EF4-FFF2-40B4-BE49-F238E27FC236}">
                <a16:creationId xmlns:a16="http://schemas.microsoft.com/office/drawing/2014/main" id="{328699B3-3ACE-1A43-12F8-13E9EC35F449}"/>
              </a:ext>
            </a:extLst>
          </p:cNvPr>
          <p:cNvSpPr>
            <a:spLocks noGrp="1"/>
          </p:cNvSpPr>
          <p:nvPr>
            <p:ph idx="1"/>
          </p:nvPr>
        </p:nvSpPr>
        <p:spPr>
          <a:xfrm>
            <a:off x="1818042" y="1653090"/>
            <a:ext cx="8552330" cy="3956754"/>
          </a:xfrm>
        </p:spPr>
        <p:txBody>
          <a:bodyPr vert="horz" lIns="91440" tIns="45720" rIns="91440" bIns="45720" rtlCol="0">
            <a:normAutofit/>
          </a:bodyPr>
          <a:lstStyle/>
          <a:p>
            <a:pPr marL="0" indent="0">
              <a:lnSpc>
                <a:spcPct val="100000"/>
              </a:lnSpc>
              <a:spcBef>
                <a:spcPts val="1000"/>
              </a:spcBef>
              <a:buClr>
                <a:schemeClr val="accent2"/>
              </a:buClr>
              <a:buNone/>
            </a:pPr>
            <a:r>
              <a:rPr lang="sv-SE" sz="1400" b="1" dirty="0">
                <a:solidFill>
                  <a:srgbClr val="000000"/>
                </a:solidFill>
                <a:latin typeface="Arial" panose="020B0604020202020204" pitchFamily="34" charset="0"/>
              </a:rPr>
              <a:t>Trygg och delaktig patient</a:t>
            </a:r>
            <a:endParaRPr lang="sv-SE" sz="1400" b="1" i="0" u="none" strike="noStrike" dirty="0">
              <a:solidFill>
                <a:srgbClr val="000000"/>
              </a:solidFill>
              <a:effectLst/>
              <a:latin typeface="Arial" panose="020B0604020202020204" pitchFamily="34" charset="0"/>
            </a:endParaRPr>
          </a:p>
          <a:p>
            <a:pPr marL="0" indent="0">
              <a:lnSpc>
                <a:spcPct val="160000"/>
              </a:lnSpc>
              <a:spcBef>
                <a:spcPts val="1000"/>
              </a:spcBef>
              <a:buClr>
                <a:schemeClr val="accent2"/>
              </a:buClr>
              <a:buNone/>
            </a:pPr>
            <a:r>
              <a:rPr lang="sv-SE" sz="1200" b="0" i="1" u="none" strike="noStrike" dirty="0">
                <a:solidFill>
                  <a:srgbClr val="000000"/>
                </a:solidFill>
                <a:effectLst/>
                <a:latin typeface="Arial" panose="020B0604020202020204" pitchFamily="34" charset="0"/>
              </a:rPr>
              <a:t>"Det var självklart vad jag skulle göra om någonting hände, och sen fick jag ett nummer om jag inte skulle reda ut det så jag kunde ringa upp till avdelningen och få hjälp… ja jag kände mig aldrig orolig och så… sen är pumpen ju enkel att sköta… dom berättade det jag behövde veta."</a:t>
            </a:r>
            <a:r>
              <a:rPr lang="sv-SE" sz="1200" b="1" i="0" u="none" strike="noStrike" dirty="0">
                <a:solidFill>
                  <a:srgbClr val="000000"/>
                </a:solidFill>
                <a:effectLst/>
                <a:latin typeface="Arial" panose="020B0604020202020204" pitchFamily="34" charset="0"/>
              </a:rPr>
              <a:t> </a:t>
            </a:r>
          </a:p>
          <a:p>
            <a:pPr marL="0" indent="0">
              <a:lnSpc>
                <a:spcPct val="100000"/>
              </a:lnSpc>
              <a:spcBef>
                <a:spcPts val="1000"/>
              </a:spcBef>
              <a:buClr>
                <a:schemeClr val="accent2"/>
              </a:buClr>
              <a:buNone/>
            </a:pPr>
            <a:endParaRPr lang="sv-SE" sz="1200" b="1" i="0" u="none" strike="noStrike" dirty="0">
              <a:solidFill>
                <a:srgbClr val="000000"/>
              </a:solidFill>
              <a:effectLst/>
              <a:latin typeface="Arial" panose="020B0604020202020204" pitchFamily="34" charset="0"/>
            </a:endParaRPr>
          </a:p>
          <a:p>
            <a:pPr marL="0" indent="0">
              <a:lnSpc>
                <a:spcPct val="100000"/>
              </a:lnSpc>
              <a:spcBef>
                <a:spcPts val="1000"/>
              </a:spcBef>
              <a:buClr>
                <a:schemeClr val="accent2"/>
              </a:buClr>
              <a:buNone/>
            </a:pPr>
            <a:r>
              <a:rPr lang="sv-SE" sz="1400" b="1" dirty="0">
                <a:solidFill>
                  <a:srgbClr val="000000"/>
                </a:solidFill>
                <a:latin typeface="Arial" panose="020B0604020202020204" pitchFamily="34" charset="0"/>
              </a:rPr>
              <a:t>V</a:t>
            </a:r>
            <a:r>
              <a:rPr lang="sv-SE" sz="1400" b="1" i="0" u="none" strike="noStrike" dirty="0">
                <a:solidFill>
                  <a:srgbClr val="000000"/>
                </a:solidFill>
                <a:effectLst/>
                <a:latin typeface="Arial" panose="020B0604020202020204" pitchFamily="34" charset="0"/>
              </a:rPr>
              <a:t>årdpersonalens roll</a:t>
            </a:r>
          </a:p>
          <a:p>
            <a:pPr marL="0" indent="0">
              <a:lnSpc>
                <a:spcPct val="100000"/>
              </a:lnSpc>
              <a:spcBef>
                <a:spcPts val="1000"/>
              </a:spcBef>
              <a:buClr>
                <a:schemeClr val="accent2"/>
              </a:buClr>
              <a:buNone/>
            </a:pPr>
            <a:r>
              <a:rPr lang="sv-SE" sz="1200" b="0" i="1" u="none" strike="noStrike" dirty="0">
                <a:solidFill>
                  <a:srgbClr val="000000"/>
                </a:solidFill>
                <a:effectLst/>
                <a:latin typeface="Arial" panose="020B0604020202020204" pitchFamily="34" charset="0"/>
              </a:rPr>
              <a:t>"Det kändes som att personalen verkligen trodde på mig, och det gav mig trygghet att hantera pumpen själv.”</a:t>
            </a:r>
          </a:p>
          <a:p>
            <a:pPr marL="0" indent="0">
              <a:lnSpc>
                <a:spcPct val="100000"/>
              </a:lnSpc>
              <a:spcBef>
                <a:spcPts val="1000"/>
              </a:spcBef>
              <a:buClr>
                <a:schemeClr val="accent2"/>
              </a:buClr>
              <a:buNone/>
            </a:pPr>
            <a:endParaRPr lang="sv-SE" sz="1200" b="0" i="1" u="none" strike="noStrike" dirty="0">
              <a:solidFill>
                <a:srgbClr val="000000"/>
              </a:solidFill>
              <a:effectLst/>
              <a:latin typeface="Arial" panose="020B0604020202020204" pitchFamily="34" charset="0"/>
            </a:endParaRPr>
          </a:p>
          <a:p>
            <a:pPr marL="0" indent="0">
              <a:lnSpc>
                <a:spcPct val="100000"/>
              </a:lnSpc>
              <a:spcBef>
                <a:spcPts val="1000"/>
              </a:spcBef>
              <a:buClr>
                <a:schemeClr val="accent2"/>
              </a:buClr>
              <a:buNone/>
            </a:pPr>
            <a:r>
              <a:rPr lang="sv-SE" sz="1400" b="1" i="0" u="none" strike="noStrike" dirty="0">
                <a:solidFill>
                  <a:srgbClr val="000000"/>
                </a:solidFill>
                <a:effectLst/>
                <a:latin typeface="Arial" panose="020B0604020202020204" pitchFamily="34" charset="0"/>
              </a:rPr>
              <a:t>Distinktionen mellan person och patient </a:t>
            </a:r>
          </a:p>
          <a:p>
            <a:pPr marL="0" indent="0">
              <a:lnSpc>
                <a:spcPct val="150000"/>
              </a:lnSpc>
              <a:spcBef>
                <a:spcPts val="1000"/>
              </a:spcBef>
              <a:buClr>
                <a:schemeClr val="accent2"/>
              </a:buClr>
              <a:buNone/>
            </a:pPr>
            <a:r>
              <a:rPr lang="sv-SE" sz="1200" b="0" i="1" u="none" strike="noStrike" dirty="0">
                <a:solidFill>
                  <a:srgbClr val="000000"/>
                </a:solidFill>
                <a:effectLst/>
                <a:latin typeface="Arial" panose="020B0604020202020204" pitchFamily="34" charset="0"/>
              </a:rPr>
              <a:t>"Det var skönt att kunna ha pumpen med sig och få lite rutin i vardagen, istället för att ligga inne. Och jag kände mig som mig själv igen, inte bara som en patient."</a:t>
            </a:r>
            <a:endParaRPr lang="sv-SE" sz="12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190521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62A436-AE7C-54ED-7C38-BD45EBFF0188}"/>
              </a:ext>
            </a:extLst>
          </p:cNvPr>
          <p:cNvSpPr>
            <a:spLocks noGrp="1"/>
          </p:cNvSpPr>
          <p:nvPr>
            <p:ph type="title"/>
          </p:nvPr>
        </p:nvSpPr>
        <p:spPr>
          <a:xfrm>
            <a:off x="822161" y="1436264"/>
            <a:ext cx="3698803" cy="1440394"/>
          </a:xfrm>
          <a:noFill/>
          <a:ln>
            <a:solidFill>
              <a:schemeClr val="tx1"/>
            </a:solidFill>
          </a:ln>
        </p:spPr>
        <p:txBody>
          <a:bodyPr vert="horz" lIns="182880" tIns="182880" rIns="182880" bIns="182880" rtlCol="0" anchor="ctr">
            <a:normAutofit fontScale="90000"/>
          </a:bodyPr>
          <a:lstStyle/>
          <a:p>
            <a:r>
              <a:rPr lang="en-US" sz="2400" dirty="0" err="1"/>
              <a:t>Varför</a:t>
            </a:r>
            <a:r>
              <a:rPr lang="en-US" sz="2400" dirty="0"/>
              <a:t> </a:t>
            </a:r>
            <a:r>
              <a:rPr lang="en-US" sz="2400" dirty="0" err="1"/>
              <a:t>AvanceradE</a:t>
            </a:r>
            <a:r>
              <a:rPr lang="en-US" sz="2400" dirty="0"/>
              <a:t> </a:t>
            </a:r>
            <a:r>
              <a:rPr lang="en-US" sz="2400" dirty="0" err="1"/>
              <a:t>Behandlingar</a:t>
            </a:r>
            <a:r>
              <a:rPr lang="en-US" sz="2400" dirty="0"/>
              <a:t> </a:t>
            </a:r>
            <a:r>
              <a:rPr lang="en-US" sz="2400" dirty="0" err="1"/>
              <a:t>hemma</a:t>
            </a:r>
            <a:r>
              <a:rPr lang="en-US" sz="2400" dirty="0"/>
              <a:t>?</a:t>
            </a:r>
            <a:endParaRPr lang="en-US" sz="2400" kern="1200" cap="all" spc="200" baseline="0" dirty="0">
              <a:latin typeface="+mj-lt"/>
              <a:ea typeface="+mj-ea"/>
              <a:cs typeface="+mj-cs"/>
            </a:endParaRP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latshållare för innehåll 2">
            <a:extLst>
              <a:ext uri="{FF2B5EF4-FFF2-40B4-BE49-F238E27FC236}">
                <a16:creationId xmlns:a16="http://schemas.microsoft.com/office/drawing/2014/main" id="{C95AA337-9964-E755-B686-4D3621F470E1}"/>
              </a:ext>
            </a:extLst>
          </p:cNvPr>
          <p:cNvSpPr>
            <a:spLocks noGrp="1"/>
          </p:cNvSpPr>
          <p:nvPr>
            <p:ph idx="1"/>
          </p:nvPr>
        </p:nvSpPr>
        <p:spPr>
          <a:xfrm>
            <a:off x="6096000" y="535938"/>
            <a:ext cx="5408696" cy="5252722"/>
          </a:xfrm>
        </p:spPr>
        <p:txBody>
          <a:bodyPr vert="horz" lIns="91440" tIns="45720" rIns="91440" bIns="45720" rtlCol="0" anchor="ctr">
            <a:normAutofit/>
          </a:bodyPr>
          <a:lstStyle/>
          <a:p>
            <a:pPr>
              <a:lnSpc>
                <a:spcPct val="150000"/>
              </a:lnSpc>
              <a:spcBef>
                <a:spcPts val="1000"/>
              </a:spcBef>
              <a:spcAft>
                <a:spcPts val="1200"/>
              </a:spcAft>
              <a:buClr>
                <a:schemeClr val="accent2"/>
              </a:buClr>
            </a:pPr>
            <a:r>
              <a:rPr lang="en-US" sz="1400" dirty="0">
                <a:solidFill>
                  <a:schemeClr val="bg1"/>
                </a:solidFill>
                <a:latin typeface="Arial" panose="020B0604020202020204" pitchFamily="34" charset="0"/>
                <a:cs typeface="Arial" panose="020B0604020202020204" pitchFamily="34" charset="0"/>
              </a:rPr>
              <a:t>Ett mer holistiskt synsätt på patientens liv</a:t>
            </a:r>
            <a:endParaRPr lang="en-US" sz="1400" dirty="0">
              <a:solidFill>
                <a:schemeClr val="bg1"/>
              </a:solidFill>
              <a:effectLst/>
              <a:latin typeface="Arial" panose="020B0604020202020204" pitchFamily="34" charset="0"/>
              <a:cs typeface="Arial" panose="020B0604020202020204" pitchFamily="34" charset="0"/>
            </a:endParaRPr>
          </a:p>
          <a:p>
            <a:pPr>
              <a:lnSpc>
                <a:spcPct val="150000"/>
              </a:lnSpc>
              <a:spcBef>
                <a:spcPts val="1000"/>
              </a:spcBef>
              <a:buClr>
                <a:schemeClr val="accent2"/>
              </a:buClr>
            </a:pPr>
            <a:r>
              <a:rPr lang="en-US" sz="1400" dirty="0" err="1">
                <a:solidFill>
                  <a:schemeClr val="bg1"/>
                </a:solidFill>
                <a:latin typeface="Arial" panose="020B0604020202020204" pitchFamily="34" charset="0"/>
                <a:cs typeface="Arial" panose="020B0604020202020204" pitchFamily="34" charset="0"/>
              </a:rPr>
              <a:t>Patienten</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blir</a:t>
            </a:r>
            <a:r>
              <a:rPr lang="en-US" sz="1400" dirty="0">
                <a:solidFill>
                  <a:schemeClr val="bg1"/>
                </a:solidFill>
                <a:latin typeface="Arial" panose="020B0604020202020204" pitchFamily="34" charset="0"/>
                <a:cs typeface="Arial" panose="020B0604020202020204" pitchFamily="34" charset="0"/>
              </a:rPr>
              <a:t> till </a:t>
            </a:r>
            <a:r>
              <a:rPr lang="en-US" sz="1400" dirty="0" err="1">
                <a:solidFill>
                  <a:schemeClr val="bg1"/>
                </a:solidFill>
                <a:latin typeface="Arial" panose="020B0604020202020204" pitchFamily="34" charset="0"/>
                <a:cs typeface="Arial" panose="020B0604020202020204" pitchFamily="34" charset="0"/>
              </a:rPr>
              <a:t>en</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samarbetspartner</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som</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tillsammans</a:t>
            </a:r>
            <a:r>
              <a:rPr lang="en-US" sz="1400" dirty="0">
                <a:solidFill>
                  <a:schemeClr val="bg1"/>
                </a:solidFill>
                <a:latin typeface="Arial" panose="020B0604020202020204" pitchFamily="34" charset="0"/>
                <a:cs typeface="Arial" panose="020B0604020202020204" pitchFamily="34" charset="0"/>
              </a:rPr>
              <a:t> med </a:t>
            </a:r>
            <a:r>
              <a:rPr lang="en-US" sz="1400" dirty="0" err="1">
                <a:solidFill>
                  <a:schemeClr val="bg1"/>
                </a:solidFill>
                <a:latin typeface="Arial" panose="020B0604020202020204" pitchFamily="34" charset="0"/>
                <a:cs typeface="Arial" panose="020B0604020202020204" pitchFamily="34" charset="0"/>
              </a:rPr>
              <a:t>oss</a:t>
            </a:r>
            <a:r>
              <a:rPr lang="en-US" sz="1400" dirty="0">
                <a:solidFill>
                  <a:schemeClr val="bg1"/>
                </a:solidFill>
                <a:latin typeface="Arial" panose="020B0604020202020204" pitchFamily="34" charset="0"/>
                <a:cs typeface="Arial" panose="020B0604020202020204" pitchFamily="34" charset="0"/>
              </a:rPr>
              <a:t> driver </a:t>
            </a:r>
            <a:r>
              <a:rPr lang="en-US" sz="1400" dirty="0" err="1">
                <a:solidFill>
                  <a:schemeClr val="bg1"/>
                </a:solidFill>
                <a:latin typeface="Arial" panose="020B0604020202020204" pitchFamily="34" charset="0"/>
                <a:cs typeface="Arial" panose="020B0604020202020204" pitchFamily="34" charset="0"/>
              </a:rPr>
              <a:t>utveckling</a:t>
            </a:r>
            <a:endParaRPr lang="en-US" sz="1400" dirty="0">
              <a:solidFill>
                <a:schemeClr val="bg1"/>
              </a:solidFill>
              <a:latin typeface="Arial" panose="020B0604020202020204" pitchFamily="34" charset="0"/>
              <a:cs typeface="Arial" panose="020B0604020202020204" pitchFamily="34" charset="0"/>
            </a:endParaRPr>
          </a:p>
          <a:p>
            <a:pPr>
              <a:lnSpc>
                <a:spcPct val="150000"/>
              </a:lnSpc>
              <a:spcBef>
                <a:spcPts val="1000"/>
              </a:spcBef>
              <a:buClr>
                <a:schemeClr val="accent2"/>
              </a:buClr>
            </a:pPr>
            <a:r>
              <a:rPr lang="en-US" sz="1400" dirty="0">
                <a:solidFill>
                  <a:schemeClr val="bg1"/>
                </a:solidFill>
                <a:latin typeface="Arial" panose="020B0604020202020204" pitchFamily="34" charset="0"/>
                <a:cs typeface="Arial" panose="020B0604020202020204" pitchFamily="34" charset="0"/>
              </a:rPr>
              <a:t>Inspiration till kreativa lösningar</a:t>
            </a:r>
            <a:br>
              <a:rPr lang="en-US" sz="1400" dirty="0">
                <a:solidFill>
                  <a:schemeClr val="bg1"/>
                </a:solidFill>
                <a:latin typeface="Arial" panose="020B0604020202020204" pitchFamily="34" charset="0"/>
                <a:cs typeface="Arial" panose="020B0604020202020204" pitchFamily="34" charset="0"/>
              </a:rPr>
            </a:b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988762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latshållare för innehåll 4" descr="En bild som visar utomhus, cykel, gräs, byggnad&#10;&#10;Automatiskt genererad beskrivning">
            <a:extLst>
              <a:ext uri="{FF2B5EF4-FFF2-40B4-BE49-F238E27FC236}">
                <a16:creationId xmlns:a16="http://schemas.microsoft.com/office/drawing/2014/main" id="{94A07066-BEC9-592C-965C-8C89CEE18AA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845" r="14788" b="-1"/>
          <a:stretch/>
        </p:blipFill>
        <p:spPr>
          <a:xfrm>
            <a:off x="20" y="10"/>
            <a:ext cx="7537684" cy="6857990"/>
          </a:xfrm>
          <a:prstGeom prst="rect">
            <a:avLst/>
          </a:prstGeom>
        </p:spPr>
      </p:pic>
      <p:sp>
        <p:nvSpPr>
          <p:cNvPr id="11" name="Rectangle 10">
            <a:extLst>
              <a:ext uri="{FF2B5EF4-FFF2-40B4-BE49-F238E27FC236}">
                <a16:creationId xmlns:a16="http://schemas.microsoft.com/office/drawing/2014/main" id="{9291BAA3-FE23-4A48-BA9E-EF0D56A83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ubrik 5">
            <a:extLst>
              <a:ext uri="{FF2B5EF4-FFF2-40B4-BE49-F238E27FC236}">
                <a16:creationId xmlns:a16="http://schemas.microsoft.com/office/drawing/2014/main" id="{6B5655F9-9070-EDC7-9400-16853B7817A2}"/>
              </a:ext>
            </a:extLst>
          </p:cNvPr>
          <p:cNvSpPr>
            <a:spLocks noGrp="1"/>
          </p:cNvSpPr>
          <p:nvPr>
            <p:ph type="title"/>
          </p:nvPr>
        </p:nvSpPr>
        <p:spPr>
          <a:xfrm>
            <a:off x="1243985" y="2595010"/>
            <a:ext cx="3916594" cy="840730"/>
          </a:xfrm>
          <a:solidFill>
            <a:srgbClr val="9BAFB5">
              <a:alpha val="90980"/>
            </a:srgbClr>
          </a:solidFill>
          <a:ln>
            <a:solidFill>
              <a:schemeClr val="tx1">
                <a:lumMod val="75000"/>
                <a:lumOff val="25000"/>
                <a:alpha val="97000"/>
              </a:schemeClr>
            </a:solidFill>
          </a:ln>
        </p:spPr>
        <p:txBody>
          <a:bodyPr vert="horz" lIns="182880" tIns="182880" rIns="182880" bIns="182880" rtlCol="0" anchor="ctr">
            <a:normAutofit/>
          </a:bodyPr>
          <a:lstStyle/>
          <a:p>
            <a:r>
              <a:rPr lang="en-US" sz="2800" b="1" dirty="0">
                <a:solidFill>
                  <a:schemeClr val="tx1">
                    <a:lumMod val="85000"/>
                    <a:lumOff val="15000"/>
                  </a:schemeClr>
                </a:solidFill>
              </a:rPr>
              <a:t>  Tack!</a:t>
            </a:r>
          </a:p>
        </p:txBody>
      </p:sp>
      <p:sp>
        <p:nvSpPr>
          <p:cNvPr id="3" name="Rubrik 5">
            <a:extLst>
              <a:ext uri="{FF2B5EF4-FFF2-40B4-BE49-F238E27FC236}">
                <a16:creationId xmlns:a16="http://schemas.microsoft.com/office/drawing/2014/main" id="{4D653F17-F3FD-550B-2248-768A2288C559}"/>
              </a:ext>
            </a:extLst>
          </p:cNvPr>
          <p:cNvSpPr txBox="1">
            <a:spLocks/>
          </p:cNvSpPr>
          <p:nvPr/>
        </p:nvSpPr>
        <p:spPr bwMode="black">
          <a:xfrm>
            <a:off x="8182504" y="4487917"/>
            <a:ext cx="3464650" cy="1555531"/>
          </a:xfrm>
          <a:prstGeom prst="rect">
            <a:avLst/>
          </a:prstGeom>
          <a:solidFill>
            <a:schemeClr val="bg1">
              <a:alpha val="80000"/>
            </a:schemeClr>
          </a:solidFill>
          <a:ln w="31750" cap="sq">
            <a:solidFill>
              <a:schemeClr val="tx1">
                <a:lumMod val="75000"/>
                <a:lumOff val="25000"/>
              </a:schemeClr>
            </a:solidFill>
            <a:miter lim="800000"/>
          </a:ln>
        </p:spPr>
        <p:txBody>
          <a:bodyPr vert="horz" lIns="182880" tIns="182880" rIns="182880" bIns="182880" rtlCol="0" anchor="ctr" anchorCtr="0">
            <a:normAutofit/>
          </a:bodyPr>
          <a:lstStyle>
            <a:lvl1pPr algn="ctr" defTabSz="914400" rtl="0" eaLnBrk="1" latinLnBrk="0" hangingPunct="1">
              <a:lnSpc>
                <a:spcPct val="90000"/>
              </a:lnSpc>
              <a:spcBef>
                <a:spcPct val="0"/>
              </a:spcBef>
              <a:buNone/>
              <a:defRPr sz="3600" kern="1200" cap="all" spc="200" baseline="0">
                <a:solidFill>
                  <a:schemeClr val="tx1"/>
                </a:solidFill>
                <a:latin typeface="+mj-lt"/>
                <a:ea typeface="+mj-ea"/>
                <a:cs typeface="+mj-cs"/>
              </a:defRPr>
            </a:lvl1pPr>
          </a:lstStyle>
          <a:p>
            <a:r>
              <a:rPr lang="en-US" sz="1050" b="1" dirty="0">
                <a:solidFill>
                  <a:schemeClr val="tx1">
                    <a:lumMod val="85000"/>
                    <a:lumOff val="15000"/>
                  </a:schemeClr>
                </a:solidFill>
                <a:latin typeface="Arial" panose="020B0604020202020204" pitchFamily="34" charset="0"/>
                <a:cs typeface="Arial" panose="020B0604020202020204" pitchFamily="34" charset="0"/>
              </a:rPr>
              <a:t> </a:t>
            </a:r>
          </a:p>
          <a:p>
            <a:r>
              <a:rPr lang="en-US" sz="1050" b="1" dirty="0">
                <a:solidFill>
                  <a:schemeClr val="tx1">
                    <a:lumMod val="85000"/>
                    <a:lumOff val="15000"/>
                  </a:schemeClr>
                </a:solidFill>
                <a:latin typeface="Arial" panose="020B0604020202020204" pitchFamily="34" charset="0"/>
                <a:cs typeface="Arial" panose="020B0604020202020204" pitchFamily="34" charset="0"/>
              </a:rPr>
              <a:t>CECILIA.DECARVALHO@SKANE.SE</a:t>
            </a:r>
          </a:p>
          <a:p>
            <a:r>
              <a:rPr lang="en-US" sz="1050" b="1" dirty="0">
                <a:solidFill>
                  <a:schemeClr val="tx1">
                    <a:lumMod val="85000"/>
                    <a:lumOff val="15000"/>
                  </a:schemeClr>
                </a:solidFill>
                <a:latin typeface="Arial" panose="020B0604020202020204" pitchFamily="34" charset="0"/>
                <a:cs typeface="Arial" panose="020B0604020202020204" pitchFamily="34" charset="0"/>
              </a:rPr>
              <a:t>PERNILLA.ELMSTROM@SKANE.SE</a:t>
            </a:r>
            <a:endParaRPr lang="en-US" sz="2000" b="1" dirty="0">
              <a:solidFill>
                <a:schemeClr val="tx1">
                  <a:lumMod val="85000"/>
                  <a:lumOff val="15000"/>
                </a:schemeClr>
              </a:solidFill>
            </a:endParaRPr>
          </a:p>
        </p:txBody>
      </p:sp>
    </p:spTree>
    <p:extLst>
      <p:ext uri="{BB962C8B-B14F-4D97-AF65-F5344CB8AC3E}">
        <p14:creationId xmlns:p14="http://schemas.microsoft.com/office/powerpoint/2010/main" val="4260448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3" name="Rectangle 16">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8">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0">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CB855283-F4BF-640E-83A5-5F96448C8B7C}"/>
              </a:ext>
            </a:extLst>
          </p:cNvPr>
          <p:cNvSpPr>
            <a:spLocks noGrp="1"/>
          </p:cNvSpPr>
          <p:nvPr>
            <p:ph type="title"/>
          </p:nvPr>
        </p:nvSpPr>
        <p:spPr>
          <a:xfrm>
            <a:off x="7720168" y="1586484"/>
            <a:ext cx="3685032" cy="3685032"/>
          </a:xfrm>
          <a:prstGeom prst="ellipse">
            <a:avLst/>
          </a:prstGeom>
          <a:solidFill>
            <a:schemeClr val="accent2"/>
          </a:solidFill>
          <a:ln>
            <a:noFill/>
          </a:ln>
        </p:spPr>
        <p:txBody>
          <a:bodyPr vert="horz" lIns="182880" tIns="182880" rIns="182880" bIns="182880" rtlCol="0" anchor="ctr">
            <a:normAutofit/>
          </a:bodyPr>
          <a:lstStyle/>
          <a:p>
            <a:r>
              <a:rPr lang="en-US" sz="2400" kern="1200" cap="all" spc="200" baseline="0" dirty="0" err="1">
                <a:solidFill>
                  <a:srgbClr val="FFFFFF"/>
                </a:solidFill>
                <a:latin typeface="+mj-lt"/>
                <a:ea typeface="+mj-ea"/>
                <a:cs typeface="+mj-cs"/>
              </a:rPr>
              <a:t>Referenser</a:t>
            </a:r>
            <a:endParaRPr lang="en-US" sz="2400" kern="1200" cap="all" spc="200" baseline="0" dirty="0">
              <a:solidFill>
                <a:srgbClr val="FFFFFF"/>
              </a:solidFill>
              <a:latin typeface="+mj-lt"/>
              <a:ea typeface="+mj-ea"/>
              <a:cs typeface="+mj-cs"/>
            </a:endParaRPr>
          </a:p>
        </p:txBody>
      </p:sp>
      <p:sp>
        <p:nvSpPr>
          <p:cNvPr id="3" name="Platshållare för innehåll 2">
            <a:extLst>
              <a:ext uri="{FF2B5EF4-FFF2-40B4-BE49-F238E27FC236}">
                <a16:creationId xmlns:a16="http://schemas.microsoft.com/office/drawing/2014/main" id="{67AE31AE-2A23-1EA9-77DE-615744B62F99}"/>
              </a:ext>
            </a:extLst>
          </p:cNvPr>
          <p:cNvSpPr>
            <a:spLocks noGrp="1"/>
          </p:cNvSpPr>
          <p:nvPr>
            <p:ph idx="1"/>
          </p:nvPr>
        </p:nvSpPr>
        <p:spPr>
          <a:xfrm>
            <a:off x="1063999" y="685174"/>
            <a:ext cx="6369269" cy="5155902"/>
          </a:xfrm>
        </p:spPr>
        <p:txBody>
          <a:bodyPr vert="horz" lIns="91440" tIns="45720" rIns="91440" bIns="45720" rtlCol="0" anchor="ctr">
            <a:normAutofit/>
          </a:bodyPr>
          <a:lstStyle/>
          <a:p>
            <a:pPr marL="0" indent="0">
              <a:lnSpc>
                <a:spcPct val="100000"/>
              </a:lnSpc>
              <a:spcBef>
                <a:spcPts val="1000"/>
              </a:spcBef>
              <a:buClr>
                <a:schemeClr val="accent2"/>
              </a:buClr>
              <a:buNone/>
            </a:pPr>
            <a:r>
              <a:rPr lang="sv-SE" sz="1100" b="0" i="0" u="none" strike="noStrike" baseline="0" dirty="0">
                <a:solidFill>
                  <a:srgbClr val="000000"/>
                </a:solidFill>
                <a:latin typeface="Arial" panose="020B0604020202020204" pitchFamily="34" charset="0"/>
                <a:cs typeface="Arial" panose="020B0604020202020204" pitchFamily="34" charset="0"/>
              </a:rPr>
              <a:t>Daly A B, Cuthbert R, Finnegan D, Arnold C, </a:t>
            </a:r>
            <a:r>
              <a:rPr lang="sv-SE" sz="1100" b="0" i="0" u="none" strike="noStrike" baseline="0" dirty="0" err="1">
                <a:solidFill>
                  <a:srgbClr val="000000"/>
                </a:solidFill>
                <a:latin typeface="Arial" panose="020B0604020202020204" pitchFamily="34" charset="0"/>
                <a:cs typeface="Arial" panose="020B0604020202020204" pitchFamily="34" charset="0"/>
              </a:rPr>
              <a:t>Carddock</a:t>
            </a:r>
            <a:r>
              <a:rPr lang="sv-SE" sz="1100" b="0" i="0" u="none" strike="noStrike" baseline="0" dirty="0">
                <a:solidFill>
                  <a:srgbClr val="000000"/>
                </a:solidFill>
                <a:latin typeface="Arial" panose="020B0604020202020204" pitchFamily="34" charset="0"/>
                <a:cs typeface="Arial" panose="020B0604020202020204" pitchFamily="34" charset="0"/>
              </a:rPr>
              <a:t> C, </a:t>
            </a:r>
            <a:r>
              <a:rPr lang="sv-SE" sz="1100" b="0" i="0" u="none" strike="noStrike" baseline="0" dirty="0" err="1">
                <a:solidFill>
                  <a:srgbClr val="000000"/>
                </a:solidFill>
                <a:latin typeface="Arial" panose="020B0604020202020204" pitchFamily="34" charset="0"/>
                <a:cs typeface="Arial" panose="020B0604020202020204" pitchFamily="34" charset="0"/>
              </a:rPr>
              <a:t>McMullin</a:t>
            </a:r>
            <a:r>
              <a:rPr lang="sv-SE" sz="1100" b="0" i="0" u="none" strike="noStrike" baseline="0" dirty="0">
                <a:solidFill>
                  <a:srgbClr val="000000"/>
                </a:solidFill>
                <a:latin typeface="Arial" panose="020B0604020202020204" pitchFamily="34" charset="0"/>
                <a:cs typeface="Arial" panose="020B0604020202020204" pitchFamily="34" charset="0"/>
              </a:rPr>
              <a:t> M F, (2018) A </a:t>
            </a:r>
            <a:r>
              <a:rPr lang="sv-SE" sz="1100" b="0" i="0" u="none" strike="noStrike" baseline="0" dirty="0" err="1">
                <a:solidFill>
                  <a:srgbClr val="000000"/>
                </a:solidFill>
                <a:latin typeface="Arial" panose="020B0604020202020204" pitchFamily="34" charset="0"/>
                <a:cs typeface="Arial" panose="020B0604020202020204" pitchFamily="34" charset="0"/>
              </a:rPr>
              <a:t>Comparison</a:t>
            </a:r>
            <a:r>
              <a:rPr lang="sv-SE" sz="1100" b="0" i="0" u="none" strike="noStrike" baseline="0" dirty="0">
                <a:solidFill>
                  <a:srgbClr val="000000"/>
                </a:solidFill>
                <a:latin typeface="Arial" panose="020B0604020202020204" pitchFamily="34" charset="0"/>
                <a:cs typeface="Arial" panose="020B0604020202020204" pitchFamily="34" charset="0"/>
              </a:rPr>
              <a:t> </a:t>
            </a:r>
            <a:r>
              <a:rPr lang="sv-SE" sz="1100" b="0" i="0" u="none" strike="noStrike" baseline="0" dirty="0" err="1">
                <a:solidFill>
                  <a:srgbClr val="000000"/>
                </a:solidFill>
                <a:latin typeface="Arial" panose="020B0604020202020204" pitchFamily="34" charset="0"/>
                <a:cs typeface="Arial" panose="020B0604020202020204" pitchFamily="34" charset="0"/>
              </a:rPr>
              <a:t>of</a:t>
            </a:r>
            <a:r>
              <a:rPr lang="sv-SE" sz="1100" b="0" i="0" u="none" strike="noStrike" baseline="0" dirty="0">
                <a:solidFill>
                  <a:srgbClr val="000000"/>
                </a:solidFill>
                <a:latin typeface="Arial" panose="020B0604020202020204" pitchFamily="34" charset="0"/>
                <a:cs typeface="Arial" panose="020B0604020202020204" pitchFamily="34" charset="0"/>
              </a:rPr>
              <a:t> </a:t>
            </a:r>
            <a:r>
              <a:rPr lang="sv-SE" sz="1100" b="0" i="0" u="none" strike="noStrike" baseline="0" dirty="0" err="1">
                <a:solidFill>
                  <a:srgbClr val="000000"/>
                </a:solidFill>
                <a:latin typeface="Arial" panose="020B0604020202020204" pitchFamily="34" charset="0"/>
                <a:cs typeface="Arial" panose="020B0604020202020204" pitchFamily="34" charset="0"/>
              </a:rPr>
              <a:t>Inpatient</a:t>
            </a:r>
            <a:r>
              <a:rPr lang="sv-SE" sz="1100" b="0" i="0" u="none" strike="noStrike" baseline="0" dirty="0">
                <a:solidFill>
                  <a:srgbClr val="000000"/>
                </a:solidFill>
                <a:latin typeface="Arial" panose="020B0604020202020204" pitchFamily="34" charset="0"/>
                <a:cs typeface="Arial" panose="020B0604020202020204" pitchFamily="34" charset="0"/>
              </a:rPr>
              <a:t> and </a:t>
            </a:r>
            <a:r>
              <a:rPr lang="sv-SE" sz="1100" b="0" i="0" u="none" strike="noStrike" baseline="0" dirty="0" err="1">
                <a:solidFill>
                  <a:srgbClr val="000000"/>
                </a:solidFill>
                <a:latin typeface="Arial" panose="020B0604020202020204" pitchFamily="34" charset="0"/>
                <a:cs typeface="Arial" panose="020B0604020202020204" pitchFamily="34" charset="0"/>
              </a:rPr>
              <a:t>Outpatient-Based</a:t>
            </a:r>
            <a:r>
              <a:rPr lang="sv-SE" sz="1100" b="0" i="0" u="none" strike="noStrike" baseline="0" dirty="0">
                <a:solidFill>
                  <a:srgbClr val="000000"/>
                </a:solidFill>
                <a:latin typeface="Arial" panose="020B0604020202020204" pitchFamily="34" charset="0"/>
                <a:cs typeface="Arial" panose="020B0604020202020204" pitchFamily="34" charset="0"/>
              </a:rPr>
              <a:t> </a:t>
            </a:r>
            <a:r>
              <a:rPr lang="sv-SE" sz="1100" b="0" i="0" u="none" strike="noStrike" baseline="0" dirty="0" err="1">
                <a:solidFill>
                  <a:srgbClr val="000000"/>
                </a:solidFill>
                <a:latin typeface="Arial" panose="020B0604020202020204" pitchFamily="34" charset="0"/>
                <a:cs typeface="Arial" panose="020B0604020202020204" pitchFamily="34" charset="0"/>
              </a:rPr>
              <a:t>Chemotherapy</a:t>
            </a:r>
            <a:r>
              <a:rPr lang="sv-SE" sz="1100" b="0" i="0" u="none" strike="noStrike" baseline="0" dirty="0">
                <a:solidFill>
                  <a:srgbClr val="000000"/>
                </a:solidFill>
                <a:latin typeface="Arial" panose="020B0604020202020204" pitchFamily="34" charset="0"/>
                <a:cs typeface="Arial" panose="020B0604020202020204" pitchFamily="34" charset="0"/>
              </a:rPr>
              <a:t> Regimens for the </a:t>
            </a:r>
            <a:r>
              <a:rPr lang="sv-SE" sz="1100" b="0" i="0" u="none" strike="noStrike" baseline="0" dirty="0" err="1">
                <a:solidFill>
                  <a:srgbClr val="000000"/>
                </a:solidFill>
                <a:latin typeface="Arial" panose="020B0604020202020204" pitchFamily="34" charset="0"/>
                <a:cs typeface="Arial" panose="020B0604020202020204" pitchFamily="34" charset="0"/>
              </a:rPr>
              <a:t>Treatment</a:t>
            </a:r>
            <a:r>
              <a:rPr lang="sv-SE" sz="1100" b="0" i="0" u="none" strike="noStrike" baseline="0" dirty="0">
                <a:solidFill>
                  <a:srgbClr val="000000"/>
                </a:solidFill>
                <a:latin typeface="Arial" panose="020B0604020202020204" pitchFamily="34" charset="0"/>
                <a:cs typeface="Arial" panose="020B0604020202020204" pitchFamily="34" charset="0"/>
              </a:rPr>
              <a:t> </a:t>
            </a:r>
            <a:r>
              <a:rPr lang="sv-SE" sz="1100" b="0" i="0" u="none" strike="noStrike" baseline="0" dirty="0" err="1">
                <a:solidFill>
                  <a:srgbClr val="000000"/>
                </a:solidFill>
                <a:latin typeface="Arial" panose="020B0604020202020204" pitchFamily="34" charset="0"/>
                <a:cs typeface="Arial" panose="020B0604020202020204" pitchFamily="34" charset="0"/>
              </a:rPr>
              <a:t>of</a:t>
            </a:r>
            <a:r>
              <a:rPr lang="sv-SE" sz="1100" b="0" i="0" u="none" strike="noStrike" baseline="0" dirty="0">
                <a:solidFill>
                  <a:srgbClr val="000000"/>
                </a:solidFill>
                <a:latin typeface="Arial" panose="020B0604020202020204" pitchFamily="34" charset="0"/>
                <a:cs typeface="Arial" panose="020B0604020202020204" pitchFamily="34" charset="0"/>
              </a:rPr>
              <a:t> </a:t>
            </a:r>
            <a:r>
              <a:rPr lang="sv-SE" sz="1100" b="0" i="0" u="none" strike="noStrike" baseline="0" dirty="0" err="1">
                <a:solidFill>
                  <a:srgbClr val="000000"/>
                </a:solidFill>
                <a:latin typeface="Arial" panose="020B0604020202020204" pitchFamily="34" charset="0"/>
                <a:cs typeface="Arial" panose="020B0604020202020204" pitchFamily="34" charset="0"/>
              </a:rPr>
              <a:t>Acute</a:t>
            </a:r>
            <a:r>
              <a:rPr lang="sv-SE" sz="1100" b="0" i="0" u="none" strike="noStrike" baseline="0" dirty="0">
                <a:solidFill>
                  <a:srgbClr val="000000"/>
                </a:solidFill>
                <a:latin typeface="Arial" panose="020B0604020202020204" pitchFamily="34" charset="0"/>
                <a:cs typeface="Arial" panose="020B0604020202020204" pitchFamily="34" charset="0"/>
              </a:rPr>
              <a:t> </a:t>
            </a:r>
            <a:r>
              <a:rPr lang="sv-SE" sz="1100" b="0" i="0" u="none" strike="noStrike" baseline="0" dirty="0" err="1">
                <a:solidFill>
                  <a:srgbClr val="000000"/>
                </a:solidFill>
                <a:latin typeface="Arial" panose="020B0604020202020204" pitchFamily="34" charset="0"/>
                <a:cs typeface="Arial" panose="020B0604020202020204" pitchFamily="34" charset="0"/>
              </a:rPr>
              <a:t>Myeloid</a:t>
            </a:r>
            <a:r>
              <a:rPr lang="sv-SE" sz="1100" b="0" i="0" u="none" strike="noStrike" baseline="0" dirty="0">
                <a:solidFill>
                  <a:srgbClr val="000000"/>
                </a:solidFill>
                <a:latin typeface="Arial" panose="020B0604020202020204" pitchFamily="34" charset="0"/>
                <a:cs typeface="Arial" panose="020B0604020202020204" pitchFamily="34" charset="0"/>
              </a:rPr>
              <a:t> </a:t>
            </a:r>
            <a:r>
              <a:rPr lang="sv-SE" sz="1100" b="0" i="0" u="none" strike="noStrike" baseline="0" dirty="0" err="1">
                <a:solidFill>
                  <a:srgbClr val="000000"/>
                </a:solidFill>
                <a:latin typeface="Arial" panose="020B0604020202020204" pitchFamily="34" charset="0"/>
                <a:cs typeface="Arial" panose="020B0604020202020204" pitchFamily="34" charset="0"/>
              </a:rPr>
              <a:t>Leukaemia</a:t>
            </a:r>
            <a:r>
              <a:rPr lang="sv-SE" sz="1100" b="0" i="0" u="none" strike="noStrike" baseline="0" dirty="0">
                <a:solidFill>
                  <a:srgbClr val="000000"/>
                </a:solidFill>
                <a:latin typeface="Arial" panose="020B0604020202020204" pitchFamily="34" charset="0"/>
                <a:cs typeface="Arial" panose="020B0604020202020204" pitchFamily="34" charset="0"/>
              </a:rPr>
              <a:t> In The </a:t>
            </a:r>
            <a:r>
              <a:rPr lang="sv-SE" sz="1100" b="0" i="0" u="none" strike="noStrike" baseline="0" dirty="0" err="1">
                <a:solidFill>
                  <a:srgbClr val="000000"/>
                </a:solidFill>
                <a:latin typeface="Arial" panose="020B0604020202020204" pitchFamily="34" charset="0"/>
                <a:cs typeface="Arial" panose="020B0604020202020204" pitchFamily="34" charset="0"/>
              </a:rPr>
              <a:t>Elderly</a:t>
            </a:r>
            <a:r>
              <a:rPr lang="sv-SE" sz="1100" b="0" i="0" u="none" strike="noStrike" baseline="0" dirty="0">
                <a:solidFill>
                  <a:srgbClr val="000000"/>
                </a:solidFill>
                <a:latin typeface="Arial" panose="020B0604020202020204" pitchFamily="34" charset="0"/>
                <a:cs typeface="Arial" panose="020B0604020202020204" pitchFamily="34" charset="0"/>
              </a:rPr>
              <a:t>. </a:t>
            </a:r>
            <a:r>
              <a:rPr lang="sv-SE" sz="1100" b="0" i="1" u="none" strike="noStrike" baseline="0" dirty="0">
                <a:solidFill>
                  <a:srgbClr val="000000"/>
                </a:solidFill>
                <a:latin typeface="Arial" panose="020B0604020202020204" pitchFamily="34" charset="0"/>
                <a:cs typeface="Arial" panose="020B0604020202020204" pitchFamily="34" charset="0"/>
              </a:rPr>
              <a:t>Ulster </a:t>
            </a:r>
            <a:r>
              <a:rPr lang="sv-SE" sz="1100" b="0" i="1" u="none" strike="noStrike" baseline="0" dirty="0" err="1">
                <a:solidFill>
                  <a:srgbClr val="000000"/>
                </a:solidFill>
                <a:latin typeface="Arial" panose="020B0604020202020204" pitchFamily="34" charset="0"/>
                <a:cs typeface="Arial" panose="020B0604020202020204" pitchFamily="34" charset="0"/>
              </a:rPr>
              <a:t>medical</a:t>
            </a:r>
            <a:r>
              <a:rPr lang="sv-SE" sz="1100" b="0" i="1" u="none" strike="noStrike" baseline="0" dirty="0">
                <a:solidFill>
                  <a:srgbClr val="000000"/>
                </a:solidFill>
                <a:latin typeface="Arial" panose="020B0604020202020204" pitchFamily="34" charset="0"/>
                <a:cs typeface="Arial" panose="020B0604020202020204" pitchFamily="34" charset="0"/>
              </a:rPr>
              <a:t> journal 88</a:t>
            </a:r>
            <a:r>
              <a:rPr lang="sv-SE" sz="1100" b="0" i="0" u="none" strike="noStrike" baseline="0" dirty="0">
                <a:solidFill>
                  <a:srgbClr val="000000"/>
                </a:solidFill>
                <a:latin typeface="Arial" panose="020B0604020202020204" pitchFamily="34" charset="0"/>
                <a:cs typeface="Arial" panose="020B0604020202020204" pitchFamily="34" charset="0"/>
              </a:rPr>
              <a:t>, 25-29. </a:t>
            </a:r>
            <a:endParaRPr lang="sv-SE" sz="1100" dirty="0">
              <a:solidFill>
                <a:srgbClr val="212121"/>
              </a:solidFill>
              <a:effectLst/>
              <a:latin typeface="Arial" panose="020B0604020202020204" pitchFamily="34" charset="0"/>
              <a:ea typeface="Aptos" panose="020B0004020202020204" pitchFamily="34" charset="0"/>
              <a:cs typeface="Arial" panose="020B0604020202020204" pitchFamily="34" charset="0"/>
            </a:endParaRPr>
          </a:p>
          <a:p>
            <a:pPr marL="0" indent="0">
              <a:lnSpc>
                <a:spcPct val="100000"/>
              </a:lnSpc>
              <a:spcBef>
                <a:spcPts val="1000"/>
              </a:spcBef>
              <a:buClr>
                <a:schemeClr val="accent2"/>
              </a:buClr>
              <a:buNone/>
            </a:pPr>
            <a:r>
              <a:rPr lang="sv-SE" sz="1100" dirty="0" err="1">
                <a:solidFill>
                  <a:srgbClr val="212121"/>
                </a:solidFill>
                <a:effectLst/>
                <a:latin typeface="Arial" panose="020B0604020202020204" pitchFamily="34" charset="0"/>
                <a:ea typeface="Aptos" panose="020B0004020202020204" pitchFamily="34" charset="0"/>
                <a:cs typeface="Arial" panose="020B0604020202020204" pitchFamily="34" charset="0"/>
              </a:rPr>
              <a:t>Bennich</a:t>
            </a:r>
            <a:r>
              <a:rPr lang="sv-SE" sz="1100" dirty="0">
                <a:solidFill>
                  <a:srgbClr val="212121"/>
                </a:solidFill>
                <a:effectLst/>
                <a:latin typeface="Arial" panose="020B0604020202020204" pitchFamily="34" charset="0"/>
                <a:ea typeface="Aptos" panose="020B0004020202020204" pitchFamily="34" charset="0"/>
                <a:cs typeface="Arial" panose="020B0604020202020204" pitchFamily="34" charset="0"/>
              </a:rPr>
              <a:t>, B. B., </a:t>
            </a:r>
            <a:r>
              <a:rPr lang="sv-SE" sz="1100" dirty="0" err="1">
                <a:solidFill>
                  <a:srgbClr val="212121"/>
                </a:solidFill>
                <a:effectLst/>
                <a:latin typeface="Arial" panose="020B0604020202020204" pitchFamily="34" charset="0"/>
                <a:ea typeface="Aptos" panose="020B0004020202020204" pitchFamily="34" charset="0"/>
                <a:cs typeface="Arial" panose="020B0604020202020204" pitchFamily="34" charset="0"/>
              </a:rPr>
              <a:t>Konradsen</a:t>
            </a:r>
            <a:r>
              <a:rPr lang="sv-SE" sz="1100" dirty="0">
                <a:solidFill>
                  <a:srgbClr val="212121"/>
                </a:solidFill>
                <a:effectLst/>
                <a:latin typeface="Arial" panose="020B0604020202020204" pitchFamily="34" charset="0"/>
                <a:ea typeface="Aptos" panose="020B0004020202020204" pitchFamily="34" charset="0"/>
                <a:cs typeface="Arial" panose="020B0604020202020204" pitchFamily="34" charset="0"/>
              </a:rPr>
              <a:t>, H., </a:t>
            </a:r>
            <a:r>
              <a:rPr lang="sv-SE" sz="1100" dirty="0" err="1">
                <a:solidFill>
                  <a:srgbClr val="212121"/>
                </a:solidFill>
                <a:effectLst/>
                <a:latin typeface="Arial" panose="020B0604020202020204" pitchFamily="34" charset="0"/>
                <a:ea typeface="Aptos" panose="020B0004020202020204" pitchFamily="34" charset="0"/>
                <a:cs typeface="Arial" panose="020B0604020202020204" pitchFamily="34" charset="0"/>
              </a:rPr>
              <a:t>Renaberg</a:t>
            </a:r>
            <a:r>
              <a:rPr lang="sv-SE" sz="1100" dirty="0">
                <a:solidFill>
                  <a:srgbClr val="212121"/>
                </a:solidFill>
                <a:effectLst/>
                <a:latin typeface="Arial" panose="020B0604020202020204" pitchFamily="34" charset="0"/>
                <a:ea typeface="Aptos" panose="020B0004020202020204" pitchFamily="34" charset="0"/>
                <a:cs typeface="Arial" panose="020B0604020202020204" pitchFamily="34" charset="0"/>
              </a:rPr>
              <a:t>, T. P., </a:t>
            </a:r>
            <a:r>
              <a:rPr lang="sv-SE" sz="1100" dirty="0" err="1">
                <a:solidFill>
                  <a:srgbClr val="212121"/>
                </a:solidFill>
                <a:effectLst/>
                <a:latin typeface="Arial" panose="020B0604020202020204" pitchFamily="34" charset="0"/>
                <a:ea typeface="Aptos" panose="020B0004020202020204" pitchFamily="34" charset="0"/>
                <a:cs typeface="Arial" panose="020B0604020202020204" pitchFamily="34" charset="0"/>
              </a:rPr>
              <a:t>Boesen</a:t>
            </a:r>
            <a:r>
              <a:rPr lang="sv-SE" sz="1100" dirty="0">
                <a:solidFill>
                  <a:srgbClr val="212121"/>
                </a:solidFill>
                <a:effectLst/>
                <a:latin typeface="Arial" panose="020B0604020202020204" pitchFamily="34" charset="0"/>
                <a:ea typeface="Aptos" panose="020B0004020202020204" pitchFamily="34" charset="0"/>
                <a:cs typeface="Arial" panose="020B0604020202020204" pitchFamily="34" charset="0"/>
              </a:rPr>
              <a:t>, J., &amp; </a:t>
            </a:r>
            <a:r>
              <a:rPr lang="sv-SE" sz="1100" dirty="0" err="1">
                <a:solidFill>
                  <a:srgbClr val="212121"/>
                </a:solidFill>
                <a:effectLst/>
                <a:latin typeface="Arial" panose="020B0604020202020204" pitchFamily="34" charset="0"/>
                <a:ea typeface="Aptos" panose="020B0004020202020204" pitchFamily="34" charset="0"/>
                <a:cs typeface="Arial" panose="020B0604020202020204" pitchFamily="34" charset="0"/>
              </a:rPr>
              <a:t>Wind</a:t>
            </a:r>
            <a:r>
              <a:rPr lang="sv-SE" sz="1100" dirty="0">
                <a:solidFill>
                  <a:srgbClr val="212121"/>
                </a:solidFill>
                <a:effectLst/>
                <a:latin typeface="Arial" panose="020B0604020202020204" pitchFamily="34" charset="0"/>
                <a:ea typeface="Aptos" panose="020B0004020202020204" pitchFamily="34" charset="0"/>
                <a:cs typeface="Arial" panose="020B0604020202020204" pitchFamily="34" charset="0"/>
              </a:rPr>
              <a:t>, G. (2022). </a:t>
            </a:r>
            <a:r>
              <a:rPr lang="en-GB" sz="1100" dirty="0">
                <a:solidFill>
                  <a:srgbClr val="212121"/>
                </a:solidFill>
                <a:effectLst/>
                <a:latin typeface="Arial" panose="020B0604020202020204" pitchFamily="34" charset="0"/>
                <a:ea typeface="Aptos" panose="020B0004020202020204" pitchFamily="34" charset="0"/>
                <a:cs typeface="Arial" panose="020B0604020202020204" pitchFamily="34" charset="0"/>
              </a:rPr>
              <a:t>The significance of home-based portable pump chemotherapy for family caregivers to newly diagnosed patients with acute myeloid </a:t>
            </a:r>
            <a:r>
              <a:rPr lang="en-GB" sz="1100" dirty="0" err="1">
                <a:solidFill>
                  <a:srgbClr val="212121"/>
                </a:solidFill>
                <a:effectLst/>
                <a:latin typeface="Arial" panose="020B0604020202020204" pitchFamily="34" charset="0"/>
                <a:ea typeface="Aptos" panose="020B0004020202020204" pitchFamily="34" charset="0"/>
                <a:cs typeface="Arial" panose="020B0604020202020204" pitchFamily="34" charset="0"/>
              </a:rPr>
              <a:t>leukemia</a:t>
            </a:r>
            <a:r>
              <a:rPr lang="en-GB" sz="1100" dirty="0">
                <a:solidFill>
                  <a:srgbClr val="212121"/>
                </a:solidFill>
                <a:effectLst/>
                <a:latin typeface="Arial" panose="020B0604020202020204" pitchFamily="34" charset="0"/>
                <a:ea typeface="Aptos" panose="020B0004020202020204" pitchFamily="34" charset="0"/>
                <a:cs typeface="Arial" panose="020B0604020202020204" pitchFamily="34" charset="0"/>
              </a:rPr>
              <a:t>: A qualitative thematic analysis. </a:t>
            </a:r>
            <a:r>
              <a:rPr lang="en-GB" sz="1100" i="1" dirty="0">
                <a:effectLst/>
                <a:latin typeface="Arial" panose="020B0604020202020204" pitchFamily="34" charset="0"/>
                <a:ea typeface="Aptos" panose="020B0004020202020204" pitchFamily="34" charset="0"/>
                <a:cs typeface="Arial" panose="020B0604020202020204" pitchFamily="34" charset="0"/>
              </a:rPr>
              <a:t>European journal of oncology nursing : the official journal of European Oncology Nursing Society</a:t>
            </a:r>
            <a:r>
              <a:rPr lang="en-GB" sz="1100" dirty="0">
                <a:effectLst/>
                <a:latin typeface="Arial" panose="020B0604020202020204" pitchFamily="34" charset="0"/>
                <a:ea typeface="Aptos" panose="020B0004020202020204" pitchFamily="34" charset="0"/>
                <a:cs typeface="Arial" panose="020B0604020202020204" pitchFamily="34" charset="0"/>
              </a:rPr>
              <a:t>, </a:t>
            </a:r>
            <a:r>
              <a:rPr lang="en-GB" sz="1100" i="1" dirty="0">
                <a:effectLst/>
                <a:latin typeface="Arial" panose="020B0604020202020204" pitchFamily="34" charset="0"/>
                <a:ea typeface="Aptos" panose="020B0004020202020204" pitchFamily="34" charset="0"/>
                <a:cs typeface="Arial" panose="020B0604020202020204" pitchFamily="34" charset="0"/>
              </a:rPr>
              <a:t>61</a:t>
            </a:r>
            <a:r>
              <a:rPr lang="en-GB" sz="1100" dirty="0">
                <a:effectLst/>
                <a:latin typeface="Arial" panose="020B0604020202020204" pitchFamily="34" charset="0"/>
                <a:ea typeface="Aptos" panose="020B0004020202020204" pitchFamily="34" charset="0"/>
                <a:cs typeface="Arial" panose="020B0604020202020204" pitchFamily="34" charset="0"/>
              </a:rPr>
              <a:t>, 102200. </a:t>
            </a:r>
            <a:r>
              <a:rPr lang="sv-SE" sz="1100"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https://doi.org/10.1016/j.ejon.2022.102200</a:t>
            </a:r>
            <a:endParaRPr lang="sv-SE" sz="1100" u="sng" dirty="0">
              <a:solidFill>
                <a:srgbClr val="467886"/>
              </a:solidFill>
              <a:effectLst/>
              <a:latin typeface="Arial" panose="020B0604020202020204" pitchFamily="34" charset="0"/>
              <a:ea typeface="Aptos" panose="020B0004020202020204" pitchFamily="34" charset="0"/>
              <a:cs typeface="Arial" panose="020B0604020202020204" pitchFamily="34" charset="0"/>
            </a:endParaRPr>
          </a:p>
          <a:p>
            <a:pPr marL="0" indent="0">
              <a:lnSpc>
                <a:spcPct val="100000"/>
              </a:lnSpc>
              <a:spcBef>
                <a:spcPts val="1000"/>
              </a:spcBef>
              <a:buClr>
                <a:schemeClr val="accent2"/>
              </a:buClr>
              <a:buNone/>
            </a:pPr>
            <a:r>
              <a:rPr lang="sv-SE" sz="1100" b="0" i="0" dirty="0" err="1">
                <a:solidFill>
                  <a:srgbClr val="505050"/>
                </a:solidFill>
                <a:effectLst/>
                <a:latin typeface="Arial" panose="020B0604020202020204" pitchFamily="34" charset="0"/>
                <a:cs typeface="Arial" panose="020B0604020202020204" pitchFamily="34" charset="0"/>
              </a:rPr>
              <a:t>Fridthjof</a:t>
            </a:r>
            <a:r>
              <a:rPr lang="sv-SE" sz="1100" b="0" i="0" dirty="0">
                <a:solidFill>
                  <a:srgbClr val="505050"/>
                </a:solidFill>
                <a:effectLst/>
                <a:latin typeface="Arial" panose="020B0604020202020204" pitchFamily="34" charset="0"/>
                <a:cs typeface="Arial" panose="020B0604020202020204" pitchFamily="34" charset="0"/>
              </a:rPr>
              <a:t> K.S., </a:t>
            </a:r>
            <a:r>
              <a:rPr lang="sv-SE" sz="1100" b="0" i="0" dirty="0" err="1">
                <a:solidFill>
                  <a:srgbClr val="505050"/>
                </a:solidFill>
                <a:effectLst/>
                <a:latin typeface="Arial" panose="020B0604020202020204" pitchFamily="34" charset="0"/>
                <a:cs typeface="Arial" panose="020B0604020202020204" pitchFamily="34" charset="0"/>
              </a:rPr>
              <a:t>Kampmann</a:t>
            </a:r>
            <a:r>
              <a:rPr lang="sv-SE" sz="1100" b="0" i="0" dirty="0">
                <a:solidFill>
                  <a:srgbClr val="505050"/>
                </a:solidFill>
                <a:effectLst/>
                <a:latin typeface="Arial" panose="020B0604020202020204" pitchFamily="34" charset="0"/>
                <a:cs typeface="Arial" panose="020B0604020202020204" pitchFamily="34" charset="0"/>
              </a:rPr>
              <a:t> P., </a:t>
            </a:r>
            <a:r>
              <a:rPr lang="sv-SE" sz="1100" b="0" i="0" dirty="0" err="1">
                <a:solidFill>
                  <a:srgbClr val="505050"/>
                </a:solidFill>
                <a:effectLst/>
                <a:latin typeface="Arial" panose="020B0604020202020204" pitchFamily="34" charset="0"/>
                <a:cs typeface="Arial" panose="020B0604020202020204" pitchFamily="34" charset="0"/>
              </a:rPr>
              <a:t>Dünweber</a:t>
            </a:r>
            <a:r>
              <a:rPr lang="sv-SE" sz="1100" b="0" i="0" dirty="0">
                <a:solidFill>
                  <a:srgbClr val="505050"/>
                </a:solidFill>
                <a:effectLst/>
                <a:latin typeface="Arial" panose="020B0604020202020204" pitchFamily="34" charset="0"/>
                <a:cs typeface="Arial" panose="020B0604020202020204" pitchFamily="34" charset="0"/>
              </a:rPr>
              <a:t> A., </a:t>
            </a:r>
            <a:r>
              <a:rPr lang="sv-SE" sz="1100" b="0" i="0" dirty="0" err="1">
                <a:solidFill>
                  <a:srgbClr val="505050"/>
                </a:solidFill>
                <a:effectLst/>
                <a:latin typeface="Arial" panose="020B0604020202020204" pitchFamily="34" charset="0"/>
                <a:cs typeface="Arial" panose="020B0604020202020204" pitchFamily="34" charset="0"/>
              </a:rPr>
              <a:t>Gørløv</a:t>
            </a:r>
            <a:r>
              <a:rPr lang="sv-SE" sz="1100" b="0" i="0" dirty="0">
                <a:solidFill>
                  <a:srgbClr val="505050"/>
                </a:solidFill>
                <a:effectLst/>
                <a:latin typeface="Arial" panose="020B0604020202020204" pitchFamily="34" charset="0"/>
                <a:cs typeface="Arial" panose="020B0604020202020204" pitchFamily="34" charset="0"/>
              </a:rPr>
              <a:t> J.S., </a:t>
            </a:r>
            <a:r>
              <a:rPr lang="sv-SE" sz="1100" b="0" i="0" dirty="0" err="1">
                <a:solidFill>
                  <a:srgbClr val="505050"/>
                </a:solidFill>
                <a:effectLst/>
                <a:latin typeface="Arial" panose="020B0604020202020204" pitchFamily="34" charset="0"/>
                <a:cs typeface="Arial" panose="020B0604020202020204" pitchFamily="34" charset="0"/>
              </a:rPr>
              <a:t>Nexø</a:t>
            </a:r>
            <a:r>
              <a:rPr lang="sv-SE" sz="1100" b="0" i="0" dirty="0">
                <a:solidFill>
                  <a:srgbClr val="505050"/>
                </a:solidFill>
                <a:effectLst/>
                <a:latin typeface="Arial" panose="020B0604020202020204" pitchFamily="34" charset="0"/>
                <a:cs typeface="Arial" panose="020B0604020202020204" pitchFamily="34" charset="0"/>
              </a:rPr>
              <a:t> C., Friis L.S., </a:t>
            </a:r>
            <a:r>
              <a:rPr lang="sv-SE" sz="1100" b="0" i="0" dirty="0" err="1">
                <a:solidFill>
                  <a:srgbClr val="505050"/>
                </a:solidFill>
                <a:effectLst/>
                <a:latin typeface="Arial" panose="020B0604020202020204" pitchFamily="34" charset="0"/>
                <a:cs typeface="Arial" panose="020B0604020202020204" pitchFamily="34" charset="0"/>
              </a:rPr>
              <a:t>Nørskov</a:t>
            </a:r>
            <a:r>
              <a:rPr lang="sv-SE" sz="1100" b="0" i="0" dirty="0">
                <a:solidFill>
                  <a:srgbClr val="505050"/>
                </a:solidFill>
                <a:effectLst/>
                <a:latin typeface="Arial" panose="020B0604020202020204" pitchFamily="34" charset="0"/>
                <a:cs typeface="Arial" panose="020B0604020202020204" pitchFamily="34" charset="0"/>
              </a:rPr>
              <a:t> K.H., </a:t>
            </a:r>
            <a:r>
              <a:rPr lang="sv-SE" sz="1100" b="0" i="0" dirty="0" err="1">
                <a:solidFill>
                  <a:srgbClr val="505050"/>
                </a:solidFill>
                <a:effectLst/>
                <a:latin typeface="Arial" panose="020B0604020202020204" pitchFamily="34" charset="0"/>
                <a:cs typeface="Arial" panose="020B0604020202020204" pitchFamily="34" charset="0"/>
              </a:rPr>
              <a:t>Welinder</a:t>
            </a:r>
            <a:r>
              <a:rPr lang="sv-SE" sz="1100" b="0" i="0" dirty="0">
                <a:solidFill>
                  <a:srgbClr val="505050"/>
                </a:solidFill>
                <a:effectLst/>
                <a:latin typeface="Arial" panose="020B0604020202020204" pitchFamily="34" charset="0"/>
                <a:cs typeface="Arial" panose="020B0604020202020204" pitchFamily="34" charset="0"/>
              </a:rPr>
              <a:t> P.C., </a:t>
            </a:r>
            <a:r>
              <a:rPr lang="sv-SE" sz="1100" b="0" i="0" dirty="0" err="1">
                <a:solidFill>
                  <a:srgbClr val="505050"/>
                </a:solidFill>
                <a:effectLst/>
                <a:latin typeface="Arial" panose="020B0604020202020204" pitchFamily="34" charset="0"/>
                <a:cs typeface="Arial" panose="020B0604020202020204" pitchFamily="34" charset="0"/>
              </a:rPr>
              <a:t>Moser</a:t>
            </a:r>
            <a:r>
              <a:rPr lang="sv-SE" sz="1100" b="0" i="0" dirty="0">
                <a:solidFill>
                  <a:srgbClr val="505050"/>
                </a:solidFill>
                <a:effectLst/>
                <a:latin typeface="Arial" panose="020B0604020202020204" pitchFamily="34" charset="0"/>
                <a:cs typeface="Arial" panose="020B0604020202020204" pitchFamily="34" charset="0"/>
              </a:rPr>
              <a:t> C., </a:t>
            </a:r>
            <a:r>
              <a:rPr lang="sv-SE" sz="1100" b="0" i="0" dirty="0" err="1">
                <a:solidFill>
                  <a:srgbClr val="505050"/>
                </a:solidFill>
                <a:effectLst/>
                <a:latin typeface="Arial" panose="020B0604020202020204" pitchFamily="34" charset="0"/>
                <a:cs typeface="Arial" panose="020B0604020202020204" pitchFamily="34" charset="0"/>
              </a:rPr>
              <a:t>Kjeldsen</a:t>
            </a:r>
            <a:r>
              <a:rPr lang="sv-SE" sz="1100" b="0" i="0" dirty="0">
                <a:solidFill>
                  <a:srgbClr val="505050"/>
                </a:solidFill>
                <a:effectLst/>
                <a:latin typeface="Arial" panose="020B0604020202020204" pitchFamily="34" charset="0"/>
                <a:cs typeface="Arial" panose="020B0604020202020204" pitchFamily="34" charset="0"/>
              </a:rPr>
              <a:t> L., Møller T.: </a:t>
            </a:r>
            <a:r>
              <a:rPr lang="sv-SE" sz="1100" b="0" i="0" dirty="0" err="1">
                <a:solidFill>
                  <a:srgbClr val="505050"/>
                </a:solidFill>
                <a:effectLst/>
                <a:latin typeface="Arial" panose="020B0604020202020204" pitchFamily="34" charset="0"/>
                <a:cs typeface="Arial" panose="020B0604020202020204" pitchFamily="34" charset="0"/>
              </a:rPr>
              <a:t>Systematic</a:t>
            </a:r>
            <a:r>
              <a:rPr lang="sv-SE" sz="1100" b="0" i="0" dirty="0">
                <a:solidFill>
                  <a:srgbClr val="505050"/>
                </a:solidFill>
                <a:effectLst/>
                <a:latin typeface="Arial" panose="020B0604020202020204" pitchFamily="34" charset="0"/>
                <a:cs typeface="Arial" panose="020B0604020202020204" pitchFamily="34" charset="0"/>
              </a:rPr>
              <a:t> patient </a:t>
            </a:r>
            <a:r>
              <a:rPr lang="sv-SE" sz="1100" b="0" i="0" dirty="0" err="1">
                <a:solidFill>
                  <a:srgbClr val="505050"/>
                </a:solidFill>
                <a:effectLst/>
                <a:latin typeface="Arial" panose="020B0604020202020204" pitchFamily="34" charset="0"/>
                <a:cs typeface="Arial" panose="020B0604020202020204" pitchFamily="34" charset="0"/>
              </a:rPr>
              <a:t>involvement</a:t>
            </a:r>
            <a:r>
              <a:rPr lang="sv-SE" sz="1100" b="0" i="0" dirty="0">
                <a:solidFill>
                  <a:srgbClr val="505050"/>
                </a:solidFill>
                <a:effectLst/>
                <a:latin typeface="Arial" panose="020B0604020202020204" pitchFamily="34" charset="0"/>
                <a:cs typeface="Arial" panose="020B0604020202020204" pitchFamily="34" charset="0"/>
              </a:rPr>
              <a:t> for </a:t>
            </a:r>
            <a:r>
              <a:rPr lang="sv-SE" sz="1100" b="0" i="0" dirty="0" err="1">
                <a:solidFill>
                  <a:srgbClr val="505050"/>
                </a:solidFill>
                <a:effectLst/>
                <a:latin typeface="Arial" panose="020B0604020202020204" pitchFamily="34" charset="0"/>
                <a:cs typeface="Arial" panose="020B0604020202020204" pitchFamily="34" charset="0"/>
              </a:rPr>
              <a:t>homebased</a:t>
            </a:r>
            <a:r>
              <a:rPr lang="sv-SE" sz="1100" b="0" i="0" dirty="0">
                <a:solidFill>
                  <a:srgbClr val="505050"/>
                </a:solidFill>
                <a:effectLst/>
                <a:latin typeface="Arial" panose="020B0604020202020204" pitchFamily="34" charset="0"/>
                <a:cs typeface="Arial" panose="020B0604020202020204" pitchFamily="34" charset="0"/>
              </a:rPr>
              <a:t> </a:t>
            </a:r>
            <a:r>
              <a:rPr lang="sv-SE" sz="1100" b="0" i="0" dirty="0" err="1">
                <a:solidFill>
                  <a:srgbClr val="505050"/>
                </a:solidFill>
                <a:effectLst/>
                <a:latin typeface="Arial" panose="020B0604020202020204" pitchFamily="34" charset="0"/>
                <a:cs typeface="Arial" panose="020B0604020202020204" pitchFamily="34" charset="0"/>
              </a:rPr>
              <a:t>outpatient</a:t>
            </a:r>
            <a:r>
              <a:rPr lang="sv-SE" sz="1100" b="0" i="0" dirty="0">
                <a:solidFill>
                  <a:srgbClr val="505050"/>
                </a:solidFill>
                <a:effectLst/>
                <a:latin typeface="Arial" panose="020B0604020202020204" pitchFamily="34" charset="0"/>
                <a:cs typeface="Arial" panose="020B0604020202020204" pitchFamily="34" charset="0"/>
              </a:rPr>
              <a:t> administration </a:t>
            </a:r>
            <a:r>
              <a:rPr lang="sv-SE" sz="1100" b="0" i="0" dirty="0" err="1">
                <a:solidFill>
                  <a:srgbClr val="505050"/>
                </a:solidFill>
                <a:effectLst/>
                <a:latin typeface="Arial" panose="020B0604020202020204" pitchFamily="34" charset="0"/>
                <a:cs typeface="Arial" panose="020B0604020202020204" pitchFamily="34" charset="0"/>
              </a:rPr>
              <a:t>of</a:t>
            </a:r>
            <a:r>
              <a:rPr lang="sv-SE" sz="1100" b="0" i="0" dirty="0">
                <a:solidFill>
                  <a:srgbClr val="505050"/>
                </a:solidFill>
                <a:effectLst/>
                <a:latin typeface="Arial" panose="020B0604020202020204" pitchFamily="34" charset="0"/>
                <a:cs typeface="Arial" panose="020B0604020202020204" pitchFamily="34" charset="0"/>
              </a:rPr>
              <a:t> </a:t>
            </a:r>
            <a:r>
              <a:rPr lang="sv-SE" sz="1100" b="0" i="0" dirty="0" err="1">
                <a:solidFill>
                  <a:srgbClr val="505050"/>
                </a:solidFill>
                <a:effectLst/>
                <a:latin typeface="Arial" panose="020B0604020202020204" pitchFamily="34" charset="0"/>
                <a:cs typeface="Arial" panose="020B0604020202020204" pitchFamily="34" charset="0"/>
              </a:rPr>
              <a:t>complex</a:t>
            </a:r>
            <a:r>
              <a:rPr lang="sv-SE" sz="1100" b="0" i="0" dirty="0">
                <a:solidFill>
                  <a:srgbClr val="505050"/>
                </a:solidFill>
                <a:effectLst/>
                <a:latin typeface="Arial" panose="020B0604020202020204" pitchFamily="34" charset="0"/>
                <a:cs typeface="Arial" panose="020B0604020202020204" pitchFamily="34" charset="0"/>
              </a:rPr>
              <a:t> </a:t>
            </a:r>
            <a:r>
              <a:rPr lang="sv-SE" sz="1100" b="0" i="0" dirty="0" err="1">
                <a:solidFill>
                  <a:srgbClr val="505050"/>
                </a:solidFill>
                <a:effectLst/>
                <a:latin typeface="Arial" panose="020B0604020202020204" pitchFamily="34" charset="0"/>
                <a:cs typeface="Arial" panose="020B0604020202020204" pitchFamily="34" charset="0"/>
              </a:rPr>
              <a:t>chemotherapy</a:t>
            </a:r>
            <a:r>
              <a:rPr lang="sv-SE" sz="1100" b="0" i="0" dirty="0">
                <a:solidFill>
                  <a:srgbClr val="505050"/>
                </a:solidFill>
                <a:effectLst/>
                <a:latin typeface="Arial" panose="020B0604020202020204" pitchFamily="34" charset="0"/>
                <a:cs typeface="Arial" panose="020B0604020202020204" pitchFamily="34" charset="0"/>
              </a:rPr>
              <a:t> in </a:t>
            </a:r>
            <a:r>
              <a:rPr lang="sv-SE" sz="1100" b="0" i="0" dirty="0" err="1">
                <a:solidFill>
                  <a:srgbClr val="505050"/>
                </a:solidFill>
                <a:effectLst/>
                <a:latin typeface="Arial" panose="020B0604020202020204" pitchFamily="34" charset="0"/>
                <a:cs typeface="Arial" panose="020B0604020202020204" pitchFamily="34" charset="0"/>
              </a:rPr>
              <a:t>acute</a:t>
            </a:r>
            <a:r>
              <a:rPr lang="sv-SE" sz="1100" b="0" i="0" dirty="0">
                <a:solidFill>
                  <a:srgbClr val="505050"/>
                </a:solidFill>
                <a:effectLst/>
                <a:latin typeface="Arial" panose="020B0604020202020204" pitchFamily="34" charset="0"/>
                <a:cs typeface="Arial" panose="020B0604020202020204" pitchFamily="34" charset="0"/>
              </a:rPr>
              <a:t> </a:t>
            </a:r>
            <a:r>
              <a:rPr lang="sv-SE" sz="1100" b="0" i="0" dirty="0" err="1">
                <a:solidFill>
                  <a:srgbClr val="505050"/>
                </a:solidFill>
                <a:effectLst/>
                <a:latin typeface="Arial" panose="020B0604020202020204" pitchFamily="34" charset="0"/>
                <a:cs typeface="Arial" panose="020B0604020202020204" pitchFamily="34" charset="0"/>
              </a:rPr>
              <a:t>leukemia</a:t>
            </a:r>
            <a:r>
              <a:rPr lang="sv-SE" sz="1100" b="0" i="0" dirty="0">
                <a:solidFill>
                  <a:srgbClr val="505050"/>
                </a:solidFill>
                <a:effectLst/>
                <a:latin typeface="Arial" panose="020B0604020202020204" pitchFamily="34" charset="0"/>
                <a:cs typeface="Arial" panose="020B0604020202020204" pitchFamily="34" charset="0"/>
              </a:rPr>
              <a:t> and </a:t>
            </a:r>
            <a:r>
              <a:rPr lang="sv-SE" sz="1100" b="0" i="0" dirty="0" err="1">
                <a:solidFill>
                  <a:srgbClr val="505050"/>
                </a:solidFill>
                <a:effectLst/>
                <a:latin typeface="Arial" panose="020B0604020202020204" pitchFamily="34" charset="0"/>
                <a:cs typeface="Arial" panose="020B0604020202020204" pitchFamily="34" charset="0"/>
              </a:rPr>
              <a:t>lymphoma</a:t>
            </a:r>
            <a:r>
              <a:rPr lang="sv-SE" sz="1100" b="0" i="0" dirty="0">
                <a:solidFill>
                  <a:srgbClr val="505050"/>
                </a:solidFill>
                <a:effectLst/>
                <a:latin typeface="Arial" panose="020B0604020202020204" pitchFamily="34" charset="0"/>
                <a:cs typeface="Arial" panose="020B0604020202020204" pitchFamily="34" charset="0"/>
              </a:rPr>
              <a:t>. </a:t>
            </a:r>
            <a:r>
              <a:rPr lang="sv-SE" sz="1100" b="0" i="1" dirty="0">
                <a:solidFill>
                  <a:srgbClr val="505050"/>
                </a:solidFill>
                <a:effectLst/>
                <a:latin typeface="Arial" panose="020B0604020202020204" pitchFamily="34" charset="0"/>
                <a:cs typeface="Arial" panose="020B0604020202020204" pitchFamily="34" charset="0"/>
              </a:rPr>
              <a:t>Br. J. </a:t>
            </a:r>
            <a:r>
              <a:rPr lang="sv-SE" sz="1100" b="0" i="1" dirty="0" err="1">
                <a:solidFill>
                  <a:srgbClr val="505050"/>
                </a:solidFill>
                <a:effectLst/>
                <a:latin typeface="Arial" panose="020B0604020202020204" pitchFamily="34" charset="0"/>
                <a:cs typeface="Arial" panose="020B0604020202020204" pitchFamily="34" charset="0"/>
              </a:rPr>
              <a:t>Haematol</a:t>
            </a:r>
            <a:r>
              <a:rPr lang="sv-SE" sz="1100" b="0" i="0" dirty="0">
                <a:solidFill>
                  <a:srgbClr val="505050"/>
                </a:solidFill>
                <a:effectLst/>
                <a:latin typeface="Arial" panose="020B0604020202020204" pitchFamily="34" charset="0"/>
                <a:cs typeface="Arial" panose="020B0604020202020204" pitchFamily="34" charset="0"/>
              </a:rPr>
              <a:t>. 2018; 181: </a:t>
            </a:r>
            <a:r>
              <a:rPr lang="sv-SE" sz="1100" b="0" i="0" dirty="0" err="1">
                <a:solidFill>
                  <a:srgbClr val="505050"/>
                </a:solidFill>
                <a:effectLst/>
                <a:latin typeface="Arial" panose="020B0604020202020204" pitchFamily="34" charset="0"/>
                <a:cs typeface="Arial" panose="020B0604020202020204" pitchFamily="34" charset="0"/>
              </a:rPr>
              <a:t>pp</a:t>
            </a:r>
            <a:r>
              <a:rPr lang="sv-SE" sz="1100" b="0" i="0" dirty="0">
                <a:solidFill>
                  <a:srgbClr val="505050"/>
                </a:solidFill>
                <a:effectLst/>
                <a:latin typeface="Arial" panose="020B0604020202020204" pitchFamily="34" charset="0"/>
                <a:cs typeface="Arial" panose="020B0604020202020204" pitchFamily="34" charset="0"/>
              </a:rPr>
              <a:t>. 637-641.</a:t>
            </a:r>
            <a:endParaRPr lang="en-US" sz="1100" b="0" i="0" dirty="0">
              <a:solidFill>
                <a:srgbClr val="404040"/>
              </a:solidFill>
              <a:effectLst/>
              <a:latin typeface="Arial" panose="020B0604020202020204" pitchFamily="34" charset="0"/>
              <a:cs typeface="Arial" panose="020B0604020202020204" pitchFamily="34" charset="0"/>
            </a:endParaRPr>
          </a:p>
          <a:p>
            <a:pPr marL="0" indent="0">
              <a:lnSpc>
                <a:spcPct val="100000"/>
              </a:lnSpc>
              <a:spcBef>
                <a:spcPts val="1000"/>
              </a:spcBef>
              <a:buClr>
                <a:schemeClr val="accent2"/>
              </a:buClr>
              <a:buNone/>
            </a:pPr>
            <a:r>
              <a:rPr lang="sv-SE" sz="1100" dirty="0" err="1">
                <a:latin typeface="Arial" panose="020B0604020202020204" pitchFamily="34" charset="0"/>
                <a:cs typeface="Arial" panose="020B0604020202020204" pitchFamily="34" charset="0"/>
              </a:rPr>
              <a:t>Moller</a:t>
            </a:r>
            <a:r>
              <a:rPr lang="sv-SE" sz="1100" dirty="0">
                <a:latin typeface="Arial" panose="020B0604020202020204" pitchFamily="34" charset="0"/>
                <a:cs typeface="Arial" panose="020B0604020202020204" pitchFamily="34" charset="0"/>
              </a:rPr>
              <a:t> T, </a:t>
            </a:r>
            <a:r>
              <a:rPr lang="sv-SE" sz="1100" dirty="0" err="1">
                <a:latin typeface="Arial" panose="020B0604020202020204" pitchFamily="34" charset="0"/>
                <a:cs typeface="Arial" panose="020B0604020202020204" pitchFamily="34" charset="0"/>
              </a:rPr>
              <a:t>Borregaard</a:t>
            </a:r>
            <a:r>
              <a:rPr lang="sv-SE" sz="1100" dirty="0">
                <a:latin typeface="Arial" panose="020B0604020202020204" pitchFamily="34" charset="0"/>
                <a:cs typeface="Arial" panose="020B0604020202020204" pitchFamily="34" charset="0"/>
              </a:rPr>
              <a:t> N, </a:t>
            </a:r>
            <a:r>
              <a:rPr lang="sv-SE" sz="1100" dirty="0" err="1">
                <a:latin typeface="Arial" panose="020B0604020202020204" pitchFamily="34" charset="0"/>
                <a:cs typeface="Arial" panose="020B0604020202020204" pitchFamily="34" charset="0"/>
              </a:rPr>
              <a:t>Tvede</a:t>
            </a:r>
            <a:r>
              <a:rPr lang="sv-SE" sz="1100" dirty="0">
                <a:latin typeface="Arial" panose="020B0604020202020204" pitchFamily="34" charset="0"/>
                <a:cs typeface="Arial" panose="020B0604020202020204" pitchFamily="34" charset="0"/>
              </a:rPr>
              <a:t> M, et al. Patient </a:t>
            </a:r>
            <a:r>
              <a:rPr lang="sv-SE" sz="1100" dirty="0" err="1">
                <a:latin typeface="Arial" panose="020B0604020202020204" pitchFamily="34" charset="0"/>
                <a:cs typeface="Arial" panose="020B0604020202020204" pitchFamily="34" charset="0"/>
              </a:rPr>
              <a:t>education</a:t>
            </a:r>
            <a:r>
              <a:rPr lang="sv-SE" sz="1100" dirty="0">
                <a:latin typeface="Arial" panose="020B0604020202020204" pitchFamily="34" charset="0"/>
                <a:cs typeface="Arial" panose="020B0604020202020204" pitchFamily="34" charset="0"/>
              </a:rPr>
              <a:t>—a </a:t>
            </a:r>
            <a:r>
              <a:rPr lang="sv-SE" sz="1100" dirty="0" err="1">
                <a:latin typeface="Arial" panose="020B0604020202020204" pitchFamily="34" charset="0"/>
                <a:cs typeface="Arial" panose="020B0604020202020204" pitchFamily="34" charset="0"/>
              </a:rPr>
              <a:t>strategy</a:t>
            </a:r>
            <a:r>
              <a:rPr lang="sv-SE" sz="1100" dirty="0">
                <a:latin typeface="Arial" panose="020B0604020202020204" pitchFamily="34" charset="0"/>
                <a:cs typeface="Arial" panose="020B0604020202020204" pitchFamily="34" charset="0"/>
              </a:rPr>
              <a:t> for prevention </a:t>
            </a:r>
            <a:r>
              <a:rPr lang="sv-SE" sz="1100" dirty="0" err="1">
                <a:latin typeface="Arial" panose="020B0604020202020204" pitchFamily="34" charset="0"/>
                <a:cs typeface="Arial" panose="020B0604020202020204" pitchFamily="34" charset="0"/>
              </a:rPr>
              <a:t>of</a:t>
            </a:r>
            <a:r>
              <a:rPr lang="sv-SE" sz="1100" dirty="0">
                <a:latin typeface="Arial" panose="020B0604020202020204" pitchFamily="34" charset="0"/>
                <a:cs typeface="Arial" panose="020B0604020202020204" pitchFamily="34" charset="0"/>
              </a:rPr>
              <a:t> </a:t>
            </a:r>
            <a:r>
              <a:rPr lang="sv-SE" sz="1100" dirty="0" err="1">
                <a:latin typeface="Arial" panose="020B0604020202020204" pitchFamily="34" charset="0"/>
                <a:cs typeface="Arial" panose="020B0604020202020204" pitchFamily="34" charset="0"/>
              </a:rPr>
              <a:t>infections</a:t>
            </a:r>
            <a:r>
              <a:rPr lang="sv-SE" sz="1100" dirty="0">
                <a:latin typeface="Arial" panose="020B0604020202020204" pitchFamily="34" charset="0"/>
                <a:cs typeface="Arial" panose="020B0604020202020204" pitchFamily="34" charset="0"/>
              </a:rPr>
              <a:t> </a:t>
            </a:r>
            <a:r>
              <a:rPr lang="sv-SE" sz="1100" dirty="0" err="1">
                <a:latin typeface="Arial" panose="020B0604020202020204" pitchFamily="34" charset="0"/>
                <a:cs typeface="Arial" panose="020B0604020202020204" pitchFamily="34" charset="0"/>
              </a:rPr>
              <a:t>caused</a:t>
            </a:r>
            <a:r>
              <a:rPr lang="sv-SE" sz="1100" dirty="0">
                <a:latin typeface="Arial" panose="020B0604020202020204" pitchFamily="34" charset="0"/>
                <a:cs typeface="Arial" panose="020B0604020202020204" pitchFamily="34" charset="0"/>
              </a:rPr>
              <a:t> by permanent central </a:t>
            </a:r>
            <a:r>
              <a:rPr lang="sv-SE" sz="1100" dirty="0" err="1">
                <a:latin typeface="Arial" panose="020B0604020202020204" pitchFamily="34" charset="0"/>
                <a:cs typeface="Arial" panose="020B0604020202020204" pitchFamily="34" charset="0"/>
              </a:rPr>
              <a:t>venous</a:t>
            </a:r>
            <a:r>
              <a:rPr lang="sv-SE" sz="1100" dirty="0">
                <a:latin typeface="Arial" panose="020B0604020202020204" pitchFamily="34" charset="0"/>
                <a:cs typeface="Arial" panose="020B0604020202020204" pitchFamily="34" charset="0"/>
              </a:rPr>
              <a:t> </a:t>
            </a:r>
            <a:r>
              <a:rPr lang="sv-SE" sz="1100" dirty="0" err="1">
                <a:latin typeface="Arial" panose="020B0604020202020204" pitchFamily="34" charset="0"/>
                <a:cs typeface="Arial" panose="020B0604020202020204" pitchFamily="34" charset="0"/>
              </a:rPr>
              <a:t>catheters</a:t>
            </a:r>
            <a:r>
              <a:rPr lang="sv-SE" sz="1100" dirty="0">
                <a:latin typeface="Arial" panose="020B0604020202020204" pitchFamily="34" charset="0"/>
                <a:cs typeface="Arial" panose="020B0604020202020204" pitchFamily="34" charset="0"/>
              </a:rPr>
              <a:t> in patients </a:t>
            </a:r>
            <a:r>
              <a:rPr lang="sv-SE" sz="1100" dirty="0" err="1">
                <a:latin typeface="Arial" panose="020B0604020202020204" pitchFamily="34" charset="0"/>
                <a:cs typeface="Arial" panose="020B0604020202020204" pitchFamily="34" charset="0"/>
              </a:rPr>
              <a:t>with</a:t>
            </a:r>
            <a:r>
              <a:rPr lang="sv-SE" sz="1100" dirty="0">
                <a:latin typeface="Arial" panose="020B0604020202020204" pitchFamily="34" charset="0"/>
                <a:cs typeface="Arial" panose="020B0604020202020204" pitchFamily="34" charset="0"/>
              </a:rPr>
              <a:t> </a:t>
            </a:r>
            <a:r>
              <a:rPr lang="sv-SE" sz="1100" dirty="0" err="1">
                <a:latin typeface="Arial" panose="020B0604020202020204" pitchFamily="34" charset="0"/>
                <a:cs typeface="Arial" panose="020B0604020202020204" pitchFamily="34" charset="0"/>
              </a:rPr>
              <a:t>haematological</a:t>
            </a:r>
            <a:r>
              <a:rPr lang="sv-SE" sz="1100" dirty="0">
                <a:latin typeface="Arial" panose="020B0604020202020204" pitchFamily="34" charset="0"/>
                <a:cs typeface="Arial" panose="020B0604020202020204" pitchFamily="34" charset="0"/>
              </a:rPr>
              <a:t> </a:t>
            </a:r>
            <a:r>
              <a:rPr lang="sv-SE" sz="1100" dirty="0" err="1">
                <a:latin typeface="Arial" panose="020B0604020202020204" pitchFamily="34" charset="0"/>
                <a:cs typeface="Arial" panose="020B0604020202020204" pitchFamily="34" charset="0"/>
              </a:rPr>
              <a:t>malignancies</a:t>
            </a:r>
            <a:r>
              <a:rPr lang="sv-SE" sz="1100" dirty="0">
                <a:latin typeface="Arial" panose="020B0604020202020204" pitchFamily="34" charset="0"/>
                <a:cs typeface="Arial" panose="020B0604020202020204" pitchFamily="34" charset="0"/>
              </a:rPr>
              <a:t>: a </a:t>
            </a:r>
            <a:r>
              <a:rPr lang="sv-SE" sz="1100" dirty="0" err="1">
                <a:latin typeface="Arial" panose="020B0604020202020204" pitchFamily="34" charset="0"/>
                <a:cs typeface="Arial" panose="020B0604020202020204" pitchFamily="34" charset="0"/>
              </a:rPr>
              <a:t>randomized</a:t>
            </a:r>
            <a:r>
              <a:rPr lang="sv-SE" sz="1100" dirty="0">
                <a:latin typeface="Arial" panose="020B0604020202020204" pitchFamily="34" charset="0"/>
                <a:cs typeface="Arial" panose="020B0604020202020204" pitchFamily="34" charset="0"/>
              </a:rPr>
              <a:t> </a:t>
            </a:r>
            <a:r>
              <a:rPr lang="sv-SE" sz="1100" dirty="0" err="1">
                <a:latin typeface="Arial" panose="020B0604020202020204" pitchFamily="34" charset="0"/>
                <a:cs typeface="Arial" panose="020B0604020202020204" pitchFamily="34" charset="0"/>
              </a:rPr>
              <a:t>clinical</a:t>
            </a:r>
            <a:r>
              <a:rPr lang="sv-SE" sz="1100" dirty="0">
                <a:latin typeface="Arial" panose="020B0604020202020204" pitchFamily="34" charset="0"/>
                <a:cs typeface="Arial" panose="020B0604020202020204" pitchFamily="34" charset="0"/>
              </a:rPr>
              <a:t> trial. </a:t>
            </a:r>
            <a:r>
              <a:rPr lang="sv-SE" sz="1100" i="1" dirty="0">
                <a:latin typeface="Arial" panose="020B0604020202020204" pitchFamily="34" charset="0"/>
                <a:cs typeface="Arial" panose="020B0604020202020204" pitchFamily="34" charset="0"/>
              </a:rPr>
              <a:t>J </a:t>
            </a:r>
            <a:r>
              <a:rPr lang="sv-SE" sz="1100" i="1" dirty="0" err="1">
                <a:latin typeface="Arial" panose="020B0604020202020204" pitchFamily="34" charset="0"/>
                <a:cs typeface="Arial" panose="020B0604020202020204" pitchFamily="34" charset="0"/>
              </a:rPr>
              <a:t>Hosp</a:t>
            </a:r>
            <a:r>
              <a:rPr lang="sv-SE" sz="1100" i="1" dirty="0">
                <a:latin typeface="Arial" panose="020B0604020202020204" pitchFamily="34" charset="0"/>
                <a:cs typeface="Arial" panose="020B0604020202020204" pitchFamily="34" charset="0"/>
              </a:rPr>
              <a:t> </a:t>
            </a:r>
            <a:r>
              <a:rPr lang="sv-SE" sz="1100" i="1" dirty="0" err="1">
                <a:latin typeface="Arial" panose="020B0604020202020204" pitchFamily="34" charset="0"/>
                <a:cs typeface="Arial" panose="020B0604020202020204" pitchFamily="34" charset="0"/>
              </a:rPr>
              <a:t>Infect</a:t>
            </a:r>
            <a:r>
              <a:rPr lang="sv-SE" sz="1100" dirty="0">
                <a:latin typeface="Arial" panose="020B0604020202020204" pitchFamily="34" charset="0"/>
                <a:cs typeface="Arial" panose="020B0604020202020204" pitchFamily="34" charset="0"/>
              </a:rPr>
              <a:t> 2005;61:330 – 341. </a:t>
            </a:r>
            <a:endParaRPr lang="sv-SE" sz="1100" dirty="0">
              <a:solidFill>
                <a:srgbClr val="474747"/>
              </a:solidFill>
              <a:effectLst/>
              <a:latin typeface="Arial" panose="020B0604020202020204" pitchFamily="34" charset="0"/>
              <a:ea typeface="Aptos" panose="020B0004020202020204" pitchFamily="34" charset="0"/>
              <a:cs typeface="Calibri" panose="020F0502020204030204" pitchFamily="34" charset="0"/>
            </a:endParaRPr>
          </a:p>
          <a:p>
            <a:pPr marL="0" indent="0">
              <a:lnSpc>
                <a:spcPct val="100000"/>
              </a:lnSpc>
              <a:spcBef>
                <a:spcPts val="1000"/>
              </a:spcBef>
              <a:buClr>
                <a:schemeClr val="accent2"/>
              </a:buClr>
              <a:buNone/>
            </a:pPr>
            <a:r>
              <a:rPr lang="sv-SE" sz="1100" dirty="0">
                <a:solidFill>
                  <a:srgbClr val="474747"/>
                </a:solidFill>
                <a:effectLst/>
                <a:latin typeface="Arial" panose="020B0604020202020204" pitchFamily="34" charset="0"/>
                <a:ea typeface="Aptos" panose="020B0004020202020204" pitchFamily="34" charset="0"/>
                <a:cs typeface="Calibri" panose="020F0502020204030204" pitchFamily="34" charset="0"/>
              </a:rPr>
              <a:t>Nilsson, R. &amp; Grant, V.M.T. (2022). </a:t>
            </a:r>
            <a:r>
              <a:rPr lang="sv-SE" sz="1100" i="1" dirty="0">
                <a:solidFill>
                  <a:srgbClr val="474747"/>
                </a:solidFill>
                <a:effectLst/>
                <a:latin typeface="Arial" panose="020B0604020202020204" pitchFamily="34" charset="0"/>
                <a:ea typeface="Aptos" panose="020B0004020202020204" pitchFamily="34" charset="0"/>
                <a:cs typeface="Calibri" panose="020F0502020204030204" pitchFamily="34" charset="0"/>
              </a:rPr>
              <a:t>Patienters upplevelser och erfarenheter av poliklinisk cytostatikabehandling via CADD-pump vid akut leukemi en intervjustudie.</a:t>
            </a:r>
            <a:r>
              <a:rPr lang="sv-SE" sz="1100" dirty="0">
                <a:solidFill>
                  <a:srgbClr val="474747"/>
                </a:solidFill>
                <a:effectLst/>
                <a:latin typeface="Arial" panose="020B0604020202020204" pitchFamily="34" charset="0"/>
                <a:ea typeface="Aptos" panose="020B0004020202020204" pitchFamily="34" charset="0"/>
                <a:cs typeface="Calibri" panose="020F0502020204030204" pitchFamily="34" charset="0"/>
              </a:rPr>
              <a:t> [Magisteruppsats, Malmö Universitet]. </a:t>
            </a:r>
            <a:r>
              <a:rPr lang="sv-SE" sz="1100" dirty="0" err="1">
                <a:solidFill>
                  <a:srgbClr val="474747"/>
                </a:solidFill>
                <a:effectLst/>
                <a:latin typeface="Arial" panose="020B0604020202020204" pitchFamily="34" charset="0"/>
                <a:ea typeface="Aptos" panose="020B0004020202020204" pitchFamily="34" charset="0"/>
                <a:cs typeface="Calibri" panose="020F0502020204030204" pitchFamily="34" charset="0"/>
              </a:rPr>
              <a:t>DiVA</a:t>
            </a:r>
            <a:r>
              <a:rPr lang="sv-SE" sz="1100" dirty="0">
                <a:solidFill>
                  <a:srgbClr val="474747"/>
                </a:solidFill>
                <a:effectLst/>
                <a:latin typeface="Arial" panose="020B0604020202020204" pitchFamily="34" charset="0"/>
                <a:ea typeface="Aptos" panose="020B0004020202020204" pitchFamily="34" charset="0"/>
                <a:cs typeface="Calibri" panose="020F0502020204030204" pitchFamily="34" charset="0"/>
              </a:rPr>
              <a:t>. </a:t>
            </a:r>
            <a:r>
              <a:rPr lang="sv-SE" sz="1100" u="sng" dirty="0">
                <a:solidFill>
                  <a:srgbClr val="474747"/>
                </a:solidFill>
                <a:effectLst/>
                <a:latin typeface="Arial" panose="020B0604020202020204" pitchFamily="34" charset="0"/>
                <a:ea typeface="Aptos" panose="020B0004020202020204" pitchFamily="34" charset="0"/>
                <a:cs typeface="Calibri" panose="020F0502020204030204" pitchFamily="34" charset="0"/>
                <a:hlinkClick r:id="rId4"/>
              </a:rPr>
              <a:t>https://urn.kb.se/resolve?urn=urn%3Anbn%3Ase%3Amau%3Adiva-51629</a:t>
            </a:r>
            <a:endParaRPr lang="sv-SE" sz="1100" dirty="0">
              <a:effectLst/>
              <a:latin typeface="Aptos" panose="020B0004020202020204" pitchFamily="34" charset="0"/>
              <a:ea typeface="Aptos" panose="020B0004020202020204" pitchFamily="34" charset="0"/>
              <a:cs typeface="Calibri" panose="020F0502020204030204" pitchFamily="34" charset="0"/>
            </a:endParaRPr>
          </a:p>
          <a:p>
            <a:pPr marL="0" indent="0">
              <a:lnSpc>
                <a:spcPct val="100000"/>
              </a:lnSpc>
              <a:spcBef>
                <a:spcPts val="1000"/>
              </a:spcBef>
              <a:buClr>
                <a:schemeClr val="accent2"/>
              </a:buClr>
              <a:buNone/>
            </a:pPr>
            <a:r>
              <a:rPr lang="en-US" sz="1100" b="0" i="0" dirty="0">
                <a:solidFill>
                  <a:srgbClr val="404040"/>
                </a:solidFill>
                <a:effectLst/>
                <a:latin typeface="Arial" panose="020B0604020202020204" pitchFamily="34" charset="0"/>
                <a:cs typeface="Arial" panose="020B0604020202020204" pitchFamily="34" charset="0"/>
              </a:rPr>
              <a:t>Vaughn J.E., Buckley S.A., Walter R.B.: Outpatient care of patients with acute myeloid leukemia: benefits, barriers, and future considerations. </a:t>
            </a:r>
            <a:r>
              <a:rPr lang="en-US" sz="1100" b="0" i="1" dirty="0">
                <a:solidFill>
                  <a:srgbClr val="404040"/>
                </a:solidFill>
                <a:effectLst/>
                <a:latin typeface="Arial" panose="020B0604020202020204" pitchFamily="34" charset="0"/>
                <a:cs typeface="Arial" panose="020B0604020202020204" pitchFamily="34" charset="0"/>
              </a:rPr>
              <a:t>Leuk. Res</a:t>
            </a:r>
            <a:r>
              <a:rPr lang="en-US" sz="1100" b="0" i="0" dirty="0">
                <a:solidFill>
                  <a:srgbClr val="404040"/>
                </a:solidFill>
                <a:effectLst/>
                <a:latin typeface="Arial" panose="020B0604020202020204" pitchFamily="34" charset="0"/>
                <a:cs typeface="Arial" panose="020B0604020202020204" pitchFamily="34" charset="0"/>
              </a:rPr>
              <a:t>. 2016; 45: pp. 53-58.</a:t>
            </a:r>
          </a:p>
        </p:txBody>
      </p:sp>
    </p:spTree>
    <p:extLst>
      <p:ext uri="{BB962C8B-B14F-4D97-AF65-F5344CB8AC3E}">
        <p14:creationId xmlns:p14="http://schemas.microsoft.com/office/powerpoint/2010/main" val="2525785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6" name="Rectangle 25">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3EEF4645-CCD5-C872-0C6C-6A33FAF33EDB}"/>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1800" b="0" i="0" u="none" strike="noStrike" dirty="0">
                <a:solidFill>
                  <a:schemeClr val="tx1">
                    <a:lumMod val="85000"/>
                    <a:lumOff val="15000"/>
                  </a:schemeClr>
                </a:solidFill>
                <a:effectLst/>
                <a:latin typeface="Arial" panose="020B0604020202020204" pitchFamily="34" charset="0"/>
                <a:cs typeface="Arial" panose="020B0604020202020204" pitchFamily="34" charset="0"/>
              </a:rPr>
              <a:t>Mål - att förbättra livskvaliteten för våra patienter</a:t>
            </a:r>
            <a:br>
              <a:rPr lang="en-US" sz="2000" dirty="0">
                <a:solidFill>
                  <a:schemeClr val="tx1">
                    <a:lumMod val="85000"/>
                    <a:lumOff val="15000"/>
                  </a:schemeClr>
                </a:solidFill>
              </a:rPr>
            </a:br>
            <a:br>
              <a:rPr lang="en-US" sz="2000" dirty="0">
                <a:solidFill>
                  <a:schemeClr val="tx1">
                    <a:lumMod val="85000"/>
                    <a:lumOff val="15000"/>
                  </a:schemeClr>
                </a:solidFill>
              </a:rPr>
            </a:br>
            <a:endParaRPr lang="en-US" sz="2000" kern="1200" cap="all" spc="200" baseline="0" dirty="0">
              <a:solidFill>
                <a:srgbClr val="FFFFFF"/>
              </a:solidFill>
              <a:latin typeface="+mj-lt"/>
              <a:ea typeface="+mj-ea"/>
              <a:cs typeface="+mj-cs"/>
            </a:endParaRPr>
          </a:p>
        </p:txBody>
      </p:sp>
      <p:pic>
        <p:nvPicPr>
          <p:cNvPr id="5" name="Platshållare för innehåll 4" descr="En bild som visar byggnad, utomhus, väg, person&#10;&#10;Automatiskt genererad beskrivning">
            <a:extLst>
              <a:ext uri="{FF2B5EF4-FFF2-40B4-BE49-F238E27FC236}">
                <a16:creationId xmlns:a16="http://schemas.microsoft.com/office/drawing/2014/main" id="{08110022-7B0F-1138-875F-774398C0E2E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37911" y="709617"/>
            <a:ext cx="3535198" cy="5438766"/>
          </a:xfrm>
          <a:prstGeom prst="rect">
            <a:avLst/>
          </a:prstGeom>
        </p:spPr>
      </p:pic>
      <p:pic>
        <p:nvPicPr>
          <p:cNvPr id="8" name="Bildobjekt 7" descr="En bild som visar Människoansikte, leende, klädsel, person&#10;&#10;Automatiskt genererad beskrivning">
            <a:extLst>
              <a:ext uri="{FF2B5EF4-FFF2-40B4-BE49-F238E27FC236}">
                <a16:creationId xmlns:a16="http://schemas.microsoft.com/office/drawing/2014/main" id="{AB689D13-6858-714B-93D1-F9D022158DE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788537" y="2160697"/>
            <a:ext cx="1212686" cy="970149"/>
          </a:xfrm>
          <a:prstGeom prst="rect">
            <a:avLst/>
          </a:prstGeom>
        </p:spPr>
      </p:pic>
    </p:spTree>
    <p:extLst>
      <p:ext uri="{BB962C8B-B14F-4D97-AF65-F5344CB8AC3E}">
        <p14:creationId xmlns:p14="http://schemas.microsoft.com/office/powerpoint/2010/main" val="1583339752"/>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389794F7-4614-060C-AB30-3BBF165B9847}"/>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sz="2800" kern="1200" cap="all" spc="200" baseline="0" dirty="0">
                <a:solidFill>
                  <a:srgbClr val="262626"/>
                </a:solidFill>
                <a:latin typeface="+mj-lt"/>
                <a:ea typeface="+mj-ea"/>
                <a:cs typeface="+mj-cs"/>
              </a:rPr>
              <a:t>Bakgrund till kliniskt utvecklingsprojekt</a:t>
            </a:r>
          </a:p>
        </p:txBody>
      </p:sp>
      <p:sp>
        <p:nvSpPr>
          <p:cNvPr id="3" name="Platshållare för innehåll 2">
            <a:extLst>
              <a:ext uri="{FF2B5EF4-FFF2-40B4-BE49-F238E27FC236}">
                <a16:creationId xmlns:a16="http://schemas.microsoft.com/office/drawing/2014/main" id="{D728AEED-361C-4937-8228-3A437B0138CA}"/>
              </a:ext>
            </a:extLst>
          </p:cNvPr>
          <p:cNvSpPr>
            <a:spLocks noGrp="1"/>
          </p:cNvSpPr>
          <p:nvPr>
            <p:ph idx="1"/>
          </p:nvPr>
        </p:nvSpPr>
        <p:spPr>
          <a:xfrm>
            <a:off x="1706062" y="1843590"/>
            <a:ext cx="8779512" cy="3470688"/>
          </a:xfrm>
        </p:spPr>
        <p:txBody>
          <a:bodyPr vert="horz" lIns="91440" tIns="45720" rIns="91440" bIns="45720" rtlCol="0">
            <a:normAutofit/>
          </a:bodyPr>
          <a:lstStyle/>
          <a:p>
            <a:pPr marL="0" lvl="0">
              <a:lnSpc>
                <a:spcPct val="90000"/>
              </a:lnSpc>
              <a:spcBef>
                <a:spcPts val="1000"/>
              </a:spcBef>
              <a:spcAft>
                <a:spcPts val="0"/>
              </a:spcAft>
              <a:buClr>
                <a:schemeClr val="accent2"/>
              </a:buClr>
              <a:buSzPct val="100000"/>
            </a:pPr>
            <a:endParaRPr lang="en-US" sz="1400" dirty="0">
              <a:solidFill>
                <a:srgbClr val="404040"/>
              </a:solidFill>
              <a:latin typeface="Arial" panose="020B0604020202020204" pitchFamily="34" charset="0"/>
              <a:cs typeface="Arial" panose="020B0604020202020204" pitchFamily="34" charset="0"/>
              <a:sym typeface="Arial"/>
            </a:endParaRPr>
          </a:p>
          <a:p>
            <a:pPr lvl="0">
              <a:lnSpc>
                <a:spcPct val="90000"/>
              </a:lnSpc>
              <a:spcBef>
                <a:spcPts val="1000"/>
              </a:spcBef>
              <a:spcAft>
                <a:spcPts val="0"/>
              </a:spcAft>
              <a:buClr>
                <a:schemeClr val="accent2"/>
              </a:buClr>
              <a:buSzPct val="100000"/>
            </a:pPr>
            <a:r>
              <a:rPr lang="en-US" sz="1400" dirty="0">
                <a:solidFill>
                  <a:srgbClr val="404040"/>
                </a:solidFill>
                <a:latin typeface="Arial" panose="020B0604020202020204" pitchFamily="34" charset="0"/>
                <a:cs typeface="Arial" panose="020B0604020202020204" pitchFamily="34" charset="0"/>
                <a:sym typeface="Arial"/>
              </a:rPr>
              <a:t>För </a:t>
            </a:r>
            <a:r>
              <a:rPr lang="en-US" sz="1400" dirty="0" err="1">
                <a:solidFill>
                  <a:srgbClr val="404040"/>
                </a:solidFill>
                <a:latin typeface="Arial" panose="020B0604020202020204" pitchFamily="34" charset="0"/>
                <a:cs typeface="Arial" panose="020B0604020202020204" pitchFamily="34" charset="0"/>
                <a:sym typeface="Arial"/>
              </a:rPr>
              <a:t>patienter</a:t>
            </a:r>
            <a:r>
              <a:rPr lang="en-US" sz="1400" dirty="0">
                <a:solidFill>
                  <a:srgbClr val="404040"/>
                </a:solidFill>
                <a:latin typeface="Arial" panose="020B0604020202020204" pitchFamily="34" charset="0"/>
                <a:cs typeface="Arial" panose="020B0604020202020204" pitchFamily="34" charset="0"/>
                <a:sym typeface="Arial"/>
              </a:rPr>
              <a:t> med </a:t>
            </a:r>
            <a:r>
              <a:rPr lang="en-US" sz="1400" dirty="0" err="1">
                <a:solidFill>
                  <a:srgbClr val="404040"/>
                </a:solidFill>
                <a:latin typeface="Arial" panose="020B0604020202020204" pitchFamily="34" charset="0"/>
                <a:cs typeface="Arial" panose="020B0604020202020204" pitchFamily="34" charset="0"/>
                <a:sym typeface="Arial"/>
              </a:rPr>
              <a:t>a</a:t>
            </a:r>
            <a:r>
              <a:rPr lang="en-US" sz="1400" b="0" i="0" u="none" strike="noStrike" dirty="0" err="1">
                <a:solidFill>
                  <a:srgbClr val="404040"/>
                </a:solidFill>
                <a:latin typeface="Arial" panose="020B0604020202020204" pitchFamily="34" charset="0"/>
                <a:cs typeface="Arial" panose="020B0604020202020204" pitchFamily="34" charset="0"/>
                <a:sym typeface="Arial"/>
              </a:rPr>
              <a:t>ggressiva</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cancersjukdomar</a:t>
            </a:r>
            <a:r>
              <a:rPr lang="en-US" sz="1400" b="0" i="0" u="none" strike="noStrike" dirty="0">
                <a:solidFill>
                  <a:srgbClr val="404040"/>
                </a:solidFill>
                <a:latin typeface="Arial" panose="020B0604020202020204" pitchFamily="34" charset="0"/>
                <a:cs typeface="Arial" panose="020B0604020202020204" pitchFamily="34" charset="0"/>
                <a:sym typeface="Arial"/>
              </a:rPr>
              <a:t> med </a:t>
            </a:r>
            <a:r>
              <a:rPr lang="en-US" sz="1400" b="0" i="0" u="none" strike="noStrike" dirty="0" err="1">
                <a:solidFill>
                  <a:srgbClr val="404040"/>
                </a:solidFill>
                <a:latin typeface="Arial" panose="020B0604020202020204" pitchFamily="34" charset="0"/>
                <a:cs typeface="Arial" panose="020B0604020202020204" pitchFamily="34" charset="0"/>
                <a:sym typeface="Arial"/>
              </a:rPr>
              <a:t>snabba</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förlopp</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dirty="0" err="1">
                <a:solidFill>
                  <a:srgbClr val="404040"/>
                </a:solidFill>
                <a:latin typeface="Arial" panose="020B0604020202020204" pitchFamily="34" charset="0"/>
                <a:cs typeface="Arial" panose="020B0604020202020204" pitchFamily="34" charset="0"/>
                <a:sym typeface="Arial"/>
              </a:rPr>
              <a:t>och</a:t>
            </a:r>
            <a:r>
              <a:rPr lang="en-US" sz="1400"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intensiva</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och</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krävande</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cellgiftsbehandlingar</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akut</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leukemi</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lymfom</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sarkom</a:t>
            </a:r>
            <a:r>
              <a:rPr lang="en-US" sz="1400" b="0" i="0" u="none" strike="noStrike" dirty="0">
                <a:solidFill>
                  <a:srgbClr val="404040"/>
                </a:solidFill>
                <a:latin typeface="Arial" panose="020B0604020202020204" pitchFamily="34" charset="0"/>
                <a:cs typeface="Arial" panose="020B0604020202020204" pitchFamily="34" charset="0"/>
                <a:sym typeface="Arial"/>
              </a:rPr>
              <a:t>)</a:t>
            </a:r>
            <a:endParaRPr lang="en-US" sz="1400" dirty="0">
              <a:solidFill>
                <a:srgbClr val="404040"/>
              </a:solidFill>
              <a:latin typeface="Arial" panose="020B0604020202020204" pitchFamily="34" charset="0"/>
              <a:cs typeface="Arial" panose="020B0604020202020204" pitchFamily="34" charset="0"/>
              <a:sym typeface="Arial"/>
            </a:endParaRPr>
          </a:p>
          <a:p>
            <a:pPr lvl="0">
              <a:lnSpc>
                <a:spcPct val="90000"/>
              </a:lnSpc>
              <a:spcBef>
                <a:spcPts val="1000"/>
              </a:spcBef>
              <a:spcAft>
                <a:spcPts val="0"/>
              </a:spcAft>
              <a:buClr>
                <a:schemeClr val="accent2"/>
              </a:buClr>
              <a:buSzPct val="100000"/>
            </a:pPr>
            <a:endParaRPr lang="en-US" sz="1400" dirty="0">
              <a:solidFill>
                <a:srgbClr val="404040"/>
              </a:solidFill>
              <a:latin typeface="Arial" panose="020B0604020202020204" pitchFamily="34" charset="0"/>
              <a:cs typeface="Arial" panose="020B0604020202020204" pitchFamily="34" charset="0"/>
              <a:sym typeface="Arial"/>
            </a:endParaRPr>
          </a:p>
          <a:p>
            <a:pPr lvl="0">
              <a:lnSpc>
                <a:spcPct val="90000"/>
              </a:lnSpc>
              <a:spcBef>
                <a:spcPts val="1000"/>
              </a:spcBef>
              <a:spcAft>
                <a:spcPts val="0"/>
              </a:spcAft>
              <a:buClr>
                <a:schemeClr val="accent2"/>
              </a:buClr>
              <a:buSzPct val="100000"/>
            </a:pPr>
            <a:r>
              <a:rPr lang="en-US" sz="1400" dirty="0" err="1">
                <a:solidFill>
                  <a:srgbClr val="404040"/>
                </a:solidFill>
                <a:latin typeface="Arial" panose="020B0604020202020204" pitchFamily="34" charset="0"/>
                <a:cs typeface="Arial" panose="020B0604020202020204" pitchFamily="34" charset="0"/>
                <a:sym typeface="Arial"/>
              </a:rPr>
              <a:t>Långa</a:t>
            </a:r>
            <a:r>
              <a:rPr lang="en-US" sz="1400" dirty="0">
                <a:solidFill>
                  <a:srgbClr val="404040"/>
                </a:solidFill>
                <a:latin typeface="Arial" panose="020B0604020202020204" pitchFamily="34" charset="0"/>
                <a:cs typeface="Arial" panose="020B0604020202020204" pitchFamily="34" charset="0"/>
                <a:sym typeface="Arial"/>
              </a:rPr>
              <a:t> </a:t>
            </a:r>
            <a:r>
              <a:rPr lang="en-US" sz="1400" dirty="0" err="1">
                <a:solidFill>
                  <a:srgbClr val="404040"/>
                </a:solidFill>
                <a:latin typeface="Arial" panose="020B0604020202020204" pitchFamily="34" charset="0"/>
                <a:cs typeface="Arial" panose="020B0604020202020204" pitchFamily="34" charset="0"/>
                <a:sym typeface="Arial"/>
              </a:rPr>
              <a:t>vårdförlopp</a:t>
            </a:r>
            <a:r>
              <a:rPr lang="en-US" sz="1400" dirty="0">
                <a:solidFill>
                  <a:srgbClr val="404040"/>
                </a:solidFill>
                <a:latin typeface="Arial" panose="020B0604020202020204" pitchFamily="34" charset="0"/>
                <a:cs typeface="Arial" panose="020B0604020202020204" pitchFamily="34" charset="0"/>
                <a:sym typeface="Arial"/>
              </a:rPr>
              <a:t>, </a:t>
            </a:r>
            <a:r>
              <a:rPr lang="en-US" sz="1400" dirty="0" err="1">
                <a:solidFill>
                  <a:srgbClr val="404040"/>
                </a:solidFill>
                <a:latin typeface="Arial" panose="020B0604020202020204" pitchFamily="34" charset="0"/>
                <a:cs typeface="Arial" panose="020B0604020202020204" pitchFamily="34" charset="0"/>
                <a:sym typeface="Arial"/>
              </a:rPr>
              <a:t>många</a:t>
            </a:r>
            <a:r>
              <a:rPr lang="en-US" sz="1400" dirty="0">
                <a:solidFill>
                  <a:srgbClr val="404040"/>
                </a:solidFill>
                <a:latin typeface="Arial" panose="020B0604020202020204" pitchFamily="34" charset="0"/>
                <a:cs typeface="Arial" panose="020B0604020202020204" pitchFamily="34" charset="0"/>
                <a:sym typeface="Arial"/>
              </a:rPr>
              <a:t> </a:t>
            </a:r>
            <a:r>
              <a:rPr lang="en-US" sz="1400" dirty="0" err="1">
                <a:solidFill>
                  <a:srgbClr val="404040"/>
                </a:solidFill>
                <a:latin typeface="Arial" panose="020B0604020202020204" pitchFamily="34" charset="0"/>
                <a:cs typeface="Arial" panose="020B0604020202020204" pitchFamily="34" charset="0"/>
                <a:sym typeface="Arial"/>
              </a:rPr>
              <a:t>inneliggande</a:t>
            </a:r>
            <a:r>
              <a:rPr lang="en-US" sz="1400" dirty="0">
                <a:solidFill>
                  <a:srgbClr val="404040"/>
                </a:solidFill>
                <a:latin typeface="Arial" panose="020B0604020202020204" pitchFamily="34" charset="0"/>
                <a:cs typeface="Arial" panose="020B0604020202020204" pitchFamily="34" charset="0"/>
                <a:sym typeface="Arial"/>
              </a:rPr>
              <a:t> </a:t>
            </a:r>
            <a:r>
              <a:rPr lang="en-US" sz="1400" dirty="0" err="1">
                <a:solidFill>
                  <a:srgbClr val="404040"/>
                </a:solidFill>
                <a:latin typeface="Arial" panose="020B0604020202020204" pitchFamily="34" charset="0"/>
                <a:cs typeface="Arial" panose="020B0604020202020204" pitchFamily="34" charset="0"/>
                <a:sym typeface="Arial"/>
              </a:rPr>
              <a:t>dagar</a:t>
            </a:r>
            <a:endParaRPr lang="en-US" sz="1400" dirty="0">
              <a:solidFill>
                <a:srgbClr val="404040"/>
              </a:solidFill>
              <a:latin typeface="Arial" panose="020B0604020202020204" pitchFamily="34" charset="0"/>
              <a:cs typeface="Arial" panose="020B0604020202020204" pitchFamily="34" charset="0"/>
            </a:endParaRPr>
          </a:p>
          <a:p>
            <a:pPr lvl="0">
              <a:lnSpc>
                <a:spcPct val="90000"/>
              </a:lnSpc>
              <a:spcBef>
                <a:spcPts val="1000"/>
              </a:spcBef>
              <a:spcAft>
                <a:spcPts val="0"/>
              </a:spcAft>
              <a:buClr>
                <a:schemeClr val="accent2"/>
              </a:buClr>
              <a:buSzPct val="100000"/>
            </a:pPr>
            <a:endParaRPr lang="en-US" sz="1400" b="0" i="0" u="none" strike="noStrike" dirty="0">
              <a:solidFill>
                <a:srgbClr val="404040"/>
              </a:solidFill>
              <a:latin typeface="Arial" panose="020B0604020202020204" pitchFamily="34" charset="0"/>
              <a:cs typeface="Arial" panose="020B0604020202020204" pitchFamily="34" charset="0"/>
              <a:sym typeface="Arial"/>
            </a:endParaRPr>
          </a:p>
          <a:p>
            <a:pPr lvl="0">
              <a:lnSpc>
                <a:spcPct val="90000"/>
              </a:lnSpc>
              <a:spcBef>
                <a:spcPts val="1000"/>
              </a:spcBef>
              <a:spcAft>
                <a:spcPts val="0"/>
              </a:spcAft>
              <a:buClr>
                <a:schemeClr val="accent2"/>
              </a:buClr>
              <a:buSzPct val="100000"/>
            </a:pPr>
            <a:r>
              <a:rPr lang="en-US" sz="1400" b="0" i="0" u="none" strike="noStrike" dirty="0" err="1">
                <a:solidFill>
                  <a:srgbClr val="404040"/>
                </a:solidFill>
                <a:latin typeface="Arial" panose="020B0604020202020204" pitchFamily="34" charset="0"/>
                <a:cs typeface="Arial" panose="020B0604020202020204" pitchFamily="34" charset="0"/>
                <a:sym typeface="Arial"/>
              </a:rPr>
              <a:t>Diagnos</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och</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behandling</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innebär</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svåra</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fysiska</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psykiska</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och</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psykosociala</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påfrestningar</a:t>
            </a:r>
            <a:endParaRPr lang="en-US" sz="1400" b="0" i="0" u="none" strike="noStrike" dirty="0">
              <a:solidFill>
                <a:srgbClr val="404040"/>
              </a:solidFill>
              <a:latin typeface="Arial" panose="020B0604020202020204" pitchFamily="34" charset="0"/>
              <a:cs typeface="Arial" panose="020B0604020202020204" pitchFamily="34" charset="0"/>
              <a:sym typeface="Arial"/>
            </a:endParaRPr>
          </a:p>
          <a:p>
            <a:pPr lvl="0">
              <a:lnSpc>
                <a:spcPct val="90000"/>
              </a:lnSpc>
              <a:spcBef>
                <a:spcPts val="1000"/>
              </a:spcBef>
              <a:spcAft>
                <a:spcPts val="0"/>
              </a:spcAft>
              <a:buClr>
                <a:schemeClr val="accent2"/>
              </a:buClr>
              <a:buSzPct val="100000"/>
            </a:pPr>
            <a:endParaRPr lang="en-US" sz="1400" dirty="0">
              <a:solidFill>
                <a:srgbClr val="404040"/>
              </a:solidFill>
              <a:latin typeface="Arial" panose="020B0604020202020204" pitchFamily="34" charset="0"/>
              <a:cs typeface="Arial" panose="020B0604020202020204" pitchFamily="34" charset="0"/>
            </a:endParaRPr>
          </a:p>
          <a:p>
            <a:pPr marL="228600" lvl="0">
              <a:lnSpc>
                <a:spcPct val="90000"/>
              </a:lnSpc>
              <a:spcBef>
                <a:spcPts val="1000"/>
              </a:spcBef>
              <a:spcAft>
                <a:spcPts val="0"/>
              </a:spcAft>
              <a:buClr>
                <a:schemeClr val="accent2"/>
              </a:buClr>
              <a:buSzPct val="100000"/>
            </a:pPr>
            <a:r>
              <a:rPr lang="en-US" sz="1400" b="0" i="0" u="none" strike="noStrike" dirty="0" err="1">
                <a:solidFill>
                  <a:srgbClr val="404040"/>
                </a:solidFill>
                <a:latin typeface="Arial" panose="020B0604020202020204" pitchFamily="34" charset="0"/>
                <a:cs typeface="Arial" panose="020B0604020202020204" pitchFamily="34" charset="0"/>
                <a:sym typeface="Arial"/>
              </a:rPr>
              <a:t>Forskning</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visar</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att</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behandlingen</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kan</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ges</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inom</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öppenvården</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på</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ett</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säkert</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sätt</a:t>
            </a:r>
            <a:r>
              <a:rPr lang="en-US" sz="1400" b="0" i="0" u="none" strike="noStrike" dirty="0">
                <a:solidFill>
                  <a:srgbClr val="404040"/>
                </a:solidFill>
                <a:latin typeface="Arial" panose="020B0604020202020204" pitchFamily="34" charset="0"/>
                <a:cs typeface="Arial" panose="020B0604020202020204" pitchFamily="34" charset="0"/>
                <a:sym typeface="Arial"/>
              </a:rPr>
              <a:t> till de </a:t>
            </a:r>
            <a:r>
              <a:rPr lang="en-US" sz="1400" b="0" i="0" u="none" strike="noStrike" dirty="0" err="1">
                <a:solidFill>
                  <a:srgbClr val="404040"/>
                </a:solidFill>
                <a:latin typeface="Arial" panose="020B0604020202020204" pitchFamily="34" charset="0"/>
                <a:cs typeface="Arial" panose="020B0604020202020204" pitchFamily="34" charset="0"/>
                <a:sym typeface="Arial"/>
              </a:rPr>
              <a:t>flesta</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patienter</a:t>
            </a:r>
            <a:r>
              <a:rPr lang="en-US" sz="1400" dirty="0">
                <a:solidFill>
                  <a:srgbClr val="404040"/>
                </a:solidFill>
                <a:latin typeface="Arial" panose="020B0604020202020204" pitchFamily="34" charset="0"/>
                <a:cs typeface="Arial" panose="020B0604020202020204" pitchFamily="34" charset="0"/>
                <a:sym typeface="Arial"/>
              </a:rPr>
              <a:t> </a:t>
            </a:r>
            <a:r>
              <a:rPr lang="en-US" sz="1400" dirty="0" err="1">
                <a:solidFill>
                  <a:srgbClr val="404040"/>
                </a:solidFill>
                <a:latin typeface="Arial" panose="020B0604020202020204" pitchFamily="34" charset="0"/>
                <a:cs typeface="Arial" panose="020B0604020202020204" pitchFamily="34" charset="0"/>
                <a:sym typeface="Arial"/>
              </a:rPr>
              <a:t>och</a:t>
            </a:r>
            <a:r>
              <a:rPr lang="en-US" sz="1400" dirty="0">
                <a:solidFill>
                  <a:srgbClr val="404040"/>
                </a:solidFill>
                <a:latin typeface="Arial" panose="020B0604020202020204" pitchFamily="34" charset="0"/>
                <a:cs typeface="Arial" panose="020B0604020202020204" pitchFamily="34" charset="0"/>
                <a:sym typeface="Arial"/>
              </a:rPr>
              <a:t> </a:t>
            </a:r>
            <a:r>
              <a:rPr lang="en-US" sz="1400" dirty="0" err="1">
                <a:solidFill>
                  <a:srgbClr val="404040"/>
                </a:solidFill>
                <a:latin typeface="Arial" panose="020B0604020202020204" pitchFamily="34" charset="0"/>
                <a:cs typeface="Arial" panose="020B0604020202020204" pitchFamily="34" charset="0"/>
                <a:sym typeface="Arial"/>
              </a:rPr>
              <a:t>beskriver</a:t>
            </a:r>
            <a:r>
              <a:rPr lang="en-US" sz="1400" dirty="0">
                <a:solidFill>
                  <a:srgbClr val="404040"/>
                </a:solidFill>
                <a:latin typeface="Arial" panose="020B0604020202020204" pitchFamily="34" charset="0"/>
                <a:cs typeface="Arial" panose="020B0604020202020204" pitchFamily="34" charset="0"/>
                <a:sym typeface="Arial"/>
              </a:rPr>
              <a:t> </a:t>
            </a:r>
            <a:r>
              <a:rPr lang="en-US" sz="1400" dirty="0" err="1">
                <a:solidFill>
                  <a:srgbClr val="404040"/>
                </a:solidFill>
                <a:latin typeface="Arial" panose="020B0604020202020204" pitchFamily="34" charset="0"/>
                <a:cs typeface="Arial" panose="020B0604020202020204" pitchFamily="34" charset="0"/>
                <a:sym typeface="Arial"/>
              </a:rPr>
              <a:t>p</a:t>
            </a:r>
            <a:r>
              <a:rPr lang="en-US" sz="1400" b="0" i="0" u="none" strike="noStrike" dirty="0" err="1">
                <a:solidFill>
                  <a:srgbClr val="404040"/>
                </a:solidFill>
                <a:latin typeface="Arial" panose="020B0604020202020204" pitchFamily="34" charset="0"/>
                <a:cs typeface="Arial" panose="020B0604020202020204" pitchFamily="34" charset="0"/>
                <a:sym typeface="Arial"/>
              </a:rPr>
              <a:t>ositiva</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effekter</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som</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ökad</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livskvalité</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dirty="0" err="1">
                <a:solidFill>
                  <a:srgbClr val="404040"/>
                </a:solidFill>
                <a:latin typeface="Arial" panose="020B0604020202020204" pitchFamily="34" charset="0"/>
                <a:cs typeface="Arial" panose="020B0604020202020204" pitchFamily="34" charset="0"/>
                <a:sym typeface="Arial"/>
              </a:rPr>
              <a:t>k</a:t>
            </a:r>
            <a:r>
              <a:rPr lang="en-US" sz="1400" b="0" i="0" u="none" strike="noStrike" dirty="0" err="1">
                <a:solidFill>
                  <a:srgbClr val="404040"/>
                </a:solidFill>
                <a:latin typeface="Arial" panose="020B0604020202020204" pitchFamily="34" charset="0"/>
                <a:cs typeface="Arial" panose="020B0604020202020204" pitchFamily="34" charset="0"/>
                <a:sym typeface="Arial"/>
              </a:rPr>
              <a:t>änsla</a:t>
            </a:r>
            <a:r>
              <a:rPr lang="en-US" sz="1400" b="0" i="0" u="none" strike="noStrike" dirty="0">
                <a:solidFill>
                  <a:srgbClr val="404040"/>
                </a:solidFill>
                <a:latin typeface="Arial" panose="020B0604020202020204" pitchFamily="34" charset="0"/>
                <a:cs typeface="Arial" panose="020B0604020202020204" pitchFamily="34" charset="0"/>
                <a:sym typeface="Arial"/>
              </a:rPr>
              <a:t> av </a:t>
            </a:r>
            <a:r>
              <a:rPr lang="en-US" sz="1400" b="0" i="0" u="none" strike="noStrike" dirty="0" err="1">
                <a:solidFill>
                  <a:srgbClr val="404040"/>
                </a:solidFill>
                <a:latin typeface="Arial" panose="020B0604020202020204" pitchFamily="34" charset="0"/>
                <a:cs typeface="Arial" panose="020B0604020202020204" pitchFamily="34" charset="0"/>
                <a:sym typeface="Arial"/>
              </a:rPr>
              <a:t>kontroll</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och</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frihet</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färre</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biverkningar</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och</a:t>
            </a:r>
            <a:r>
              <a:rPr lang="en-US" sz="1400" b="0" i="0" u="none" strike="noStrike" dirty="0">
                <a:solidFill>
                  <a:srgbClr val="404040"/>
                </a:solidFill>
                <a:latin typeface="Arial" panose="020B0604020202020204" pitchFamily="34" charset="0"/>
                <a:cs typeface="Arial" panose="020B0604020202020204" pitchFamily="34" charset="0"/>
                <a:sym typeface="Arial"/>
              </a:rPr>
              <a:t> </a:t>
            </a:r>
            <a:r>
              <a:rPr lang="en-US" sz="1400" b="0" i="0" u="none" strike="noStrike" dirty="0" err="1">
                <a:solidFill>
                  <a:srgbClr val="404040"/>
                </a:solidFill>
                <a:latin typeface="Arial" panose="020B0604020202020204" pitchFamily="34" charset="0"/>
                <a:cs typeface="Arial" panose="020B0604020202020204" pitchFamily="34" charset="0"/>
                <a:sym typeface="Arial"/>
              </a:rPr>
              <a:t>mindre</a:t>
            </a:r>
            <a:r>
              <a:rPr lang="en-US" sz="1400" b="0" i="0" u="none" strike="noStrike" dirty="0">
                <a:solidFill>
                  <a:srgbClr val="404040"/>
                </a:solidFill>
                <a:latin typeface="Arial" panose="020B0604020202020204" pitchFamily="34" charset="0"/>
                <a:cs typeface="Arial" panose="020B0604020202020204" pitchFamily="34" charset="0"/>
                <a:sym typeface="Arial"/>
              </a:rPr>
              <a:t> risk för </a:t>
            </a:r>
            <a:r>
              <a:rPr lang="en-US" sz="1400" b="0" i="0" u="none" strike="noStrike" dirty="0" err="1">
                <a:solidFill>
                  <a:srgbClr val="404040"/>
                </a:solidFill>
                <a:latin typeface="Arial" panose="020B0604020202020204" pitchFamily="34" charset="0"/>
                <a:cs typeface="Arial" panose="020B0604020202020204" pitchFamily="34" charset="0"/>
                <a:sym typeface="Arial"/>
              </a:rPr>
              <a:t>infektioner</a:t>
            </a:r>
            <a:endParaRPr lang="en-US" sz="1400" dirty="0">
              <a:solidFill>
                <a:srgbClr val="404040"/>
              </a:solidFill>
              <a:latin typeface="Arial" panose="020B0604020202020204" pitchFamily="34" charset="0"/>
              <a:cs typeface="Arial" panose="020B0604020202020204" pitchFamily="34" charset="0"/>
            </a:endParaRPr>
          </a:p>
          <a:p>
            <a:pPr>
              <a:lnSpc>
                <a:spcPct val="90000"/>
              </a:lnSpc>
              <a:spcBef>
                <a:spcPts val="1000"/>
              </a:spcBef>
              <a:buClr>
                <a:schemeClr val="accent2"/>
              </a:buClr>
            </a:pPr>
            <a:endParaRPr lang="en-US" sz="1200" dirty="0">
              <a:solidFill>
                <a:srgbClr val="404040"/>
              </a:solidFill>
            </a:endParaRPr>
          </a:p>
        </p:txBody>
      </p:sp>
    </p:spTree>
    <p:extLst>
      <p:ext uri="{BB962C8B-B14F-4D97-AF65-F5344CB8AC3E}">
        <p14:creationId xmlns:p14="http://schemas.microsoft.com/office/powerpoint/2010/main" val="3532804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66" name="Rectangle 2060">
            <a:extLst>
              <a:ext uri="{FF2B5EF4-FFF2-40B4-BE49-F238E27FC236}">
                <a16:creationId xmlns:a16="http://schemas.microsoft.com/office/drawing/2014/main" id="{7D587F9F-3F48-4929-8532-62B82B3F66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ubrik 3">
            <a:extLst>
              <a:ext uri="{FF2B5EF4-FFF2-40B4-BE49-F238E27FC236}">
                <a16:creationId xmlns:a16="http://schemas.microsoft.com/office/drawing/2014/main" id="{38216A32-2CFF-0F3B-298E-61F68E336543}"/>
              </a:ext>
            </a:extLst>
          </p:cNvPr>
          <p:cNvSpPr>
            <a:spLocks noGrp="1"/>
          </p:cNvSpPr>
          <p:nvPr>
            <p:ph type="title"/>
          </p:nvPr>
        </p:nvSpPr>
        <p:spPr>
          <a:xfrm>
            <a:off x="487299" y="752043"/>
            <a:ext cx="4793265" cy="2943197"/>
          </a:xfrm>
          <a:solidFill>
            <a:srgbClr val="FFFFFF"/>
          </a:solidFill>
          <a:ln>
            <a:solidFill>
              <a:srgbClr val="404040"/>
            </a:solidFill>
          </a:ln>
        </p:spPr>
        <p:txBody>
          <a:bodyPr vert="horz" lIns="182880" tIns="182880" rIns="182880" bIns="182880" rtlCol="0" anchor="ctr">
            <a:normAutofit/>
          </a:bodyPr>
          <a:lstStyle/>
          <a:p>
            <a:pPr rtl="0" fontAlgn="base">
              <a:spcBef>
                <a:spcPts val="0"/>
              </a:spcBef>
              <a:spcAft>
                <a:spcPts val="0"/>
              </a:spcAft>
            </a:pPr>
            <a:r>
              <a:rPr lang="sv-SE" sz="1800" b="0" i="0" u="none" strike="noStrike" dirty="0">
                <a:solidFill>
                  <a:srgbClr val="000000"/>
                </a:solidFill>
                <a:effectLst/>
                <a:latin typeface="Arial" panose="020B0604020202020204" pitchFamily="34" charset="0"/>
              </a:rPr>
              <a:t>programmerbara portabla infusionspumpar </a:t>
            </a:r>
            <a:br>
              <a:rPr lang="sv-SE" sz="1800" b="0" i="0" u="none" strike="noStrike" dirty="0">
                <a:solidFill>
                  <a:srgbClr val="000000"/>
                </a:solidFill>
                <a:effectLst/>
                <a:latin typeface="Arial" panose="020B0604020202020204" pitchFamily="34" charset="0"/>
              </a:rPr>
            </a:br>
            <a:br>
              <a:rPr lang="sv-SE" sz="1800" b="0" i="0" u="none" strike="noStrike" dirty="0">
                <a:solidFill>
                  <a:srgbClr val="000000"/>
                </a:solidFill>
                <a:effectLst/>
                <a:latin typeface="Arial" panose="020B0604020202020204" pitchFamily="34" charset="0"/>
              </a:rPr>
            </a:br>
            <a:r>
              <a:rPr lang="sv-SE" sz="1800" b="0" i="0" u="none" strike="noStrike" dirty="0">
                <a:solidFill>
                  <a:srgbClr val="000000"/>
                </a:solidFill>
                <a:effectLst/>
                <a:latin typeface="Arial" panose="020B0604020202020204" pitchFamily="34" charset="0"/>
              </a:rPr>
              <a:t>självadministrering av subkutana cytostatikainjektioner</a:t>
            </a:r>
            <a:br>
              <a:rPr lang="sv-SE" sz="1800" b="0" i="0" u="none" strike="noStrike" dirty="0">
                <a:solidFill>
                  <a:srgbClr val="000000"/>
                </a:solidFill>
                <a:effectLst/>
                <a:latin typeface="Arial" panose="020B0604020202020204" pitchFamily="34" charset="0"/>
              </a:rPr>
            </a:br>
            <a:endParaRPr lang="en-US" sz="2600" dirty="0">
              <a:solidFill>
                <a:srgbClr val="262626"/>
              </a:solidFill>
            </a:endParaRPr>
          </a:p>
        </p:txBody>
      </p:sp>
      <p:sp>
        <p:nvSpPr>
          <p:cNvPr id="2070" name="Rectangle 2062">
            <a:extLst>
              <a:ext uri="{FF2B5EF4-FFF2-40B4-BE49-F238E27FC236}">
                <a16:creationId xmlns:a16="http://schemas.microsoft.com/office/drawing/2014/main" id="{6DCB66B2-3729-41B6-8A12-AB8550189D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203" y="321731"/>
            <a:ext cx="3208079" cy="36748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4" name="Picture 6" descr="En bild som visar Bagage och väskor, tillbehör, väska, inomhus&#10;&#10;Automatiskt genererad beskrivning">
            <a:extLst>
              <a:ext uri="{FF2B5EF4-FFF2-40B4-BE49-F238E27FC236}">
                <a16:creationId xmlns:a16="http://schemas.microsoft.com/office/drawing/2014/main" id="{B67C2ACB-2BF7-1B5A-10DF-B6C7152E5A3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45227" y="485803"/>
            <a:ext cx="2510029" cy="3346704"/>
          </a:xfrm>
          <a:prstGeom prst="rect">
            <a:avLst/>
          </a:prstGeom>
          <a:noFill/>
          <a:extLst>
            <a:ext uri="{909E8E84-426E-40DD-AFC4-6F175D3DCCD1}">
              <a14:hiddenFill xmlns:a14="http://schemas.microsoft.com/office/drawing/2010/main">
                <a:solidFill>
                  <a:srgbClr val="FFFFFF"/>
                </a:solidFill>
              </a14:hiddenFill>
            </a:ext>
          </a:extLst>
        </p:spPr>
      </p:pic>
      <p:sp>
        <p:nvSpPr>
          <p:cNvPr id="2065" name="Rectangle 2064">
            <a:extLst>
              <a:ext uri="{FF2B5EF4-FFF2-40B4-BE49-F238E27FC236}">
                <a16:creationId xmlns:a16="http://schemas.microsoft.com/office/drawing/2014/main" id="{ABA662FB-3DC6-4E93-98AC-B84BA41F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7212" y="321731"/>
            <a:ext cx="2111317" cy="2065869"/>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7" name="Rectangle 2066">
            <a:extLst>
              <a:ext uri="{FF2B5EF4-FFF2-40B4-BE49-F238E27FC236}">
                <a16:creationId xmlns:a16="http://schemas.microsoft.com/office/drawing/2014/main" id="{FB9BE604-0CC0-41C8-9673-995F82DA02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203" y="4163080"/>
            <a:ext cx="3208079" cy="2374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n bild som visar person, inomhus, Medicinsk utrustning, sjukvård&#10;&#10;Automatiskt genererad beskrivning">
            <a:extLst>
              <a:ext uri="{FF2B5EF4-FFF2-40B4-BE49-F238E27FC236}">
                <a16:creationId xmlns:a16="http://schemas.microsoft.com/office/drawing/2014/main" id="{A78018D5-0C3B-2089-22DB-E0904017A60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41809" y="4334146"/>
            <a:ext cx="2516866" cy="2038662"/>
          </a:xfrm>
          <a:prstGeom prst="rect">
            <a:avLst/>
          </a:prstGeom>
          <a:noFill/>
          <a:extLst>
            <a:ext uri="{909E8E84-426E-40DD-AFC4-6F175D3DCCD1}">
              <a14:hiddenFill xmlns:a14="http://schemas.microsoft.com/office/drawing/2010/main">
                <a:solidFill>
                  <a:srgbClr val="FFFFFF"/>
                </a:solidFill>
              </a14:hiddenFill>
            </a:ext>
          </a:extLst>
        </p:spPr>
      </p:pic>
      <p:sp>
        <p:nvSpPr>
          <p:cNvPr id="2069" name="Rectangle 2068">
            <a:extLst>
              <a:ext uri="{FF2B5EF4-FFF2-40B4-BE49-F238E27FC236}">
                <a16:creationId xmlns:a16="http://schemas.microsoft.com/office/drawing/2014/main" id="{2036372A-822B-498E-AD05-6BE85743A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7212" y="2548467"/>
            <a:ext cx="2111317" cy="33527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descr="En bild som visar pryl, Kommunikationsenhet, Portabel kommunikationsenhet, person&#10;&#10;Automatiskt genererad beskrivning">
            <a:extLst>
              <a:ext uri="{FF2B5EF4-FFF2-40B4-BE49-F238E27FC236}">
                <a16:creationId xmlns:a16="http://schemas.microsoft.com/office/drawing/2014/main" id="{BADACAA4-D0E1-97AC-B5D4-898A80F7B93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921040" y="2961035"/>
            <a:ext cx="1783661" cy="2530015"/>
          </a:xfrm>
          <a:prstGeom prst="rect">
            <a:avLst/>
          </a:prstGeom>
          <a:noFill/>
          <a:extLst>
            <a:ext uri="{909E8E84-426E-40DD-AFC4-6F175D3DCCD1}">
              <a14:hiddenFill xmlns:a14="http://schemas.microsoft.com/office/drawing/2010/main">
                <a:solidFill>
                  <a:srgbClr val="FFFFFF"/>
                </a:solidFill>
              </a14:hiddenFill>
            </a:ext>
          </a:extLst>
        </p:spPr>
      </p:pic>
      <p:pic>
        <p:nvPicPr>
          <p:cNvPr id="6" name="Bildobjekt 5" descr="Region Skånes logotyp - avsändarinformation ">
            <a:extLst>
              <a:ext uri="{FF2B5EF4-FFF2-40B4-BE49-F238E27FC236}">
                <a16:creationId xmlns:a16="http://schemas.microsoft.com/office/drawing/2014/main" id="{7C9D3C79-BDB6-FFA4-4DC9-025D86AED8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2894714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55F0AD-725C-25EF-4662-666333F4EC2F}"/>
              </a:ext>
            </a:extLst>
          </p:cNvPr>
          <p:cNvSpPr>
            <a:spLocks noGrp="1"/>
          </p:cNvSpPr>
          <p:nvPr>
            <p:ph type="title"/>
          </p:nvPr>
        </p:nvSpPr>
        <p:spPr>
          <a:xfrm>
            <a:off x="1121343" y="1444753"/>
            <a:ext cx="4379439" cy="3968496"/>
          </a:xfrm>
          <a:prstGeom prst="rect">
            <a:avLst/>
          </a:prstGeom>
          <a:solidFill>
            <a:schemeClr val="accent2"/>
          </a:solidFill>
          <a:ln w="190500" cap="sq" cmpd="thinThick">
            <a:solidFill>
              <a:schemeClr val="accent2"/>
            </a:solidFill>
            <a:miter lim="800000"/>
          </a:ln>
        </p:spPr>
        <p:txBody>
          <a:bodyPr vert="horz" wrap="square" lIns="182880" tIns="182880" rIns="182880" bIns="182880" rtlCol="0" anchor="ctr">
            <a:normAutofit/>
          </a:bodyPr>
          <a:lstStyle/>
          <a:p>
            <a:r>
              <a:rPr lang="sv-SE" sz="2400" b="0" i="0" u="none" strike="noStrike" dirty="0">
                <a:solidFill>
                  <a:srgbClr val="000000"/>
                </a:solidFill>
                <a:effectLst/>
                <a:latin typeface="Arial" panose="020B0604020202020204" pitchFamily="34" charset="0"/>
              </a:rPr>
              <a:t>Tillvägagångssätt</a:t>
            </a:r>
            <a:endParaRPr lang="en-US" sz="3200" kern="1200" cap="all" spc="200" baseline="0" dirty="0">
              <a:solidFill>
                <a:srgbClr val="FFFFFF"/>
              </a:solidFill>
              <a:latin typeface="+mj-lt"/>
              <a:ea typeface="+mj-ea"/>
              <a:cs typeface="+mj-cs"/>
            </a:endParaRPr>
          </a:p>
        </p:txBody>
      </p:sp>
      <p:sp>
        <p:nvSpPr>
          <p:cNvPr id="3" name="Platshållare för innehåll 2">
            <a:extLst>
              <a:ext uri="{FF2B5EF4-FFF2-40B4-BE49-F238E27FC236}">
                <a16:creationId xmlns:a16="http://schemas.microsoft.com/office/drawing/2014/main" id="{47E18676-A76D-B34A-265A-8D44C5906B71}"/>
              </a:ext>
            </a:extLst>
          </p:cNvPr>
          <p:cNvSpPr>
            <a:spLocks noGrp="1"/>
          </p:cNvSpPr>
          <p:nvPr>
            <p:ph idx="1"/>
          </p:nvPr>
        </p:nvSpPr>
        <p:spPr>
          <a:xfrm>
            <a:off x="6095999" y="1444752"/>
            <a:ext cx="4209828" cy="3968496"/>
          </a:xfrm>
        </p:spPr>
        <p:txBody>
          <a:bodyPr vert="horz" lIns="91440" tIns="45720" rIns="91440" bIns="45720" rtlCol="0" anchor="ctr">
            <a:normAutofit/>
          </a:bodyPr>
          <a:lstStyle/>
          <a:p>
            <a:pPr rtl="0">
              <a:spcBef>
                <a:spcPts val="0"/>
              </a:spcBef>
              <a:spcAft>
                <a:spcPts val="0"/>
              </a:spcAft>
            </a:pPr>
            <a:r>
              <a:rPr lang="sv-SE" sz="1400" i="0" u="none" strike="noStrike" dirty="0">
                <a:solidFill>
                  <a:srgbClr val="000000"/>
                </a:solidFill>
                <a:effectLst/>
                <a:latin typeface="Arial" panose="020B0604020202020204" pitchFamily="34" charset="0"/>
              </a:rPr>
              <a:t>Genomlysning av behandlingsregimer för att se vilka som kan ges polikliniskt</a:t>
            </a:r>
            <a:endParaRPr lang="sv-SE" sz="1400" dirty="0">
              <a:effectLst/>
            </a:endParaRPr>
          </a:p>
          <a:p>
            <a:pPr rtl="0">
              <a:spcBef>
                <a:spcPts val="1600"/>
              </a:spcBef>
              <a:spcAft>
                <a:spcPts val="0"/>
              </a:spcAft>
            </a:pPr>
            <a:r>
              <a:rPr lang="sv-SE" sz="1400" i="0" u="none" strike="noStrike" dirty="0">
                <a:solidFill>
                  <a:srgbClr val="000000"/>
                </a:solidFill>
                <a:effectLst/>
                <a:latin typeface="Arial" panose="020B0604020202020204" pitchFamily="34" charset="0"/>
              </a:rPr>
              <a:t>Tätt samarbete med apotek och pumpföretag</a:t>
            </a:r>
            <a:endParaRPr lang="sv-SE" sz="1400" dirty="0">
              <a:effectLst/>
            </a:endParaRPr>
          </a:p>
          <a:p>
            <a:pPr rtl="0">
              <a:spcBef>
                <a:spcPts val="1600"/>
              </a:spcBef>
              <a:spcAft>
                <a:spcPts val="0"/>
              </a:spcAft>
            </a:pPr>
            <a:r>
              <a:rPr lang="sv-SE" sz="1400" i="0" u="none" strike="noStrike" dirty="0">
                <a:solidFill>
                  <a:srgbClr val="000000"/>
                </a:solidFill>
                <a:effectLst/>
                <a:latin typeface="Arial" panose="020B0604020202020204" pitchFamily="34" charset="0"/>
              </a:rPr>
              <a:t>Utbildning till patienter och personal</a:t>
            </a:r>
            <a:endParaRPr lang="sv-SE" sz="1400" dirty="0">
              <a:effectLst/>
            </a:endParaRPr>
          </a:p>
          <a:p>
            <a:pPr rtl="0">
              <a:spcBef>
                <a:spcPts val="1600"/>
              </a:spcBef>
              <a:spcAft>
                <a:spcPts val="0"/>
              </a:spcAft>
            </a:pPr>
            <a:r>
              <a:rPr lang="sv-SE" sz="1400" i="0" u="none" strike="noStrike" dirty="0">
                <a:solidFill>
                  <a:srgbClr val="000000"/>
                </a:solidFill>
                <a:effectLst/>
                <a:latin typeface="Arial" panose="020B0604020202020204" pitchFamily="34" charset="0"/>
              </a:rPr>
              <a:t>Tydliga kontaktvägar för patienter</a:t>
            </a:r>
            <a:endParaRPr lang="sv-SE" sz="1400" dirty="0">
              <a:effectLst/>
            </a:endParaRPr>
          </a:p>
          <a:p>
            <a:pPr rtl="0">
              <a:spcBef>
                <a:spcPts val="1600"/>
              </a:spcBef>
              <a:spcAft>
                <a:spcPts val="0"/>
              </a:spcAft>
            </a:pPr>
            <a:r>
              <a:rPr lang="sv-SE" sz="1400" i="0" u="none" strike="noStrike" dirty="0">
                <a:solidFill>
                  <a:srgbClr val="000000"/>
                </a:solidFill>
                <a:effectLst/>
                <a:latin typeface="Arial" panose="020B0604020202020204" pitchFamily="34" charset="0"/>
              </a:rPr>
              <a:t>Skriftligt material, PM, flödesscheman</a:t>
            </a:r>
            <a:endParaRPr lang="sv-SE" sz="1400" dirty="0">
              <a:effectLst/>
            </a:endParaRPr>
          </a:p>
          <a:p>
            <a:pPr rtl="0">
              <a:spcBef>
                <a:spcPts val="1600"/>
              </a:spcBef>
              <a:spcAft>
                <a:spcPts val="0"/>
              </a:spcAft>
            </a:pPr>
            <a:r>
              <a:rPr lang="sv-SE" sz="1400" i="0" u="none" strike="noStrike" dirty="0">
                <a:solidFill>
                  <a:srgbClr val="000000"/>
                </a:solidFill>
                <a:effectLst/>
                <a:latin typeface="Arial" panose="020B0604020202020204" pitchFamily="34" charset="0"/>
              </a:rPr>
              <a:t>Fokus på personcentrerad vård med ökad grad av egenvård</a:t>
            </a:r>
            <a:br>
              <a:rPr lang="sv-SE" sz="1400" b="1" dirty="0">
                <a:effectLst/>
              </a:rPr>
            </a:br>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1619988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a:extLst>
              <a:ext uri="{FF2B5EF4-FFF2-40B4-BE49-F238E27FC236}">
                <a16:creationId xmlns:a16="http://schemas.microsoft.com/office/drawing/2014/main" id="{8B28EA31-C089-5124-630E-169894D74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42" y="4435592"/>
            <a:ext cx="4548084" cy="11689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40286BA0-4AAB-B4C9-AE95-08F250F6E5A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42149" r="40777" b="-1"/>
          <a:stretch/>
        </p:blipFill>
        <p:spPr bwMode="auto">
          <a:xfrm>
            <a:off x="6096000" y="429223"/>
            <a:ext cx="2509330" cy="3096674"/>
          </a:xfrm>
          <a:prstGeom prst="rect">
            <a:avLst/>
          </a:prstGeom>
          <a:noFill/>
          <a:ln>
            <a:noFill/>
          </a:ln>
          <a:extLst>
            <a:ext uri="{53640926-AAD7-44D8-BBD7-CCE9431645EC}">
              <a14:shadowObscured xmlns:a14="http://schemas.microsoft.com/office/drawing/2010/main"/>
            </a:ext>
          </a:extLst>
        </p:spPr>
      </p:pic>
      <p:pic>
        <p:nvPicPr>
          <p:cNvPr id="14" name="Picture 2">
            <a:extLst>
              <a:ext uri="{FF2B5EF4-FFF2-40B4-BE49-F238E27FC236}">
                <a16:creationId xmlns:a16="http://schemas.microsoft.com/office/drawing/2014/main" id="{40286BA0-4AAB-B4C9-AE95-08F250F6E5A9}"/>
              </a:ext>
            </a:extLst>
          </p:cNvPr>
          <p:cNvPicPr>
            <a:picLocks noChangeAspect="1"/>
          </p:cNvPicPr>
          <p:nvPr/>
        </p:nvPicPr>
        <p:blipFill rotWithShape="1">
          <a:blip r:embed="rId4">
            <a:extLst>
              <a:ext uri="{28A0092B-C50C-407E-A947-70E740481C1C}">
                <a14:useLocalDpi xmlns:a14="http://schemas.microsoft.com/office/drawing/2010/main" val="0"/>
              </a:ext>
            </a:extLst>
          </a:blip>
          <a:srcRect l="57945"/>
          <a:stretch/>
        </p:blipFill>
        <p:spPr bwMode="auto">
          <a:xfrm>
            <a:off x="9333186" y="546282"/>
            <a:ext cx="1992949" cy="5990025"/>
          </a:xfrm>
          <a:prstGeom prst="rect">
            <a:avLst/>
          </a:prstGeom>
          <a:noFill/>
          <a:ln>
            <a:noFill/>
          </a:ln>
          <a:extLst>
            <a:ext uri="{53640926-AAD7-44D8-BBD7-CCE9431645EC}">
              <a14:shadowObscured xmlns:a14="http://schemas.microsoft.com/office/drawing/2010/main"/>
            </a:ext>
          </a:extLst>
        </p:spPr>
      </p:pic>
      <p:sp>
        <p:nvSpPr>
          <p:cNvPr id="15" name="textruta 14">
            <a:extLst>
              <a:ext uri="{FF2B5EF4-FFF2-40B4-BE49-F238E27FC236}">
                <a16:creationId xmlns:a16="http://schemas.microsoft.com/office/drawing/2014/main" id="{D2BD5413-96DB-0884-30E6-54C7FDF9A4E1}"/>
              </a:ext>
            </a:extLst>
          </p:cNvPr>
          <p:cNvSpPr txBox="1"/>
          <p:nvPr/>
        </p:nvSpPr>
        <p:spPr>
          <a:xfrm>
            <a:off x="306542" y="3647090"/>
            <a:ext cx="4305225" cy="584775"/>
          </a:xfrm>
          <a:prstGeom prst="rect">
            <a:avLst/>
          </a:prstGeom>
          <a:noFill/>
        </p:spPr>
        <p:txBody>
          <a:bodyPr wrap="square" rtlCol="0">
            <a:spAutoFit/>
          </a:bodyPr>
          <a:lstStyle/>
          <a:p>
            <a:r>
              <a:rPr lang="sv-SE" sz="1600" dirty="0">
                <a:latin typeface="Arial" panose="020B0604020202020204" pitchFamily="34" charset="0"/>
                <a:cs typeface="Arial" panose="020B0604020202020204" pitchFamily="34" charset="0"/>
              </a:rPr>
              <a:t>Exempel och översiktsbild på hur antal inneliggande dagar har förändrats</a:t>
            </a:r>
          </a:p>
        </p:txBody>
      </p:sp>
      <p:sp>
        <p:nvSpPr>
          <p:cNvPr id="18" name="textruta 17">
            <a:extLst>
              <a:ext uri="{FF2B5EF4-FFF2-40B4-BE49-F238E27FC236}">
                <a16:creationId xmlns:a16="http://schemas.microsoft.com/office/drawing/2014/main" id="{BE670F2B-0ED0-C101-B2C7-7D83BE2F1547}"/>
              </a:ext>
            </a:extLst>
          </p:cNvPr>
          <p:cNvSpPr txBox="1"/>
          <p:nvPr/>
        </p:nvSpPr>
        <p:spPr>
          <a:xfrm>
            <a:off x="5963299" y="3955122"/>
            <a:ext cx="3005959" cy="1015663"/>
          </a:xfrm>
          <a:prstGeom prst="rect">
            <a:avLst/>
          </a:prstGeom>
          <a:noFill/>
        </p:spPr>
        <p:txBody>
          <a:bodyPr wrap="square" rtlCol="0">
            <a:spAutoFit/>
          </a:bodyPr>
          <a:lstStyle/>
          <a:p>
            <a:r>
              <a:rPr lang="sv-SE" sz="1200" dirty="0">
                <a:solidFill>
                  <a:schemeClr val="bg1"/>
                </a:solidFill>
                <a:latin typeface="Arial" panose="020B0604020202020204" pitchFamily="34" charset="0"/>
                <a:cs typeface="Arial" panose="020B0604020202020204" pitchFamily="34" charset="0"/>
              </a:rPr>
              <a:t>Bilderna visar samma behandling, hur det gavs tidigare då patienterna var kopplade till en droppställning och numera, då patienterna kan bära runt på sin behandling i ryggsäck.</a:t>
            </a:r>
          </a:p>
        </p:txBody>
      </p:sp>
    </p:spTree>
    <p:extLst>
      <p:ext uri="{BB962C8B-B14F-4D97-AF65-F5344CB8AC3E}">
        <p14:creationId xmlns:p14="http://schemas.microsoft.com/office/powerpoint/2010/main" val="237787337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96C2BF1-9FFD-2A91-6C67-346693B8B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65" y="425434"/>
            <a:ext cx="4006797" cy="566776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83498481-09FF-028F-EE2D-36C75DF25C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794" y="842972"/>
            <a:ext cx="5765523" cy="3871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286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9FFCE4-FDCF-F960-1E7C-7A532609BD1D}"/>
              </a:ext>
            </a:extLst>
          </p:cNvPr>
          <p:cNvSpPr>
            <a:spLocks noGrp="1"/>
          </p:cNvSpPr>
          <p:nvPr>
            <p:ph type="title"/>
          </p:nvPr>
        </p:nvSpPr>
        <p:spPr>
          <a:xfrm>
            <a:off x="460587" y="1196340"/>
            <a:ext cx="4343400" cy="3440538"/>
          </a:xfrm>
          <a:prstGeom prst="ellipse">
            <a:avLst/>
          </a:prstGeom>
          <a:noFill/>
          <a:ln>
            <a:solidFill>
              <a:schemeClr val="tx1"/>
            </a:solidFill>
          </a:ln>
        </p:spPr>
        <p:txBody>
          <a:bodyPr vert="horz" lIns="182880" tIns="182880" rIns="182880" bIns="182880" rtlCol="0" anchor="ctr">
            <a:normAutofit/>
          </a:bodyPr>
          <a:lstStyle/>
          <a:p>
            <a:pPr rtl="0">
              <a:spcBef>
                <a:spcPts val="0"/>
              </a:spcBef>
              <a:spcAft>
                <a:spcPts val="0"/>
              </a:spcAft>
            </a:pPr>
            <a:r>
              <a:rPr lang="sv-SE" sz="2200" b="0" i="0" u="none" strike="noStrike" dirty="0">
                <a:effectLst/>
                <a:latin typeface="Arial" panose="020B0604020202020204" pitchFamily="34" charset="0"/>
              </a:rPr>
              <a:t>Vinster för patienterna</a:t>
            </a:r>
            <a:br>
              <a:rPr lang="sv-SE" sz="1700" b="0" dirty="0">
                <a:effectLst/>
              </a:rPr>
            </a:br>
            <a:br>
              <a:rPr lang="sv-SE" sz="1200" dirty="0"/>
            </a:br>
            <a:endParaRPr lang="en-US" sz="2400" kern="1200" cap="all" spc="200" baseline="0" dirty="0">
              <a:latin typeface="+mj-lt"/>
              <a:ea typeface="+mj-ea"/>
              <a:cs typeface="+mj-cs"/>
            </a:endParaRPr>
          </a:p>
        </p:txBody>
      </p:sp>
      <p:sp>
        <p:nvSpPr>
          <p:cNvPr id="38" name="Rectangle 31">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latshållare för innehåll 2">
            <a:extLst>
              <a:ext uri="{FF2B5EF4-FFF2-40B4-BE49-F238E27FC236}">
                <a16:creationId xmlns:a16="http://schemas.microsoft.com/office/drawing/2014/main" id="{3D74A4E6-108F-585E-A97F-50B88B3B2693}"/>
              </a:ext>
            </a:extLst>
          </p:cNvPr>
          <p:cNvSpPr>
            <a:spLocks noGrp="1"/>
          </p:cNvSpPr>
          <p:nvPr>
            <p:ph idx="1"/>
          </p:nvPr>
        </p:nvSpPr>
        <p:spPr>
          <a:xfrm>
            <a:off x="5608320" y="-2"/>
            <a:ext cx="6257365" cy="7261861"/>
          </a:xfrm>
        </p:spPr>
        <p:txBody>
          <a:bodyPr vert="horz" lIns="91440" tIns="45720" rIns="91440" bIns="45720" rtlCol="0" anchor="ctr">
            <a:normAutofit fontScale="70000" lnSpcReduction="20000"/>
          </a:bodyPr>
          <a:lstStyle/>
          <a:p>
            <a:pPr marL="0" indent="0" rtl="0">
              <a:lnSpc>
                <a:spcPct val="170000"/>
              </a:lnSpc>
              <a:spcBef>
                <a:spcPts val="1200"/>
              </a:spcBef>
              <a:spcAft>
                <a:spcPts val="1200"/>
              </a:spcAft>
              <a:buNone/>
            </a:pPr>
            <a:r>
              <a:rPr lang="sv-SE" sz="2000" b="1" i="0" u="none" strike="noStrike" dirty="0">
                <a:solidFill>
                  <a:srgbClr val="000000"/>
                </a:solidFill>
                <a:effectLst/>
                <a:latin typeface="Arial" panose="020B0604020202020204" pitchFamily="34" charset="0"/>
              </a:rPr>
              <a:t>Ökad frihet och självständighet</a:t>
            </a:r>
            <a:br>
              <a:rPr lang="sv-SE" sz="1700" dirty="0"/>
            </a:br>
            <a:r>
              <a:rPr lang="sv-SE" sz="1700" b="0" i="1" u="none" strike="noStrike" dirty="0">
                <a:solidFill>
                  <a:srgbClr val="000000"/>
                </a:solidFill>
                <a:effectLst/>
                <a:latin typeface="Arial" panose="020B0604020202020204" pitchFamily="34" charset="0"/>
              </a:rPr>
              <a:t>"Jag kan vara hemma, nära min familj och mitt liv. Det känns som att jag är en del av livet, inte bara en patient.” </a:t>
            </a:r>
          </a:p>
          <a:p>
            <a:pPr marL="0" indent="0" rtl="0">
              <a:lnSpc>
                <a:spcPct val="170000"/>
              </a:lnSpc>
              <a:spcBef>
                <a:spcPts val="0"/>
              </a:spcBef>
              <a:spcAft>
                <a:spcPts val="0"/>
              </a:spcAft>
              <a:buNone/>
            </a:pPr>
            <a:r>
              <a:rPr lang="sv-SE" sz="1700" b="0" i="1" u="none" strike="noStrike" dirty="0">
                <a:solidFill>
                  <a:srgbClr val="000000"/>
                </a:solidFill>
                <a:effectLst/>
                <a:latin typeface="Arial" panose="020B0604020202020204" pitchFamily="34" charset="0"/>
              </a:rPr>
              <a:t>“Jag älskar det! Jag älskar friheten. Jag har kunnat gå ut och träffa mina kollegor och jag har kunnat gå cirka 6000 steg per dag. Jag har både mitt liv och frihet I denna ryggsäcken” </a:t>
            </a:r>
            <a:endParaRPr lang="sv-SE" sz="1700" dirty="0"/>
          </a:p>
          <a:p>
            <a:pPr marL="0" indent="0" rtl="0">
              <a:lnSpc>
                <a:spcPct val="170000"/>
              </a:lnSpc>
              <a:spcBef>
                <a:spcPts val="0"/>
              </a:spcBef>
              <a:spcAft>
                <a:spcPts val="0"/>
              </a:spcAft>
              <a:buNone/>
            </a:pPr>
            <a:endParaRPr lang="sv-SE" sz="1700" b="1" i="0" u="none" strike="noStrike" dirty="0">
              <a:solidFill>
                <a:srgbClr val="000000"/>
              </a:solidFill>
              <a:effectLst/>
              <a:latin typeface="Arial" panose="020B0604020202020204" pitchFamily="34" charset="0"/>
            </a:endParaRPr>
          </a:p>
          <a:p>
            <a:pPr marL="0" indent="0" rtl="0">
              <a:lnSpc>
                <a:spcPct val="170000"/>
              </a:lnSpc>
              <a:spcBef>
                <a:spcPts val="0"/>
              </a:spcBef>
              <a:spcAft>
                <a:spcPts val="0"/>
              </a:spcAft>
              <a:buNone/>
            </a:pPr>
            <a:r>
              <a:rPr lang="sv-SE" sz="2000" b="1" i="0" u="none" strike="noStrike" dirty="0">
                <a:solidFill>
                  <a:srgbClr val="000000"/>
                </a:solidFill>
                <a:effectLst/>
                <a:latin typeface="Arial" panose="020B0604020202020204" pitchFamily="34" charset="0"/>
              </a:rPr>
              <a:t>Ökad delaktighet och empowerment</a:t>
            </a:r>
            <a:r>
              <a:rPr lang="sv-SE" sz="2000" b="0" i="0" u="none" strike="noStrike" dirty="0">
                <a:solidFill>
                  <a:srgbClr val="000000"/>
                </a:solidFill>
                <a:effectLst/>
                <a:latin typeface="Arial" panose="020B0604020202020204" pitchFamily="34" charset="0"/>
              </a:rPr>
              <a:t> </a:t>
            </a:r>
          </a:p>
          <a:p>
            <a:pPr marL="0" indent="0" rtl="0">
              <a:lnSpc>
                <a:spcPct val="170000"/>
              </a:lnSpc>
              <a:spcBef>
                <a:spcPts val="0"/>
              </a:spcBef>
              <a:spcAft>
                <a:spcPts val="0"/>
              </a:spcAft>
              <a:buNone/>
            </a:pPr>
            <a:r>
              <a:rPr lang="sv-SE" sz="1700" b="0" i="1" u="none" strike="noStrike" dirty="0">
                <a:solidFill>
                  <a:srgbClr val="000000"/>
                </a:solidFill>
                <a:effectLst/>
                <a:latin typeface="Arial" panose="020B0604020202020204" pitchFamily="34" charset="0"/>
              </a:rPr>
              <a:t>"Jag trodde inte att jag kunde klara det här själv, men personalen visade att de trodde på mig. Det gav mig självförtroende.”</a:t>
            </a:r>
          </a:p>
          <a:p>
            <a:pPr marL="0" indent="0" rtl="0">
              <a:lnSpc>
                <a:spcPct val="170000"/>
              </a:lnSpc>
              <a:spcBef>
                <a:spcPts val="1200"/>
              </a:spcBef>
              <a:spcAft>
                <a:spcPts val="1200"/>
              </a:spcAft>
              <a:buNone/>
            </a:pPr>
            <a:r>
              <a:rPr lang="sv-SE" sz="1700" b="0" i="1" u="none" strike="noStrike" dirty="0">
                <a:solidFill>
                  <a:srgbClr val="000000"/>
                </a:solidFill>
                <a:effectLst/>
                <a:latin typeface="Arial" panose="020B0604020202020204" pitchFamily="34" charset="0"/>
              </a:rPr>
              <a:t>"Och då blir man ännu mer delaktig i sin sjukdom på något sätt, och jag tror att det är en rätt så bra grej, för att ju mer involverad man blir desto mer… jag tror det är ett bra sätt till att förhålla sig till sin sjukdom, att vara engagerad.”</a:t>
            </a:r>
          </a:p>
          <a:p>
            <a:pPr marL="0" indent="0" rtl="0">
              <a:lnSpc>
                <a:spcPct val="170000"/>
              </a:lnSpc>
              <a:spcBef>
                <a:spcPts val="1200"/>
              </a:spcBef>
              <a:spcAft>
                <a:spcPts val="1200"/>
              </a:spcAft>
              <a:buNone/>
            </a:pPr>
            <a:r>
              <a:rPr lang="sv-SE" sz="2000" b="1" i="0" u="none" strike="noStrike" dirty="0">
                <a:solidFill>
                  <a:srgbClr val="000000"/>
                </a:solidFill>
                <a:effectLst/>
                <a:latin typeface="Arial" panose="020B0604020202020204" pitchFamily="34" charset="0"/>
              </a:rPr>
              <a:t>Minskad stress och bättre återhämtning                                                                                                               </a:t>
            </a:r>
            <a:r>
              <a:rPr lang="sv-SE" sz="1700" b="0" i="1" u="none" strike="noStrike" dirty="0">
                <a:solidFill>
                  <a:srgbClr val="000000"/>
                </a:solidFill>
                <a:effectLst/>
                <a:latin typeface="Arial" panose="020B0604020202020204" pitchFamily="34" charset="0"/>
              </a:rPr>
              <a:t>"På sjukhuset blev jag konstant påmind om min sjukdom. Hemma kan jag ibland glömma att jag är sjuk, och det hjälper mig att läka både mentalt och fysiskt.”</a:t>
            </a:r>
            <a:endParaRPr lang="sv-SE" sz="1700" i="1" dirty="0">
              <a:solidFill>
                <a:srgbClr val="000000"/>
              </a:solidFill>
              <a:latin typeface="Arial" panose="020B0604020202020204" pitchFamily="34" charset="0"/>
            </a:endParaRPr>
          </a:p>
          <a:p>
            <a:pPr marL="0" indent="0" rtl="0">
              <a:lnSpc>
                <a:spcPct val="170000"/>
              </a:lnSpc>
              <a:spcBef>
                <a:spcPts val="0"/>
              </a:spcBef>
              <a:spcAft>
                <a:spcPts val="0"/>
              </a:spcAft>
              <a:buNone/>
            </a:pPr>
            <a:r>
              <a:rPr lang="sv-SE" sz="1700" b="0" i="1" u="none" strike="noStrike" dirty="0">
                <a:solidFill>
                  <a:srgbClr val="0D0D0D"/>
                </a:solidFill>
                <a:effectLst/>
                <a:latin typeface="Arial" panose="020B0604020202020204" pitchFamily="34" charset="0"/>
              </a:rPr>
              <a:t>”Jag upplevde att det gjorde jättestor skillnad för mitt tillfrisknande och att jag inte heller behövde gå lika djupt ner i… jamen i ett känslomässigt mörker”</a:t>
            </a:r>
          </a:p>
          <a:p>
            <a:pPr marL="0" indent="0" rtl="0">
              <a:spcBef>
                <a:spcPts val="0"/>
              </a:spcBef>
              <a:spcAft>
                <a:spcPts val="0"/>
              </a:spcAft>
              <a:buNone/>
            </a:pPr>
            <a:endParaRPr lang="sv-SE" sz="1900" b="0" dirty="0">
              <a:effectLst/>
            </a:endParaRPr>
          </a:p>
          <a:p>
            <a:br>
              <a:rPr lang="sv-SE" sz="800" dirty="0"/>
            </a:br>
            <a:br>
              <a:rPr lang="sv-SE" sz="800" dirty="0"/>
            </a:br>
            <a:br>
              <a:rPr lang="sv-SE" sz="800" dirty="0"/>
            </a:br>
            <a:br>
              <a:rPr lang="sv-SE" sz="800" dirty="0"/>
            </a:br>
            <a:endParaRPr lang="en-US" sz="1100" dirty="0">
              <a:solidFill>
                <a:schemeClr val="bg1"/>
              </a:solidFill>
            </a:endParaRPr>
          </a:p>
        </p:txBody>
      </p:sp>
    </p:spTree>
    <p:extLst>
      <p:ext uri="{BB962C8B-B14F-4D97-AF65-F5344CB8AC3E}">
        <p14:creationId xmlns:p14="http://schemas.microsoft.com/office/powerpoint/2010/main" val="210843409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5313E518-A822-D102-17F6-5F79733AB97E}"/>
              </a:ext>
            </a:extLst>
          </p:cNvPr>
          <p:cNvSpPr>
            <a:spLocks noGrp="1"/>
          </p:cNvSpPr>
          <p:nvPr>
            <p:ph type="title"/>
          </p:nvPr>
        </p:nvSpPr>
        <p:spPr>
          <a:xfrm>
            <a:off x="242270" y="181194"/>
            <a:ext cx="5706709" cy="1188720"/>
          </a:xfrm>
          <a:solidFill>
            <a:srgbClr val="FFFFFF"/>
          </a:solidFill>
          <a:ln>
            <a:solidFill>
              <a:srgbClr val="404040"/>
            </a:solidFill>
          </a:ln>
        </p:spPr>
        <p:txBody>
          <a:bodyPr vert="horz" lIns="182880" tIns="182880" rIns="182880" bIns="182880" rtlCol="0" anchor="ctr">
            <a:normAutofit/>
          </a:bodyPr>
          <a:lstStyle/>
          <a:p>
            <a:r>
              <a:rPr lang="en-US" sz="2400" dirty="0">
                <a:solidFill>
                  <a:srgbClr val="262626"/>
                </a:solidFill>
                <a:latin typeface="Arial" panose="020B0604020202020204" pitchFamily="34" charset="0"/>
                <a:cs typeface="Arial" panose="020B0604020202020204" pitchFamily="34" charset="0"/>
              </a:rPr>
              <a:t>Vinster för patienterna</a:t>
            </a:r>
          </a:p>
        </p:txBody>
      </p:sp>
      <p:sp>
        <p:nvSpPr>
          <p:cNvPr id="3" name="Platshållare för innehåll 2">
            <a:extLst>
              <a:ext uri="{FF2B5EF4-FFF2-40B4-BE49-F238E27FC236}">
                <a16:creationId xmlns:a16="http://schemas.microsoft.com/office/drawing/2014/main" id="{CCDAA921-027A-4CDA-B523-B1815788E102}"/>
              </a:ext>
            </a:extLst>
          </p:cNvPr>
          <p:cNvSpPr>
            <a:spLocks noGrp="1"/>
          </p:cNvSpPr>
          <p:nvPr>
            <p:ph idx="1"/>
          </p:nvPr>
        </p:nvSpPr>
        <p:spPr>
          <a:xfrm>
            <a:off x="242270" y="1463040"/>
            <a:ext cx="5830645" cy="5394960"/>
          </a:xfrm>
        </p:spPr>
        <p:txBody>
          <a:bodyPr vert="horz" lIns="91440" tIns="45720" rIns="91440" bIns="45720" rtlCol="0">
            <a:noAutofit/>
          </a:bodyPr>
          <a:lstStyle/>
          <a:p>
            <a:pPr marL="0" indent="0" rtl="0">
              <a:lnSpc>
                <a:spcPct val="150000"/>
              </a:lnSpc>
              <a:spcBef>
                <a:spcPts val="0"/>
              </a:spcBef>
              <a:spcAft>
                <a:spcPts val="0"/>
              </a:spcAft>
              <a:buNone/>
            </a:pPr>
            <a:r>
              <a:rPr lang="sv-SE" sz="1400" b="1" i="0" u="none" strike="noStrike" dirty="0">
                <a:solidFill>
                  <a:schemeClr val="bg1"/>
                </a:solidFill>
                <a:effectLst/>
                <a:latin typeface="Arial" panose="020B0604020202020204" pitchFamily="34" charset="0"/>
              </a:rPr>
              <a:t>Minskad risk för infektioner</a:t>
            </a:r>
          </a:p>
          <a:p>
            <a:pPr marL="0" indent="0" rtl="0">
              <a:lnSpc>
                <a:spcPct val="150000"/>
              </a:lnSpc>
              <a:spcBef>
                <a:spcPts val="0"/>
              </a:spcBef>
              <a:spcAft>
                <a:spcPts val="0"/>
              </a:spcAft>
              <a:buNone/>
            </a:pPr>
            <a:r>
              <a:rPr lang="sv-SE" sz="1200" b="0" i="1" u="none" strike="noStrike" dirty="0">
                <a:solidFill>
                  <a:schemeClr val="bg1"/>
                </a:solidFill>
                <a:effectLst/>
                <a:latin typeface="Arial" panose="020B0604020202020204" pitchFamily="34" charset="0"/>
              </a:rPr>
              <a:t>"Att slippa vara på sjukhuset innebär också att jag inte riskerar att dra på mig infektioner från andra patienter.”</a:t>
            </a:r>
            <a:br>
              <a:rPr lang="en-US" sz="1200" b="0" i="1" u="none" strike="noStrike" dirty="0">
                <a:solidFill>
                  <a:schemeClr val="bg1"/>
                </a:solidFill>
                <a:effectLst/>
                <a:latin typeface="Arial" panose="020B0604020202020204" pitchFamily="34" charset="0"/>
                <a:cs typeface="Arial" panose="020B0604020202020204" pitchFamily="34" charset="0"/>
              </a:rPr>
            </a:br>
            <a:br>
              <a:rPr lang="en-US" sz="1200" b="0" dirty="0">
                <a:solidFill>
                  <a:schemeClr val="bg1"/>
                </a:solidFill>
                <a:effectLst/>
                <a:latin typeface="Arial" panose="020B0604020202020204" pitchFamily="34" charset="0"/>
                <a:cs typeface="Arial" panose="020B0604020202020204" pitchFamily="34" charset="0"/>
              </a:rPr>
            </a:br>
            <a:r>
              <a:rPr lang="en-US" sz="1400" b="1" i="0" u="none" strike="noStrike" dirty="0">
                <a:solidFill>
                  <a:schemeClr val="bg1"/>
                </a:solidFill>
                <a:effectLst/>
                <a:latin typeface="Arial" panose="020B0604020202020204" pitchFamily="34" charset="0"/>
                <a:cs typeface="Arial" panose="020B0604020202020204" pitchFamily="34" charset="0"/>
              </a:rPr>
              <a:t>Bättre nutrition och mindre illamående</a:t>
            </a:r>
            <a:br>
              <a:rPr lang="en-US" sz="1200" b="1" i="0" u="none" strike="noStrike" dirty="0">
                <a:solidFill>
                  <a:schemeClr val="bg1"/>
                </a:solidFill>
                <a:effectLst/>
                <a:latin typeface="Arial" panose="020B0604020202020204" pitchFamily="34" charset="0"/>
                <a:cs typeface="Arial" panose="020B0604020202020204" pitchFamily="34" charset="0"/>
              </a:rPr>
            </a:br>
            <a:r>
              <a:rPr lang="en-US" sz="1200" b="0" i="1" u="none" strike="noStrike" dirty="0">
                <a:solidFill>
                  <a:schemeClr val="bg1"/>
                </a:solidFill>
                <a:effectLst/>
                <a:latin typeface="Arial" panose="020B0604020202020204" pitchFamily="34" charset="0"/>
                <a:cs typeface="Arial" panose="020B0604020202020204" pitchFamily="34" charset="0"/>
              </a:rPr>
              <a:t>"Att slippa äta maten därinne... Nej men det har blivit en jättestor grej för mig alltså. Rent psykisk, alltså jag fixar inte, jag känner mig jagad hela tiden. Så att kunna vara hemma och äta när jag vill, vad jag vill och inte vara påpassad hela tiden</a:t>
            </a:r>
          </a:p>
          <a:p>
            <a:pPr marL="0" indent="0" rtl="0">
              <a:lnSpc>
                <a:spcPct val="150000"/>
              </a:lnSpc>
              <a:spcBef>
                <a:spcPts val="0"/>
              </a:spcBef>
              <a:spcAft>
                <a:spcPts val="0"/>
              </a:spcAft>
              <a:buNone/>
            </a:pPr>
            <a:endParaRPr lang="en-US" sz="1100" b="0" i="1" u="none" strike="noStrike" dirty="0">
              <a:solidFill>
                <a:schemeClr val="bg1"/>
              </a:solidFill>
              <a:effectLst/>
              <a:latin typeface="Arial" panose="020B0604020202020204" pitchFamily="34" charset="0"/>
              <a:cs typeface="Arial" panose="020B0604020202020204" pitchFamily="34" charset="0"/>
            </a:endParaRPr>
          </a:p>
          <a:p>
            <a:pPr marL="0" indent="0">
              <a:lnSpc>
                <a:spcPct val="150000"/>
              </a:lnSpc>
              <a:spcBef>
                <a:spcPts val="0"/>
              </a:spcBef>
              <a:buNone/>
            </a:pPr>
            <a:r>
              <a:rPr lang="sv-SE" sz="1400" b="1" i="0" u="none" strike="noStrike" dirty="0">
                <a:solidFill>
                  <a:schemeClr val="bg1"/>
                </a:solidFill>
                <a:effectLst/>
                <a:latin typeface="Arial" panose="020B0604020202020204" pitchFamily="34" charset="0"/>
                <a:cs typeface="Arial" panose="020B0604020202020204" pitchFamily="34" charset="0"/>
              </a:rPr>
              <a:t>Närhet</a:t>
            </a:r>
            <a:r>
              <a:rPr lang="en-US" sz="1400" b="1" i="0" u="none" strike="noStrike" dirty="0">
                <a:solidFill>
                  <a:schemeClr val="bg1"/>
                </a:solidFill>
                <a:effectLst/>
                <a:latin typeface="Arial" panose="020B0604020202020204" pitchFamily="34" charset="0"/>
                <a:cs typeface="Arial" panose="020B0604020202020204" pitchFamily="34" charset="0"/>
              </a:rPr>
              <a:t> till familj och socialt stöd</a:t>
            </a:r>
            <a:br>
              <a:rPr lang="en-US" sz="1200" b="1" i="0" u="none" strike="noStrike" dirty="0">
                <a:solidFill>
                  <a:schemeClr val="bg1"/>
                </a:solidFill>
                <a:effectLst/>
                <a:latin typeface="Arial" panose="020B0604020202020204" pitchFamily="34" charset="0"/>
                <a:cs typeface="Arial" panose="020B0604020202020204" pitchFamily="34" charset="0"/>
              </a:rPr>
            </a:br>
            <a:r>
              <a:rPr lang="en-US" sz="1200" b="0" i="1" u="none" strike="noStrike" dirty="0">
                <a:solidFill>
                  <a:schemeClr val="bg1"/>
                </a:solidFill>
                <a:effectLst/>
                <a:latin typeface="Arial" panose="020B0604020202020204" pitchFamily="34" charset="0"/>
                <a:cs typeface="Arial" panose="020B0604020202020204" pitchFamily="34" charset="0"/>
              </a:rPr>
              <a:t>"Jag har fru och två barn, barnen är 13 och 9 år... Att kunna vara hemma, även om jag är trött och inte kan bidra till så mycket, var otroligt viktigt för barnen.”</a:t>
            </a:r>
            <a:br>
              <a:rPr lang="en-US" sz="1100" b="0" i="1" u="none" strike="noStrike" dirty="0">
                <a:solidFill>
                  <a:schemeClr val="bg1"/>
                </a:solidFill>
                <a:effectLst/>
                <a:latin typeface="Arial" panose="020B0604020202020204" pitchFamily="34" charset="0"/>
                <a:cs typeface="Arial" panose="020B0604020202020204" pitchFamily="34" charset="0"/>
              </a:rPr>
            </a:br>
            <a:br>
              <a:rPr lang="en-US" sz="1100" b="0" i="1" u="none" strike="noStrike" dirty="0">
                <a:solidFill>
                  <a:schemeClr val="bg1"/>
                </a:solidFill>
                <a:effectLst/>
                <a:latin typeface="Arial" panose="020B0604020202020204" pitchFamily="34" charset="0"/>
                <a:cs typeface="Arial" panose="020B0604020202020204" pitchFamily="34" charset="0"/>
              </a:rPr>
            </a:br>
            <a:r>
              <a:rPr lang="en-US" sz="1200" b="0" i="1" u="none" strike="noStrike" dirty="0">
                <a:solidFill>
                  <a:schemeClr val="bg1"/>
                </a:solidFill>
                <a:effectLst/>
                <a:latin typeface="Arial" panose="020B0604020202020204" pitchFamily="34" charset="0"/>
                <a:cs typeface="Arial" panose="020B0604020202020204" pitchFamily="34" charset="0"/>
              </a:rPr>
              <a:t>”Livskvaliteten påverkades ju… alltså att få träffa barnen varje dag, att få höra hur dom har haft det </a:t>
            </a:r>
            <a:r>
              <a:rPr lang="en-US" sz="1200" b="0" i="1" u="none" strike="noStrike" dirty="0" err="1">
                <a:solidFill>
                  <a:schemeClr val="bg1"/>
                </a:solidFill>
                <a:effectLst/>
                <a:latin typeface="Arial" panose="020B0604020202020204" pitchFamily="34" charset="0"/>
                <a:cs typeface="Arial" panose="020B0604020202020204" pitchFamily="34" charset="0"/>
              </a:rPr>
              <a:t>i</a:t>
            </a:r>
            <a:r>
              <a:rPr lang="en-US" sz="1200" b="0" i="1" u="none" strike="noStrike" dirty="0">
                <a:solidFill>
                  <a:schemeClr val="bg1"/>
                </a:solidFill>
                <a:effectLst/>
                <a:latin typeface="Arial" panose="020B0604020202020204" pitchFamily="34" charset="0"/>
                <a:cs typeface="Arial" panose="020B0604020202020204" pitchFamily="34" charset="0"/>
              </a:rPr>
              <a:t> skolan och hjälpa till lite med läxor… att kunna göra saker själv där hemma även om jag låg och vilade det mesta så var det positivt, det är otroligt stor skillnad.”</a:t>
            </a:r>
            <a:endParaRPr lang="en-US" sz="1400" b="0" i="1" u="none" strike="noStrike" dirty="0">
              <a:solidFill>
                <a:schemeClr val="bg1"/>
              </a:solidFill>
              <a:effectLst/>
              <a:latin typeface="Arial" panose="020B0604020202020204" pitchFamily="34" charset="0"/>
              <a:cs typeface="Arial" panose="020B0604020202020204" pitchFamily="34" charset="0"/>
            </a:endParaRPr>
          </a:p>
          <a:p>
            <a:pPr marL="0" indent="0" rtl="0">
              <a:lnSpc>
                <a:spcPct val="150000"/>
              </a:lnSpc>
              <a:spcBef>
                <a:spcPts val="0"/>
              </a:spcBef>
              <a:spcAft>
                <a:spcPts val="0"/>
              </a:spcAft>
              <a:buNone/>
            </a:pPr>
            <a:endParaRPr lang="en-US" sz="12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Bildobjekt 5">
            <a:extLst>
              <a:ext uri="{FF2B5EF4-FFF2-40B4-BE49-F238E27FC236}">
                <a16:creationId xmlns:a16="http://schemas.microsoft.com/office/drawing/2014/main" id="{E002E853-E7FA-7828-1E1C-205DA431A7D1}"/>
              </a:ext>
            </a:extLst>
          </p:cNvPr>
          <p:cNvPicPr>
            <a:picLocks noChangeAspect="1"/>
          </p:cNvPicPr>
          <p:nvPr/>
        </p:nvPicPr>
        <p:blipFill>
          <a:blip r:embed="rId3"/>
          <a:stretch>
            <a:fillRect/>
          </a:stretch>
        </p:blipFill>
        <p:spPr>
          <a:xfrm>
            <a:off x="7320590" y="1238108"/>
            <a:ext cx="3643771" cy="3643771"/>
          </a:xfrm>
          <a:prstGeom prst="rect">
            <a:avLst/>
          </a:prstGeom>
        </p:spPr>
      </p:pic>
      <p:sp>
        <p:nvSpPr>
          <p:cNvPr id="7" name="textruta 6">
            <a:extLst>
              <a:ext uri="{FF2B5EF4-FFF2-40B4-BE49-F238E27FC236}">
                <a16:creationId xmlns:a16="http://schemas.microsoft.com/office/drawing/2014/main" id="{22312837-8FC2-6C74-0334-48C4C05F57C5}"/>
              </a:ext>
            </a:extLst>
          </p:cNvPr>
          <p:cNvSpPr txBox="1"/>
          <p:nvPr/>
        </p:nvSpPr>
        <p:spPr>
          <a:xfrm>
            <a:off x="9703398" y="6308233"/>
            <a:ext cx="1172583" cy="246221"/>
          </a:xfrm>
          <a:prstGeom prst="rect">
            <a:avLst/>
          </a:prstGeom>
          <a:noFill/>
        </p:spPr>
        <p:txBody>
          <a:bodyPr wrap="square" rtlCol="0">
            <a:spAutoFit/>
          </a:bodyPr>
          <a:lstStyle/>
          <a:p>
            <a:r>
              <a:rPr lang="sv-SE" sz="1000" i="1" dirty="0"/>
              <a:t>AI-genererad bild</a:t>
            </a:r>
          </a:p>
        </p:txBody>
      </p:sp>
    </p:spTree>
    <p:extLst>
      <p:ext uri="{BB962C8B-B14F-4D97-AF65-F5344CB8AC3E}">
        <p14:creationId xmlns:p14="http://schemas.microsoft.com/office/powerpoint/2010/main" val="24826792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aket">
  <a:themeElements>
    <a:clrScheme name="Paket">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ke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et">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8290C1E7300CC418116967D97B15331" ma:contentTypeVersion="15" ma:contentTypeDescription="Skapa ett nytt dokument." ma:contentTypeScope="" ma:versionID="e055f40f1e159a04c39189b053c3b72f">
  <xsd:schema xmlns:xsd="http://www.w3.org/2001/XMLSchema" xmlns:xs="http://www.w3.org/2001/XMLSchema" xmlns:p="http://schemas.microsoft.com/office/2006/metadata/properties" xmlns:ns2="3180f522-9ce7-40a7-afa6-7346c3812ce8" xmlns:ns3="eb465a92-2349-4e81-b160-0d8be886fc5a" targetNamespace="http://schemas.microsoft.com/office/2006/metadata/properties" ma:root="true" ma:fieldsID="bad503341d02067b26d5d29e84d61e56" ns2:_="" ns3:_="">
    <xsd:import namespace="3180f522-9ce7-40a7-afa6-7346c3812ce8"/>
    <xsd:import namespace="eb465a92-2349-4e81-b160-0d8be886fc5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80f522-9ce7-40a7-afa6-7346c3812c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Bildmarkeringar" ma:readOnly="false" ma:fieldId="{5cf76f15-5ced-4ddc-b409-7134ff3c332f}" ma:taxonomyMulti="true" ma:sspId="97266bcc-55c4-4544-a428-4f926305b553"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b465a92-2349-4e81-b160-0d8be886fc5a" elementFormDefault="qualified">
    <xsd:import namespace="http://schemas.microsoft.com/office/2006/documentManagement/types"/>
    <xsd:import namespace="http://schemas.microsoft.com/office/infopath/2007/PartnerControls"/>
    <xsd:element name="SharedWithUsers" ma:index="1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at med information" ma:internalName="SharedWithDetails" ma:readOnly="true">
      <xsd:simpleType>
        <xsd:restriction base="dms:Note">
          <xsd:maxLength value="255"/>
        </xsd:restriction>
      </xsd:simpleType>
    </xsd:element>
    <xsd:element name="TaxCatchAll" ma:index="15" nillable="true" ma:displayName="Taxonomy Catch All Column" ma:hidden="true" ma:list="{a18a20cc-6a73-4b9b-812b-ba53598a8135}" ma:internalName="TaxCatchAll" ma:showField="CatchAllData" ma:web="eb465a92-2349-4e81-b160-0d8be886fc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b465a92-2349-4e81-b160-0d8be886fc5a" xsi:nil="true"/>
    <lcf76f155ced4ddcb4097134ff3c332f xmlns="3180f522-9ce7-40a7-afa6-7346c3812ce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83C9542-D458-412D-8490-5E93B31E8B05}"/>
</file>

<file path=customXml/itemProps2.xml><?xml version="1.0" encoding="utf-8"?>
<ds:datastoreItem xmlns:ds="http://schemas.openxmlformats.org/officeDocument/2006/customXml" ds:itemID="{557ADF9C-715A-4D40-8C76-DCD9C89F9368}"/>
</file>

<file path=customXml/itemProps3.xml><?xml version="1.0" encoding="utf-8"?>
<ds:datastoreItem xmlns:ds="http://schemas.openxmlformats.org/officeDocument/2006/customXml" ds:itemID="{6E11552B-E3D4-400D-B183-C342986BF1B5}"/>
</file>

<file path=docProps/app.xml><?xml version="1.0" encoding="utf-8"?>
<Properties xmlns="http://schemas.openxmlformats.org/officeDocument/2006/extended-properties" xmlns:vt="http://schemas.openxmlformats.org/officeDocument/2006/docPropsVTypes">
  <Template>TM10001115[[fn=Paket]]</Template>
  <TotalTime>0</TotalTime>
  <Words>1260</Words>
  <Application>Microsoft Office PowerPoint</Application>
  <PresentationFormat>Bredbild</PresentationFormat>
  <Paragraphs>95</Paragraphs>
  <Slides>14</Slides>
  <Notes>13</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14</vt:i4>
      </vt:variant>
    </vt:vector>
  </HeadingPairs>
  <TitlesOfParts>
    <vt:vector size="19" baseType="lpstr">
      <vt:lpstr>Calibri</vt:lpstr>
      <vt:lpstr>Aptos</vt:lpstr>
      <vt:lpstr>Gill Sans MT</vt:lpstr>
      <vt:lpstr>Arial</vt:lpstr>
      <vt:lpstr>Paket</vt:lpstr>
      <vt:lpstr>Avancerade behandlingar hemma - Ett implementeringsprojekt</vt:lpstr>
      <vt:lpstr>Mål - att förbättra livskvaliteten för våra patienter  </vt:lpstr>
      <vt:lpstr>Bakgrund till kliniskt utvecklingsprojekt</vt:lpstr>
      <vt:lpstr>programmerbara portabla infusionspumpar   självadministrering av subkutana cytostatikainjektioner </vt:lpstr>
      <vt:lpstr>Tillvägagångssätt</vt:lpstr>
      <vt:lpstr>PowerPoint-presentation</vt:lpstr>
      <vt:lpstr>PowerPoint-presentation</vt:lpstr>
      <vt:lpstr>Vinster för patienterna  </vt:lpstr>
      <vt:lpstr>Vinster för patienterna</vt:lpstr>
      <vt:lpstr>Utmaningar </vt:lpstr>
      <vt:lpstr>  leder detta till personcentrerad vård?  </vt:lpstr>
      <vt:lpstr>Varför AvanceradE Behandlingar hemma?</vt:lpstr>
      <vt:lpstr>  Tack!</vt:lpstr>
      <vt:lpstr>Referenser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Avancerade behandlingAR hemmA?   – ett implementeringsprojekt</dc:title>
  <dc:creator>Elmström Pernilla</dc:creator>
  <cp:lastModifiedBy>De Carvalho Cecilia</cp:lastModifiedBy>
  <cp:revision>14</cp:revision>
  <dcterms:created xsi:type="dcterms:W3CDTF">2024-11-19T17:18:23Z</dcterms:created>
  <dcterms:modified xsi:type="dcterms:W3CDTF">2024-12-11T15:11:06Z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3D0126CF-E299-4EA6-B5B5-949059109E94</vt:lpwstr>
  </property>
  <property fmtid="{D5CDD505-2E9C-101B-9397-08002B2CF9AE}" pid="3" name="ArticulatePath">
    <vt:lpwstr>Presentation5</vt:lpwstr>
  </property>
  <property fmtid="{D5CDD505-2E9C-101B-9397-08002B2CF9AE}" pid="4" name="ContentTypeId">
    <vt:lpwstr>0x01010058290C1E7300CC418116967D97B15331</vt:lpwstr>
  </property>
</Properties>
</file>